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345" r:id="rId5"/>
    <p:sldId id="605" r:id="rId6"/>
    <p:sldId id="599" r:id="rId7"/>
    <p:sldId id="537" r:id="rId8"/>
    <p:sldId id="600" r:id="rId9"/>
    <p:sldId id="545" r:id="rId10"/>
    <p:sldId id="602" r:id="rId11"/>
    <p:sldId id="557" r:id="rId12"/>
    <p:sldId id="601" r:id="rId13"/>
    <p:sldId id="589" r:id="rId14"/>
    <p:sldId id="564" r:id="rId15"/>
    <p:sldId id="565" r:id="rId16"/>
    <p:sldId id="559" r:id="rId17"/>
    <p:sldId id="595" r:id="rId18"/>
    <p:sldId id="598" r:id="rId19"/>
    <p:sldId id="607" r:id="rId20"/>
    <p:sldId id="608" r:id="rId21"/>
    <p:sldId id="609" r:id="rId22"/>
    <p:sldId id="610" r:id="rId23"/>
    <p:sldId id="611" r:id="rId24"/>
    <p:sldId id="612" r:id="rId25"/>
    <p:sldId id="593" r:id="rId26"/>
    <p:sldId id="604" r:id="rId27"/>
    <p:sldId id="597" r:id="rId28"/>
    <p:sldId id="606" r:id="rId29"/>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4184">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Dennis" initials="SD" lastIdx="2" clrIdx="0">
    <p:extLst>
      <p:ext uri="{19B8F6BF-5375-455C-9EA6-DF929625EA0E}">
        <p15:presenceInfo xmlns:p15="http://schemas.microsoft.com/office/powerpoint/2012/main" userId="S-1-5-21-2085822419-1801930187-267877851-719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52C"/>
    <a:srgbClr val="FF00FF"/>
    <a:srgbClr val="010B17"/>
    <a:srgbClr val="021124"/>
    <a:srgbClr val="0D0B13"/>
    <a:srgbClr val="CC00CC"/>
    <a:srgbClr val="00FF99"/>
    <a:srgbClr val="116120"/>
    <a:srgbClr val="F1B830"/>
    <a:srgbClr val="7E5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15" autoAdjust="0"/>
  </p:normalViewPr>
  <p:slideViewPr>
    <p:cSldViewPr snapToGrid="0">
      <p:cViewPr varScale="1">
        <p:scale>
          <a:sx n="73" d="100"/>
          <a:sy n="73" d="100"/>
        </p:scale>
        <p:origin x="894" y="72"/>
      </p:cViewPr>
      <p:guideLst>
        <p:guide orient="horz" pos="2160"/>
        <p:guide pos="3840"/>
        <p:guide orient="horz" pos="41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1818" y="-34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n-US" b="1">
                <a:solidFill>
                  <a:sysClr val="windowText" lastClr="000000"/>
                </a:solidFill>
              </a:rPr>
              <a:t>Age Related Burden of Illness</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3.991040585268818E-2"/>
          <c:y val="0.20741068645118121"/>
          <c:w val="0.60693101549199391"/>
          <c:h val="0.73425179824661446"/>
        </c:manualLayout>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48CA-476D-8C6B-5537E0D06D67}"/>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48CA-476D-8C6B-5537E0D06D67}"/>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48CA-476D-8C6B-5537E0D06D67}"/>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48CA-476D-8C6B-5537E0D06D67}"/>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48CA-476D-8C6B-5537E0D06D67}"/>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48CA-476D-8C6B-5537E0D06D67}"/>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48CA-476D-8C6B-5537E0D06D67}"/>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48CA-476D-8C6B-5537E0D06D67}"/>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48CA-476D-8C6B-5537E0D06D67}"/>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13-48CA-476D-8C6B-5537E0D06D67}"/>
              </c:ext>
            </c:extLst>
          </c:dPt>
          <c:dPt>
            <c:idx val="10"/>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15-48CA-476D-8C6B-5537E0D06D67}"/>
              </c:ext>
            </c:extLst>
          </c:dPt>
          <c:dPt>
            <c:idx val="11"/>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17-48CA-476D-8C6B-5537E0D06D67}"/>
              </c:ext>
            </c:extLst>
          </c:dPt>
          <c:dPt>
            <c:idx val="12"/>
            <c:bubble3D val="0"/>
            <c:spPr>
              <a:gradFill>
                <a:gsLst>
                  <a:gs pos="100000">
                    <a:schemeClr val="accent1">
                      <a:lumMod val="80000"/>
                      <a:lumOff val="20000"/>
                      <a:lumMod val="60000"/>
                      <a:lumOff val="40000"/>
                    </a:schemeClr>
                  </a:gs>
                  <a:gs pos="0">
                    <a:schemeClr val="accent1">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19-48CA-476D-8C6B-5537E0D06D67}"/>
              </c:ext>
            </c:extLst>
          </c:dPt>
          <c:cat>
            <c:strRef>
              <c:f>Sheet5!$A$4:$A$16</c:f>
              <c:strCache>
                <c:ptCount val="13"/>
                <c:pt idx="0">
                  <c:v>Cardiovascular</c:v>
                </c:pt>
                <c:pt idx="1">
                  <c:v>Neoplasms</c:v>
                </c:pt>
                <c:pt idx="2">
                  <c:v>Chronic Respiratory Disease</c:v>
                </c:pt>
                <c:pt idx="3">
                  <c:v>Coomunicable</c:v>
                </c:pt>
                <c:pt idx="4">
                  <c:v>Sensory Organs</c:v>
                </c:pt>
                <c:pt idx="5">
                  <c:v>Injuries</c:v>
                </c:pt>
                <c:pt idx="6">
                  <c:v>Neurological Disease</c:v>
                </c:pt>
                <c:pt idx="7">
                  <c:v>Diabetes and Renal Disease</c:v>
                </c:pt>
                <c:pt idx="8">
                  <c:v>Digestive Disease</c:v>
                </c:pt>
                <c:pt idx="9">
                  <c:v>Other NCD</c:v>
                </c:pt>
                <c:pt idx="10">
                  <c:v>Skis Disorders</c:v>
                </c:pt>
                <c:pt idx="11">
                  <c:v>Mentral Health</c:v>
                </c:pt>
                <c:pt idx="12">
                  <c:v>Musculoskeeletal Disease</c:v>
                </c:pt>
              </c:strCache>
            </c:strRef>
          </c:cat>
          <c:val>
            <c:numRef>
              <c:f>Sheet5!$B$4:$B$16</c:f>
              <c:numCache>
                <c:formatCode>General</c:formatCode>
                <c:ptCount val="13"/>
                <c:pt idx="0">
                  <c:v>38.4</c:v>
                </c:pt>
                <c:pt idx="1">
                  <c:v>22.6</c:v>
                </c:pt>
                <c:pt idx="2">
                  <c:v>9.8000000000000007</c:v>
                </c:pt>
                <c:pt idx="3">
                  <c:v>6.5</c:v>
                </c:pt>
                <c:pt idx="4">
                  <c:v>5.9</c:v>
                </c:pt>
                <c:pt idx="5">
                  <c:v>5.8</c:v>
                </c:pt>
                <c:pt idx="6">
                  <c:v>4.3</c:v>
                </c:pt>
                <c:pt idx="7">
                  <c:v>2.6</c:v>
                </c:pt>
                <c:pt idx="8">
                  <c:v>2.1</c:v>
                </c:pt>
                <c:pt idx="9">
                  <c:v>1.01</c:v>
                </c:pt>
                <c:pt idx="10">
                  <c:v>0.8</c:v>
                </c:pt>
                <c:pt idx="11">
                  <c:v>0</c:v>
                </c:pt>
                <c:pt idx="12">
                  <c:v>0</c:v>
                </c:pt>
              </c:numCache>
            </c:numRef>
          </c:val>
          <c:extLst>
            <c:ext xmlns:c16="http://schemas.microsoft.com/office/drawing/2014/chart" uri="{C3380CC4-5D6E-409C-BE32-E72D297353CC}">
              <c16:uniqueId val="{0000001A-48CA-476D-8C6B-5537E0D06D6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02773-6D12-4D40-A2AD-B60945C674B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679029B-0D6E-4D27-87D5-020C3EDCA557}">
      <dgm:prSet phldrT="[Text]" custT="1"/>
      <dgm:spPr/>
      <dgm:t>
        <a:bodyPr/>
        <a:lstStyle/>
        <a:p>
          <a:r>
            <a:rPr lang="en-US" sz="2800" b="1" dirty="0" smtClean="0"/>
            <a:t>Key Causative Factors</a:t>
          </a:r>
          <a:endParaRPr lang="en-US" sz="2800" b="1" dirty="0"/>
        </a:p>
      </dgm:t>
    </dgm:pt>
    <dgm:pt modelId="{F02F0BFD-50A0-4496-A90A-9678FC79618E}" type="parTrans" cxnId="{F48F22C2-13A6-483C-808D-D3C537E0444C}">
      <dgm:prSet/>
      <dgm:spPr/>
      <dgm:t>
        <a:bodyPr/>
        <a:lstStyle/>
        <a:p>
          <a:endParaRPr lang="en-US" sz="2000"/>
        </a:p>
      </dgm:t>
    </dgm:pt>
    <dgm:pt modelId="{151C8147-DDB4-4C64-B2F6-587CD728C00C}" type="sibTrans" cxnId="{F48F22C2-13A6-483C-808D-D3C537E0444C}">
      <dgm:prSet/>
      <dgm:spPr/>
      <dgm:t>
        <a:bodyPr/>
        <a:lstStyle/>
        <a:p>
          <a:endParaRPr lang="en-US" sz="2000"/>
        </a:p>
      </dgm:t>
    </dgm:pt>
    <dgm:pt modelId="{59C0E12B-4FB4-4573-B215-8BBC7265689D}">
      <dgm:prSet phldrT="[Text]" custT="1"/>
      <dgm:spPr/>
      <dgm:t>
        <a:bodyPr/>
        <a:lstStyle/>
        <a:p>
          <a:r>
            <a:rPr lang="en-US" sz="2800" b="1" dirty="0" smtClean="0">
              <a:solidFill>
                <a:srgbClr val="C00000"/>
              </a:solidFill>
            </a:rPr>
            <a:t>The Future Ahead?</a:t>
          </a:r>
          <a:endParaRPr lang="en-US" sz="2800" b="1" dirty="0">
            <a:solidFill>
              <a:srgbClr val="C00000"/>
            </a:solidFill>
          </a:endParaRPr>
        </a:p>
      </dgm:t>
    </dgm:pt>
    <dgm:pt modelId="{9A151E75-D3BE-40CB-9A83-9B72BBA87378}" type="parTrans" cxnId="{9AD0CEC7-D710-44B5-BB78-5FEB2642C0F2}">
      <dgm:prSet/>
      <dgm:spPr/>
      <dgm:t>
        <a:bodyPr/>
        <a:lstStyle/>
        <a:p>
          <a:endParaRPr lang="en-US" sz="2000"/>
        </a:p>
      </dgm:t>
    </dgm:pt>
    <dgm:pt modelId="{B62C7475-7C7D-4076-880D-09EA5005F200}" type="sibTrans" cxnId="{9AD0CEC7-D710-44B5-BB78-5FEB2642C0F2}">
      <dgm:prSet/>
      <dgm:spPr/>
      <dgm:t>
        <a:bodyPr/>
        <a:lstStyle/>
        <a:p>
          <a:endParaRPr lang="en-US" sz="2000"/>
        </a:p>
      </dgm:t>
    </dgm:pt>
    <dgm:pt modelId="{2A3E9E65-6CE5-4406-B14B-7EE5A3649F5C}" type="pres">
      <dgm:prSet presAssocID="{88702773-6D12-4D40-A2AD-B60945C674B7}" presName="diagram" presStyleCnt="0">
        <dgm:presLayoutVars>
          <dgm:dir/>
          <dgm:resizeHandles val="exact"/>
        </dgm:presLayoutVars>
      </dgm:prSet>
      <dgm:spPr/>
      <dgm:t>
        <a:bodyPr/>
        <a:lstStyle/>
        <a:p>
          <a:endParaRPr lang="en-US"/>
        </a:p>
      </dgm:t>
    </dgm:pt>
    <dgm:pt modelId="{B273B717-DEFE-4298-8FEC-902CF8FF3DF0}" type="pres">
      <dgm:prSet presAssocID="{0679029B-0D6E-4D27-87D5-020C3EDCA557}" presName="node" presStyleLbl="node1" presStyleIdx="0" presStyleCnt="2">
        <dgm:presLayoutVars>
          <dgm:bulletEnabled val="1"/>
        </dgm:presLayoutVars>
      </dgm:prSet>
      <dgm:spPr/>
      <dgm:t>
        <a:bodyPr/>
        <a:lstStyle/>
        <a:p>
          <a:endParaRPr lang="en-US"/>
        </a:p>
      </dgm:t>
    </dgm:pt>
    <dgm:pt modelId="{1212B3A0-D8CE-4686-B505-95B4072812CC}" type="pres">
      <dgm:prSet presAssocID="{151C8147-DDB4-4C64-B2F6-587CD728C00C}" presName="sibTrans" presStyleCnt="0"/>
      <dgm:spPr/>
      <dgm:t>
        <a:bodyPr/>
        <a:lstStyle/>
        <a:p>
          <a:endParaRPr lang="en-US"/>
        </a:p>
      </dgm:t>
    </dgm:pt>
    <dgm:pt modelId="{258B1EF9-A12A-4FF3-AFEC-74A5631C3B19}" type="pres">
      <dgm:prSet presAssocID="{59C0E12B-4FB4-4573-B215-8BBC7265689D}" presName="node" presStyleLbl="node1" presStyleIdx="1" presStyleCnt="2">
        <dgm:presLayoutVars>
          <dgm:bulletEnabled val="1"/>
        </dgm:presLayoutVars>
      </dgm:prSet>
      <dgm:spPr/>
      <dgm:t>
        <a:bodyPr/>
        <a:lstStyle/>
        <a:p>
          <a:endParaRPr lang="en-US"/>
        </a:p>
      </dgm:t>
    </dgm:pt>
  </dgm:ptLst>
  <dgm:cxnLst>
    <dgm:cxn modelId="{3EDBD700-8C65-49CF-8DFD-89CE2F959ED5}" type="presOf" srcId="{59C0E12B-4FB4-4573-B215-8BBC7265689D}" destId="{258B1EF9-A12A-4FF3-AFEC-74A5631C3B19}" srcOrd="0" destOrd="0" presId="urn:microsoft.com/office/officeart/2005/8/layout/default"/>
    <dgm:cxn modelId="{4293C518-B33E-4D9C-A565-01D7662591B1}" type="presOf" srcId="{88702773-6D12-4D40-A2AD-B60945C674B7}" destId="{2A3E9E65-6CE5-4406-B14B-7EE5A3649F5C}" srcOrd="0" destOrd="0" presId="urn:microsoft.com/office/officeart/2005/8/layout/default"/>
    <dgm:cxn modelId="{78D0BC5E-B4B9-4336-99C7-EC8E9FC86577}" type="presOf" srcId="{0679029B-0D6E-4D27-87D5-020C3EDCA557}" destId="{B273B717-DEFE-4298-8FEC-902CF8FF3DF0}" srcOrd="0" destOrd="0" presId="urn:microsoft.com/office/officeart/2005/8/layout/default"/>
    <dgm:cxn modelId="{9AD0CEC7-D710-44B5-BB78-5FEB2642C0F2}" srcId="{88702773-6D12-4D40-A2AD-B60945C674B7}" destId="{59C0E12B-4FB4-4573-B215-8BBC7265689D}" srcOrd="1" destOrd="0" parTransId="{9A151E75-D3BE-40CB-9A83-9B72BBA87378}" sibTransId="{B62C7475-7C7D-4076-880D-09EA5005F200}"/>
    <dgm:cxn modelId="{F48F22C2-13A6-483C-808D-D3C537E0444C}" srcId="{88702773-6D12-4D40-A2AD-B60945C674B7}" destId="{0679029B-0D6E-4D27-87D5-020C3EDCA557}" srcOrd="0" destOrd="0" parTransId="{F02F0BFD-50A0-4496-A90A-9678FC79618E}" sibTransId="{151C8147-DDB4-4C64-B2F6-587CD728C00C}"/>
    <dgm:cxn modelId="{C4CD45FA-E38A-4D80-9B49-175B71C0EDC6}" type="presParOf" srcId="{2A3E9E65-6CE5-4406-B14B-7EE5A3649F5C}" destId="{B273B717-DEFE-4298-8FEC-902CF8FF3DF0}" srcOrd="0" destOrd="0" presId="urn:microsoft.com/office/officeart/2005/8/layout/default"/>
    <dgm:cxn modelId="{4212CFF4-B25E-4C42-AFE8-755CDC4EC4EE}" type="presParOf" srcId="{2A3E9E65-6CE5-4406-B14B-7EE5A3649F5C}" destId="{1212B3A0-D8CE-4686-B505-95B4072812CC}" srcOrd="1" destOrd="0" presId="urn:microsoft.com/office/officeart/2005/8/layout/default"/>
    <dgm:cxn modelId="{4236A0F1-0B37-4AF9-9F01-957A81BE680C}" type="presParOf" srcId="{2A3E9E65-6CE5-4406-B14B-7EE5A3649F5C}" destId="{258B1EF9-A12A-4FF3-AFEC-74A5631C3B1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702773-6D12-4D40-A2AD-B60945C674B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679029B-0D6E-4D27-87D5-020C3EDCA557}">
      <dgm:prSet phldrT="[Text]" custT="1"/>
      <dgm:spPr/>
      <dgm:t>
        <a:bodyPr/>
        <a:lstStyle/>
        <a:p>
          <a:r>
            <a:rPr lang="en-US" sz="2800" dirty="0" smtClean="0"/>
            <a:t>Digital Health</a:t>
          </a:r>
          <a:endParaRPr lang="en-US" sz="2800" dirty="0"/>
        </a:p>
      </dgm:t>
    </dgm:pt>
    <dgm:pt modelId="{F02F0BFD-50A0-4496-A90A-9678FC79618E}" type="parTrans" cxnId="{F48F22C2-13A6-483C-808D-D3C537E0444C}">
      <dgm:prSet/>
      <dgm:spPr/>
      <dgm:t>
        <a:bodyPr/>
        <a:lstStyle/>
        <a:p>
          <a:endParaRPr lang="en-US" sz="2400"/>
        </a:p>
      </dgm:t>
    </dgm:pt>
    <dgm:pt modelId="{151C8147-DDB4-4C64-B2F6-587CD728C00C}" type="sibTrans" cxnId="{F48F22C2-13A6-483C-808D-D3C537E0444C}">
      <dgm:prSet/>
      <dgm:spPr/>
      <dgm:t>
        <a:bodyPr/>
        <a:lstStyle/>
        <a:p>
          <a:endParaRPr lang="en-US" sz="2400"/>
        </a:p>
      </dgm:t>
    </dgm:pt>
    <dgm:pt modelId="{59C0E12B-4FB4-4573-B215-8BBC7265689D}">
      <dgm:prSet phldrT="[Text]" custT="1"/>
      <dgm:spPr/>
      <dgm:t>
        <a:bodyPr/>
        <a:lstStyle/>
        <a:p>
          <a:r>
            <a:rPr lang="en-US" sz="2000" dirty="0" smtClean="0"/>
            <a:t>Rising Non Communicable Disease </a:t>
          </a:r>
          <a:endParaRPr lang="en-US" sz="2000" dirty="0"/>
        </a:p>
      </dgm:t>
    </dgm:pt>
    <dgm:pt modelId="{9A151E75-D3BE-40CB-9A83-9B72BBA87378}" type="parTrans" cxnId="{9AD0CEC7-D710-44B5-BB78-5FEB2642C0F2}">
      <dgm:prSet/>
      <dgm:spPr/>
      <dgm:t>
        <a:bodyPr/>
        <a:lstStyle/>
        <a:p>
          <a:endParaRPr lang="en-US" sz="2400"/>
        </a:p>
      </dgm:t>
    </dgm:pt>
    <dgm:pt modelId="{B62C7475-7C7D-4076-880D-09EA5005F200}" type="sibTrans" cxnId="{9AD0CEC7-D710-44B5-BB78-5FEB2642C0F2}">
      <dgm:prSet/>
      <dgm:spPr/>
      <dgm:t>
        <a:bodyPr/>
        <a:lstStyle/>
        <a:p>
          <a:endParaRPr lang="en-US" sz="2400"/>
        </a:p>
      </dgm:t>
    </dgm:pt>
    <dgm:pt modelId="{44863753-C3FD-4CEA-8553-51395A8BE630}">
      <dgm:prSet phldrT="[Text]" custT="1"/>
      <dgm:spPr/>
      <dgm:t>
        <a:bodyPr/>
        <a:lstStyle/>
        <a:p>
          <a:r>
            <a:rPr lang="en-US" sz="2400" dirty="0" smtClean="0"/>
            <a:t>Ageing Population</a:t>
          </a:r>
          <a:endParaRPr lang="en-US" sz="2400" dirty="0"/>
        </a:p>
      </dgm:t>
    </dgm:pt>
    <dgm:pt modelId="{01F4D427-89B5-4B05-AB8B-6E04D20E9520}" type="parTrans" cxnId="{CE9F2570-9C76-4F60-969E-4DCCD6304485}">
      <dgm:prSet/>
      <dgm:spPr/>
      <dgm:t>
        <a:bodyPr/>
        <a:lstStyle/>
        <a:p>
          <a:endParaRPr lang="en-US" sz="2400"/>
        </a:p>
      </dgm:t>
    </dgm:pt>
    <dgm:pt modelId="{A49D7C40-51DB-4A4C-92B3-ACA8AFD6F816}" type="sibTrans" cxnId="{CE9F2570-9C76-4F60-969E-4DCCD6304485}">
      <dgm:prSet/>
      <dgm:spPr/>
      <dgm:t>
        <a:bodyPr/>
        <a:lstStyle/>
        <a:p>
          <a:endParaRPr lang="en-US" sz="2400"/>
        </a:p>
      </dgm:t>
    </dgm:pt>
    <dgm:pt modelId="{A5965724-DB82-4D70-B49D-55F5C23DFDB2}">
      <dgm:prSet phldrT="[Text]" custT="1"/>
      <dgm:spPr/>
      <dgm:t>
        <a:bodyPr/>
        <a:lstStyle/>
        <a:p>
          <a:endParaRPr lang="en-US" sz="2400" dirty="0" smtClean="0"/>
        </a:p>
        <a:p>
          <a:r>
            <a:rPr lang="en-US" sz="2400" dirty="0" smtClean="0"/>
            <a:t>Artificial Intelligence</a:t>
          </a:r>
        </a:p>
        <a:p>
          <a:endParaRPr lang="en-US" sz="2400" dirty="0"/>
        </a:p>
      </dgm:t>
    </dgm:pt>
    <dgm:pt modelId="{F84A6A05-12FE-470F-B20E-10AF657BBA66}" type="parTrans" cxnId="{BA480ED1-4F55-4AA8-9DBF-25D432584BD4}">
      <dgm:prSet/>
      <dgm:spPr/>
      <dgm:t>
        <a:bodyPr/>
        <a:lstStyle/>
        <a:p>
          <a:endParaRPr lang="en-US" sz="2400"/>
        </a:p>
      </dgm:t>
    </dgm:pt>
    <dgm:pt modelId="{08F0C001-C6E1-4180-B6AB-9E83FF0EE04E}" type="sibTrans" cxnId="{BA480ED1-4F55-4AA8-9DBF-25D432584BD4}">
      <dgm:prSet/>
      <dgm:spPr/>
      <dgm:t>
        <a:bodyPr/>
        <a:lstStyle/>
        <a:p>
          <a:endParaRPr lang="en-US" sz="2400"/>
        </a:p>
      </dgm:t>
    </dgm:pt>
    <dgm:pt modelId="{D4235040-E756-41BE-AD20-B15035749D92}">
      <dgm:prSet phldrT="[Text]" custT="1"/>
      <dgm:spPr/>
      <dgm:t>
        <a:bodyPr/>
        <a:lstStyle/>
        <a:p>
          <a:endParaRPr lang="en-US" sz="2400" dirty="0" smtClean="0"/>
        </a:p>
        <a:p>
          <a:r>
            <a:rPr lang="en-US" sz="2400" dirty="0" smtClean="0"/>
            <a:t>BIG Data</a:t>
          </a:r>
        </a:p>
        <a:p>
          <a:endParaRPr lang="en-US" sz="2400" dirty="0"/>
        </a:p>
      </dgm:t>
    </dgm:pt>
    <dgm:pt modelId="{0A9E8797-9BBC-4F42-BA4E-8FECE10DEA38}" type="parTrans" cxnId="{01268A9F-C539-4B26-884C-EB021489AF5D}">
      <dgm:prSet/>
      <dgm:spPr/>
      <dgm:t>
        <a:bodyPr/>
        <a:lstStyle/>
        <a:p>
          <a:endParaRPr lang="en-US" sz="2400"/>
        </a:p>
      </dgm:t>
    </dgm:pt>
    <dgm:pt modelId="{4BC563A4-E257-454B-AA04-664482102E7F}" type="sibTrans" cxnId="{01268A9F-C539-4B26-884C-EB021489AF5D}">
      <dgm:prSet/>
      <dgm:spPr/>
      <dgm:t>
        <a:bodyPr/>
        <a:lstStyle/>
        <a:p>
          <a:endParaRPr lang="en-US" sz="2400"/>
        </a:p>
      </dgm:t>
    </dgm:pt>
    <dgm:pt modelId="{14F276D9-9C50-43C4-BF12-A4954897C6D8}">
      <dgm:prSet custT="1"/>
      <dgm:spPr/>
      <dgm:t>
        <a:bodyPr/>
        <a:lstStyle/>
        <a:p>
          <a:r>
            <a:rPr lang="en-US" sz="2000" dirty="0" smtClean="0"/>
            <a:t>Advancement in Medical Innovations</a:t>
          </a:r>
          <a:endParaRPr lang="en-US" sz="2000" dirty="0"/>
        </a:p>
      </dgm:t>
    </dgm:pt>
    <dgm:pt modelId="{4A07DBF6-A095-4E20-B36D-B4D29F949047}" type="parTrans" cxnId="{D51045EF-C85E-44F5-AE6B-25E45B310389}">
      <dgm:prSet/>
      <dgm:spPr/>
      <dgm:t>
        <a:bodyPr/>
        <a:lstStyle/>
        <a:p>
          <a:endParaRPr lang="en-US" sz="2400"/>
        </a:p>
      </dgm:t>
    </dgm:pt>
    <dgm:pt modelId="{A7B7831F-92DF-44EF-9112-A73061E0E91B}" type="sibTrans" cxnId="{D51045EF-C85E-44F5-AE6B-25E45B310389}">
      <dgm:prSet/>
      <dgm:spPr/>
      <dgm:t>
        <a:bodyPr/>
        <a:lstStyle/>
        <a:p>
          <a:endParaRPr lang="en-US" sz="2400"/>
        </a:p>
      </dgm:t>
    </dgm:pt>
    <dgm:pt modelId="{848F86DD-8EA3-4DAE-9AAD-81A72FE36594}">
      <dgm:prSet custT="1"/>
      <dgm:spPr/>
      <dgm:t>
        <a:bodyPr/>
        <a:lstStyle/>
        <a:p>
          <a:r>
            <a:rPr lang="en-US" sz="2400" dirty="0" err="1" smtClean="0"/>
            <a:t>TeleHealth</a:t>
          </a:r>
          <a:endParaRPr lang="en-US" sz="2400" dirty="0"/>
        </a:p>
      </dgm:t>
    </dgm:pt>
    <dgm:pt modelId="{1E79B4D4-9702-4C5C-AA95-6E5C1AE9101B}" type="parTrans" cxnId="{4696B1C1-474F-4587-A9BF-143926085025}">
      <dgm:prSet/>
      <dgm:spPr/>
      <dgm:t>
        <a:bodyPr/>
        <a:lstStyle/>
        <a:p>
          <a:endParaRPr lang="en-US" sz="2400"/>
        </a:p>
      </dgm:t>
    </dgm:pt>
    <dgm:pt modelId="{6E8E1A27-EB03-4269-96F8-7B1877B4404F}" type="sibTrans" cxnId="{4696B1C1-474F-4587-A9BF-143926085025}">
      <dgm:prSet/>
      <dgm:spPr/>
      <dgm:t>
        <a:bodyPr/>
        <a:lstStyle/>
        <a:p>
          <a:endParaRPr lang="en-US" sz="2400"/>
        </a:p>
      </dgm:t>
    </dgm:pt>
    <dgm:pt modelId="{B1A6C875-1FA9-4E32-851F-92E240315F34}">
      <dgm:prSet custT="1"/>
      <dgm:spPr/>
      <dgm:t>
        <a:bodyPr/>
        <a:lstStyle/>
        <a:p>
          <a:r>
            <a:rPr lang="en-US" sz="2400" dirty="0" smtClean="0"/>
            <a:t>Genomics</a:t>
          </a:r>
          <a:endParaRPr lang="en-US" sz="2400" dirty="0"/>
        </a:p>
      </dgm:t>
    </dgm:pt>
    <dgm:pt modelId="{44D25553-831C-4F54-85BF-623494F6EA80}" type="parTrans" cxnId="{6D6CC2EB-92F9-41DB-B29A-B4851DE7F7D3}">
      <dgm:prSet/>
      <dgm:spPr/>
      <dgm:t>
        <a:bodyPr/>
        <a:lstStyle/>
        <a:p>
          <a:endParaRPr lang="en-US" sz="2400"/>
        </a:p>
      </dgm:t>
    </dgm:pt>
    <dgm:pt modelId="{CEB4EEE0-B1D4-4540-9680-5D4538BA50F8}" type="sibTrans" cxnId="{6D6CC2EB-92F9-41DB-B29A-B4851DE7F7D3}">
      <dgm:prSet/>
      <dgm:spPr/>
      <dgm:t>
        <a:bodyPr/>
        <a:lstStyle/>
        <a:p>
          <a:endParaRPr lang="en-US" sz="2400"/>
        </a:p>
      </dgm:t>
    </dgm:pt>
    <dgm:pt modelId="{F4D7055C-9665-45B1-831A-4F91E00867D7}">
      <dgm:prSet custT="1"/>
      <dgm:spPr/>
      <dgm:t>
        <a:bodyPr/>
        <a:lstStyle/>
        <a:p>
          <a:r>
            <a:rPr lang="en-US" sz="2400" dirty="0" smtClean="0"/>
            <a:t>Private Equity in Health</a:t>
          </a:r>
          <a:endParaRPr lang="en-US" sz="2400" dirty="0"/>
        </a:p>
      </dgm:t>
    </dgm:pt>
    <dgm:pt modelId="{FE740466-2469-4241-AD5E-D21EEB7308BB}" type="parTrans" cxnId="{7DBA9E5F-A2C7-44EE-8551-A3F8094D8D86}">
      <dgm:prSet/>
      <dgm:spPr/>
      <dgm:t>
        <a:bodyPr/>
        <a:lstStyle/>
        <a:p>
          <a:endParaRPr lang="en-US" sz="2000"/>
        </a:p>
      </dgm:t>
    </dgm:pt>
    <dgm:pt modelId="{D863295E-6BAF-4101-BEFC-7A0C5CF1F968}" type="sibTrans" cxnId="{7DBA9E5F-A2C7-44EE-8551-A3F8094D8D86}">
      <dgm:prSet/>
      <dgm:spPr/>
      <dgm:t>
        <a:bodyPr/>
        <a:lstStyle/>
        <a:p>
          <a:endParaRPr lang="en-US" sz="2000"/>
        </a:p>
      </dgm:t>
    </dgm:pt>
    <dgm:pt modelId="{2A3E9E65-6CE5-4406-B14B-7EE5A3649F5C}" type="pres">
      <dgm:prSet presAssocID="{88702773-6D12-4D40-A2AD-B60945C674B7}" presName="diagram" presStyleCnt="0">
        <dgm:presLayoutVars>
          <dgm:dir/>
          <dgm:resizeHandles val="exact"/>
        </dgm:presLayoutVars>
      </dgm:prSet>
      <dgm:spPr/>
      <dgm:t>
        <a:bodyPr/>
        <a:lstStyle/>
        <a:p>
          <a:endParaRPr lang="en-US"/>
        </a:p>
      </dgm:t>
    </dgm:pt>
    <dgm:pt modelId="{B273B717-DEFE-4298-8FEC-902CF8FF3DF0}" type="pres">
      <dgm:prSet presAssocID="{0679029B-0D6E-4D27-87D5-020C3EDCA557}" presName="node" presStyleLbl="node1" presStyleIdx="0" presStyleCnt="9">
        <dgm:presLayoutVars>
          <dgm:bulletEnabled val="1"/>
        </dgm:presLayoutVars>
      </dgm:prSet>
      <dgm:spPr/>
      <dgm:t>
        <a:bodyPr/>
        <a:lstStyle/>
        <a:p>
          <a:endParaRPr lang="en-US"/>
        </a:p>
      </dgm:t>
    </dgm:pt>
    <dgm:pt modelId="{1212B3A0-D8CE-4686-B505-95B4072812CC}" type="pres">
      <dgm:prSet presAssocID="{151C8147-DDB4-4C64-B2F6-587CD728C00C}" presName="sibTrans" presStyleCnt="0"/>
      <dgm:spPr/>
      <dgm:t>
        <a:bodyPr/>
        <a:lstStyle/>
        <a:p>
          <a:endParaRPr lang="en-US"/>
        </a:p>
      </dgm:t>
    </dgm:pt>
    <dgm:pt modelId="{258B1EF9-A12A-4FF3-AFEC-74A5631C3B19}" type="pres">
      <dgm:prSet presAssocID="{59C0E12B-4FB4-4573-B215-8BBC7265689D}" presName="node" presStyleLbl="node1" presStyleIdx="1" presStyleCnt="9">
        <dgm:presLayoutVars>
          <dgm:bulletEnabled val="1"/>
        </dgm:presLayoutVars>
      </dgm:prSet>
      <dgm:spPr/>
      <dgm:t>
        <a:bodyPr/>
        <a:lstStyle/>
        <a:p>
          <a:endParaRPr lang="en-US"/>
        </a:p>
      </dgm:t>
    </dgm:pt>
    <dgm:pt modelId="{F77025CC-29FF-468F-A741-17DE0F01A5BD}" type="pres">
      <dgm:prSet presAssocID="{B62C7475-7C7D-4076-880D-09EA5005F200}" presName="sibTrans" presStyleCnt="0"/>
      <dgm:spPr/>
      <dgm:t>
        <a:bodyPr/>
        <a:lstStyle/>
        <a:p>
          <a:endParaRPr lang="en-US"/>
        </a:p>
      </dgm:t>
    </dgm:pt>
    <dgm:pt modelId="{F9DB4FC5-2233-4612-A631-D9E45799AB8E}" type="pres">
      <dgm:prSet presAssocID="{44863753-C3FD-4CEA-8553-51395A8BE630}" presName="node" presStyleLbl="node1" presStyleIdx="2" presStyleCnt="9">
        <dgm:presLayoutVars>
          <dgm:bulletEnabled val="1"/>
        </dgm:presLayoutVars>
      </dgm:prSet>
      <dgm:spPr/>
      <dgm:t>
        <a:bodyPr/>
        <a:lstStyle/>
        <a:p>
          <a:endParaRPr lang="en-US"/>
        </a:p>
      </dgm:t>
    </dgm:pt>
    <dgm:pt modelId="{DDF126E9-7FD7-4673-8DBD-CF2B246D2591}" type="pres">
      <dgm:prSet presAssocID="{A49D7C40-51DB-4A4C-92B3-ACA8AFD6F816}" presName="sibTrans" presStyleCnt="0"/>
      <dgm:spPr/>
      <dgm:t>
        <a:bodyPr/>
        <a:lstStyle/>
        <a:p>
          <a:endParaRPr lang="en-US"/>
        </a:p>
      </dgm:t>
    </dgm:pt>
    <dgm:pt modelId="{71F7B69F-6A43-4406-BA93-FF39550BA9A9}" type="pres">
      <dgm:prSet presAssocID="{A5965724-DB82-4D70-B49D-55F5C23DFDB2}" presName="node" presStyleLbl="node1" presStyleIdx="3" presStyleCnt="9">
        <dgm:presLayoutVars>
          <dgm:bulletEnabled val="1"/>
        </dgm:presLayoutVars>
      </dgm:prSet>
      <dgm:spPr/>
      <dgm:t>
        <a:bodyPr/>
        <a:lstStyle/>
        <a:p>
          <a:endParaRPr lang="en-US"/>
        </a:p>
      </dgm:t>
    </dgm:pt>
    <dgm:pt modelId="{C2CA2899-6E73-41DC-BB19-D2FAEA8AB4A0}" type="pres">
      <dgm:prSet presAssocID="{08F0C001-C6E1-4180-B6AB-9E83FF0EE04E}" presName="sibTrans" presStyleCnt="0"/>
      <dgm:spPr/>
      <dgm:t>
        <a:bodyPr/>
        <a:lstStyle/>
        <a:p>
          <a:endParaRPr lang="en-US"/>
        </a:p>
      </dgm:t>
    </dgm:pt>
    <dgm:pt modelId="{221E00D7-459A-4FDC-82E2-3ED00D930DA2}" type="pres">
      <dgm:prSet presAssocID="{D4235040-E756-41BE-AD20-B15035749D92}" presName="node" presStyleLbl="node1" presStyleIdx="4" presStyleCnt="9">
        <dgm:presLayoutVars>
          <dgm:bulletEnabled val="1"/>
        </dgm:presLayoutVars>
      </dgm:prSet>
      <dgm:spPr/>
      <dgm:t>
        <a:bodyPr/>
        <a:lstStyle/>
        <a:p>
          <a:endParaRPr lang="en-US"/>
        </a:p>
      </dgm:t>
    </dgm:pt>
    <dgm:pt modelId="{994AEA96-EDF8-4FBE-92A2-2795A465921B}" type="pres">
      <dgm:prSet presAssocID="{4BC563A4-E257-454B-AA04-664482102E7F}" presName="sibTrans" presStyleCnt="0"/>
      <dgm:spPr/>
      <dgm:t>
        <a:bodyPr/>
        <a:lstStyle/>
        <a:p>
          <a:endParaRPr lang="en-US"/>
        </a:p>
      </dgm:t>
    </dgm:pt>
    <dgm:pt modelId="{D9036810-8A93-43F1-A8A0-882C776D3D13}" type="pres">
      <dgm:prSet presAssocID="{14F276D9-9C50-43C4-BF12-A4954897C6D8}" presName="node" presStyleLbl="node1" presStyleIdx="5" presStyleCnt="9">
        <dgm:presLayoutVars>
          <dgm:bulletEnabled val="1"/>
        </dgm:presLayoutVars>
      </dgm:prSet>
      <dgm:spPr/>
      <dgm:t>
        <a:bodyPr/>
        <a:lstStyle/>
        <a:p>
          <a:endParaRPr lang="en-US"/>
        </a:p>
      </dgm:t>
    </dgm:pt>
    <dgm:pt modelId="{50145CCC-CE4D-4E48-93B3-3CF0C3A59CD7}" type="pres">
      <dgm:prSet presAssocID="{A7B7831F-92DF-44EF-9112-A73061E0E91B}" presName="sibTrans" presStyleCnt="0"/>
      <dgm:spPr/>
      <dgm:t>
        <a:bodyPr/>
        <a:lstStyle/>
        <a:p>
          <a:endParaRPr lang="en-US"/>
        </a:p>
      </dgm:t>
    </dgm:pt>
    <dgm:pt modelId="{40723CCE-803E-4CD4-B48C-2C67E7DB7ABC}" type="pres">
      <dgm:prSet presAssocID="{848F86DD-8EA3-4DAE-9AAD-81A72FE36594}" presName="node" presStyleLbl="node1" presStyleIdx="6" presStyleCnt="9">
        <dgm:presLayoutVars>
          <dgm:bulletEnabled val="1"/>
        </dgm:presLayoutVars>
      </dgm:prSet>
      <dgm:spPr/>
      <dgm:t>
        <a:bodyPr/>
        <a:lstStyle/>
        <a:p>
          <a:endParaRPr lang="en-US"/>
        </a:p>
      </dgm:t>
    </dgm:pt>
    <dgm:pt modelId="{4E3F5921-4E11-47B7-AED8-B5C0A0B95B86}" type="pres">
      <dgm:prSet presAssocID="{6E8E1A27-EB03-4269-96F8-7B1877B4404F}" presName="sibTrans" presStyleCnt="0"/>
      <dgm:spPr/>
      <dgm:t>
        <a:bodyPr/>
        <a:lstStyle/>
        <a:p>
          <a:endParaRPr lang="en-US"/>
        </a:p>
      </dgm:t>
    </dgm:pt>
    <dgm:pt modelId="{ED59A173-E5D7-440C-A9B4-F44AE341838E}" type="pres">
      <dgm:prSet presAssocID="{B1A6C875-1FA9-4E32-851F-92E240315F34}" presName="node" presStyleLbl="node1" presStyleIdx="7" presStyleCnt="9">
        <dgm:presLayoutVars>
          <dgm:bulletEnabled val="1"/>
        </dgm:presLayoutVars>
      </dgm:prSet>
      <dgm:spPr/>
      <dgm:t>
        <a:bodyPr/>
        <a:lstStyle/>
        <a:p>
          <a:endParaRPr lang="en-US"/>
        </a:p>
      </dgm:t>
    </dgm:pt>
    <dgm:pt modelId="{EF9627A2-5686-4B9C-8255-62C35418D57C}" type="pres">
      <dgm:prSet presAssocID="{CEB4EEE0-B1D4-4540-9680-5D4538BA50F8}" presName="sibTrans" presStyleCnt="0"/>
      <dgm:spPr/>
      <dgm:t>
        <a:bodyPr/>
        <a:lstStyle/>
        <a:p>
          <a:endParaRPr lang="en-US"/>
        </a:p>
      </dgm:t>
    </dgm:pt>
    <dgm:pt modelId="{A61F5774-06B2-4ADC-A218-6ACDD019B176}" type="pres">
      <dgm:prSet presAssocID="{F4D7055C-9665-45B1-831A-4F91E00867D7}" presName="node" presStyleLbl="node1" presStyleIdx="8" presStyleCnt="9">
        <dgm:presLayoutVars>
          <dgm:bulletEnabled val="1"/>
        </dgm:presLayoutVars>
      </dgm:prSet>
      <dgm:spPr/>
      <dgm:t>
        <a:bodyPr/>
        <a:lstStyle/>
        <a:p>
          <a:endParaRPr lang="en-US"/>
        </a:p>
      </dgm:t>
    </dgm:pt>
  </dgm:ptLst>
  <dgm:cxnLst>
    <dgm:cxn modelId="{480E69AB-DDDA-41A4-BCEE-8F7672F23D3B}" type="presOf" srcId="{A5965724-DB82-4D70-B49D-55F5C23DFDB2}" destId="{71F7B69F-6A43-4406-BA93-FF39550BA9A9}" srcOrd="0" destOrd="0" presId="urn:microsoft.com/office/officeart/2005/8/layout/default"/>
    <dgm:cxn modelId="{0DAC55BF-0E33-4437-B85C-BAB62B158CE6}" type="presOf" srcId="{F4D7055C-9665-45B1-831A-4F91E00867D7}" destId="{A61F5774-06B2-4ADC-A218-6ACDD019B176}" srcOrd="0" destOrd="0" presId="urn:microsoft.com/office/officeart/2005/8/layout/default"/>
    <dgm:cxn modelId="{4696B1C1-474F-4587-A9BF-143926085025}" srcId="{88702773-6D12-4D40-A2AD-B60945C674B7}" destId="{848F86DD-8EA3-4DAE-9AAD-81A72FE36594}" srcOrd="6" destOrd="0" parTransId="{1E79B4D4-9702-4C5C-AA95-6E5C1AE9101B}" sibTransId="{6E8E1A27-EB03-4269-96F8-7B1877B4404F}"/>
    <dgm:cxn modelId="{D51045EF-C85E-44F5-AE6B-25E45B310389}" srcId="{88702773-6D12-4D40-A2AD-B60945C674B7}" destId="{14F276D9-9C50-43C4-BF12-A4954897C6D8}" srcOrd="5" destOrd="0" parTransId="{4A07DBF6-A095-4E20-B36D-B4D29F949047}" sibTransId="{A7B7831F-92DF-44EF-9112-A73061E0E91B}"/>
    <dgm:cxn modelId="{6D6CC2EB-92F9-41DB-B29A-B4851DE7F7D3}" srcId="{88702773-6D12-4D40-A2AD-B60945C674B7}" destId="{B1A6C875-1FA9-4E32-851F-92E240315F34}" srcOrd="7" destOrd="0" parTransId="{44D25553-831C-4F54-85BF-623494F6EA80}" sibTransId="{CEB4EEE0-B1D4-4540-9680-5D4538BA50F8}"/>
    <dgm:cxn modelId="{BA480ED1-4F55-4AA8-9DBF-25D432584BD4}" srcId="{88702773-6D12-4D40-A2AD-B60945C674B7}" destId="{A5965724-DB82-4D70-B49D-55F5C23DFDB2}" srcOrd="3" destOrd="0" parTransId="{F84A6A05-12FE-470F-B20E-10AF657BBA66}" sibTransId="{08F0C001-C6E1-4180-B6AB-9E83FF0EE04E}"/>
    <dgm:cxn modelId="{7AA9EF67-6BC3-40E2-81ED-6522D254DA43}" type="presOf" srcId="{D4235040-E756-41BE-AD20-B15035749D92}" destId="{221E00D7-459A-4FDC-82E2-3ED00D930DA2}" srcOrd="0" destOrd="0" presId="urn:microsoft.com/office/officeart/2005/8/layout/default"/>
    <dgm:cxn modelId="{CE9F2570-9C76-4F60-969E-4DCCD6304485}" srcId="{88702773-6D12-4D40-A2AD-B60945C674B7}" destId="{44863753-C3FD-4CEA-8553-51395A8BE630}" srcOrd="2" destOrd="0" parTransId="{01F4D427-89B5-4B05-AB8B-6E04D20E9520}" sibTransId="{A49D7C40-51DB-4A4C-92B3-ACA8AFD6F816}"/>
    <dgm:cxn modelId="{1B346F4A-6548-4B16-8ECE-F9F580A3F711}" type="presOf" srcId="{14F276D9-9C50-43C4-BF12-A4954897C6D8}" destId="{D9036810-8A93-43F1-A8A0-882C776D3D13}" srcOrd="0" destOrd="0" presId="urn:microsoft.com/office/officeart/2005/8/layout/default"/>
    <dgm:cxn modelId="{9432EF3C-23E0-485F-B2BB-6E8D0ABCC0F7}" type="presOf" srcId="{0679029B-0D6E-4D27-87D5-020C3EDCA557}" destId="{B273B717-DEFE-4298-8FEC-902CF8FF3DF0}" srcOrd="0" destOrd="0" presId="urn:microsoft.com/office/officeart/2005/8/layout/default"/>
    <dgm:cxn modelId="{93535FC7-1E10-4FA4-B5E7-5F9F975226D0}" type="presOf" srcId="{848F86DD-8EA3-4DAE-9AAD-81A72FE36594}" destId="{40723CCE-803E-4CD4-B48C-2C67E7DB7ABC}" srcOrd="0" destOrd="0" presId="urn:microsoft.com/office/officeart/2005/8/layout/default"/>
    <dgm:cxn modelId="{BF90E6BE-CCEE-43F7-A81D-2834416106CD}" type="presOf" srcId="{44863753-C3FD-4CEA-8553-51395A8BE630}" destId="{F9DB4FC5-2233-4612-A631-D9E45799AB8E}" srcOrd="0" destOrd="0" presId="urn:microsoft.com/office/officeart/2005/8/layout/default"/>
    <dgm:cxn modelId="{DF780405-888F-4B70-8161-A1A3B02401D7}" type="presOf" srcId="{88702773-6D12-4D40-A2AD-B60945C674B7}" destId="{2A3E9E65-6CE5-4406-B14B-7EE5A3649F5C}" srcOrd="0" destOrd="0" presId="urn:microsoft.com/office/officeart/2005/8/layout/default"/>
    <dgm:cxn modelId="{01268A9F-C539-4B26-884C-EB021489AF5D}" srcId="{88702773-6D12-4D40-A2AD-B60945C674B7}" destId="{D4235040-E756-41BE-AD20-B15035749D92}" srcOrd="4" destOrd="0" parTransId="{0A9E8797-9BBC-4F42-BA4E-8FECE10DEA38}" sibTransId="{4BC563A4-E257-454B-AA04-664482102E7F}"/>
    <dgm:cxn modelId="{9AD0CEC7-D710-44B5-BB78-5FEB2642C0F2}" srcId="{88702773-6D12-4D40-A2AD-B60945C674B7}" destId="{59C0E12B-4FB4-4573-B215-8BBC7265689D}" srcOrd="1" destOrd="0" parTransId="{9A151E75-D3BE-40CB-9A83-9B72BBA87378}" sibTransId="{B62C7475-7C7D-4076-880D-09EA5005F200}"/>
    <dgm:cxn modelId="{FADA3949-B5FA-4FB4-BAC8-507ED44A21B5}" type="presOf" srcId="{59C0E12B-4FB4-4573-B215-8BBC7265689D}" destId="{258B1EF9-A12A-4FF3-AFEC-74A5631C3B19}" srcOrd="0" destOrd="0" presId="urn:microsoft.com/office/officeart/2005/8/layout/default"/>
    <dgm:cxn modelId="{F48F22C2-13A6-483C-808D-D3C537E0444C}" srcId="{88702773-6D12-4D40-A2AD-B60945C674B7}" destId="{0679029B-0D6E-4D27-87D5-020C3EDCA557}" srcOrd="0" destOrd="0" parTransId="{F02F0BFD-50A0-4496-A90A-9678FC79618E}" sibTransId="{151C8147-DDB4-4C64-B2F6-587CD728C00C}"/>
    <dgm:cxn modelId="{7DBA9E5F-A2C7-44EE-8551-A3F8094D8D86}" srcId="{88702773-6D12-4D40-A2AD-B60945C674B7}" destId="{F4D7055C-9665-45B1-831A-4F91E00867D7}" srcOrd="8" destOrd="0" parTransId="{FE740466-2469-4241-AD5E-D21EEB7308BB}" sibTransId="{D863295E-6BAF-4101-BEFC-7A0C5CF1F968}"/>
    <dgm:cxn modelId="{B903BA4C-50AA-4C5C-938F-800666754701}" type="presOf" srcId="{B1A6C875-1FA9-4E32-851F-92E240315F34}" destId="{ED59A173-E5D7-440C-A9B4-F44AE341838E}" srcOrd="0" destOrd="0" presId="urn:microsoft.com/office/officeart/2005/8/layout/default"/>
    <dgm:cxn modelId="{6FCF473C-3BD2-4341-A40A-6FB9A8F4BEC3}" type="presParOf" srcId="{2A3E9E65-6CE5-4406-B14B-7EE5A3649F5C}" destId="{B273B717-DEFE-4298-8FEC-902CF8FF3DF0}" srcOrd="0" destOrd="0" presId="urn:microsoft.com/office/officeart/2005/8/layout/default"/>
    <dgm:cxn modelId="{896835FE-4361-498A-97E5-F3AA635C815F}" type="presParOf" srcId="{2A3E9E65-6CE5-4406-B14B-7EE5A3649F5C}" destId="{1212B3A0-D8CE-4686-B505-95B4072812CC}" srcOrd="1" destOrd="0" presId="urn:microsoft.com/office/officeart/2005/8/layout/default"/>
    <dgm:cxn modelId="{4C10A1A2-2EE6-4157-950C-70986BD5C93B}" type="presParOf" srcId="{2A3E9E65-6CE5-4406-B14B-7EE5A3649F5C}" destId="{258B1EF9-A12A-4FF3-AFEC-74A5631C3B19}" srcOrd="2" destOrd="0" presId="urn:microsoft.com/office/officeart/2005/8/layout/default"/>
    <dgm:cxn modelId="{545DF321-FD30-46A9-B663-446538420F2E}" type="presParOf" srcId="{2A3E9E65-6CE5-4406-B14B-7EE5A3649F5C}" destId="{F77025CC-29FF-468F-A741-17DE0F01A5BD}" srcOrd="3" destOrd="0" presId="urn:microsoft.com/office/officeart/2005/8/layout/default"/>
    <dgm:cxn modelId="{7CF358B4-313E-4CC7-8DCC-6CF62C5914A5}" type="presParOf" srcId="{2A3E9E65-6CE5-4406-B14B-7EE5A3649F5C}" destId="{F9DB4FC5-2233-4612-A631-D9E45799AB8E}" srcOrd="4" destOrd="0" presId="urn:microsoft.com/office/officeart/2005/8/layout/default"/>
    <dgm:cxn modelId="{C77AB43B-39B4-48EF-9FFC-6B15E608C40A}" type="presParOf" srcId="{2A3E9E65-6CE5-4406-B14B-7EE5A3649F5C}" destId="{DDF126E9-7FD7-4673-8DBD-CF2B246D2591}" srcOrd="5" destOrd="0" presId="urn:microsoft.com/office/officeart/2005/8/layout/default"/>
    <dgm:cxn modelId="{8A35507E-09C4-415F-933C-A2FDDCECFBE7}" type="presParOf" srcId="{2A3E9E65-6CE5-4406-B14B-7EE5A3649F5C}" destId="{71F7B69F-6A43-4406-BA93-FF39550BA9A9}" srcOrd="6" destOrd="0" presId="urn:microsoft.com/office/officeart/2005/8/layout/default"/>
    <dgm:cxn modelId="{4B5354DA-9B74-42C0-975C-D64A13CEAA20}" type="presParOf" srcId="{2A3E9E65-6CE5-4406-B14B-7EE5A3649F5C}" destId="{C2CA2899-6E73-41DC-BB19-D2FAEA8AB4A0}" srcOrd="7" destOrd="0" presId="urn:microsoft.com/office/officeart/2005/8/layout/default"/>
    <dgm:cxn modelId="{53D7BFEF-6ADA-4092-9AEB-55C0E16C4E1C}" type="presParOf" srcId="{2A3E9E65-6CE5-4406-B14B-7EE5A3649F5C}" destId="{221E00D7-459A-4FDC-82E2-3ED00D930DA2}" srcOrd="8" destOrd="0" presId="urn:microsoft.com/office/officeart/2005/8/layout/default"/>
    <dgm:cxn modelId="{E24291FB-B138-4FA5-9DBF-16BC560C0C13}" type="presParOf" srcId="{2A3E9E65-6CE5-4406-B14B-7EE5A3649F5C}" destId="{994AEA96-EDF8-4FBE-92A2-2795A465921B}" srcOrd="9" destOrd="0" presId="urn:microsoft.com/office/officeart/2005/8/layout/default"/>
    <dgm:cxn modelId="{8CAB9749-2CF3-4A97-91C0-8CC494606641}" type="presParOf" srcId="{2A3E9E65-6CE5-4406-B14B-7EE5A3649F5C}" destId="{D9036810-8A93-43F1-A8A0-882C776D3D13}" srcOrd="10" destOrd="0" presId="urn:microsoft.com/office/officeart/2005/8/layout/default"/>
    <dgm:cxn modelId="{1E8D59CF-07FE-4B96-BFDE-C005599DF248}" type="presParOf" srcId="{2A3E9E65-6CE5-4406-B14B-7EE5A3649F5C}" destId="{50145CCC-CE4D-4E48-93B3-3CF0C3A59CD7}" srcOrd="11" destOrd="0" presId="urn:microsoft.com/office/officeart/2005/8/layout/default"/>
    <dgm:cxn modelId="{9DBF7FB2-E1AE-4235-B84E-E67B5B291A1F}" type="presParOf" srcId="{2A3E9E65-6CE5-4406-B14B-7EE5A3649F5C}" destId="{40723CCE-803E-4CD4-B48C-2C67E7DB7ABC}" srcOrd="12" destOrd="0" presId="urn:microsoft.com/office/officeart/2005/8/layout/default"/>
    <dgm:cxn modelId="{BABE57C5-3CFC-40F6-B9CE-03D150DF6866}" type="presParOf" srcId="{2A3E9E65-6CE5-4406-B14B-7EE5A3649F5C}" destId="{4E3F5921-4E11-47B7-AED8-B5C0A0B95B86}" srcOrd="13" destOrd="0" presId="urn:microsoft.com/office/officeart/2005/8/layout/default"/>
    <dgm:cxn modelId="{0A10C584-8B98-4D7F-B769-4DC8CC9B6589}" type="presParOf" srcId="{2A3E9E65-6CE5-4406-B14B-7EE5A3649F5C}" destId="{ED59A173-E5D7-440C-A9B4-F44AE341838E}" srcOrd="14" destOrd="0" presId="urn:microsoft.com/office/officeart/2005/8/layout/default"/>
    <dgm:cxn modelId="{D74272F2-A3DE-4E1C-9A33-4E12338D4CA0}" type="presParOf" srcId="{2A3E9E65-6CE5-4406-B14B-7EE5A3649F5C}" destId="{EF9627A2-5686-4B9C-8255-62C35418D57C}" srcOrd="15" destOrd="0" presId="urn:microsoft.com/office/officeart/2005/8/layout/default"/>
    <dgm:cxn modelId="{14A2D7A2-3291-4CFC-9C39-C4FB95FC88F8}" type="presParOf" srcId="{2A3E9E65-6CE5-4406-B14B-7EE5A3649F5C}" destId="{A61F5774-06B2-4ADC-A218-6ACDD019B17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C73EF-B83B-49AD-A184-962A5478B460}" type="doc">
      <dgm:prSet loTypeId="urn:microsoft.com/office/officeart/2005/8/layout/pyramid2" loCatId="list" qsTypeId="urn:microsoft.com/office/officeart/2005/8/quickstyle/simple1" qsCatId="simple" csTypeId="urn:microsoft.com/office/officeart/2005/8/colors/colorful2" csCatId="colorful" phldr="1"/>
      <dgm:spPr/>
    </dgm:pt>
    <dgm:pt modelId="{50A3979B-A9E0-4925-B960-66B9703BA61B}">
      <dgm:prSet phldrT="[Text]" custT="1"/>
      <dgm:spPr/>
      <dgm:t>
        <a:bodyPr/>
        <a:lstStyle/>
        <a:p>
          <a:r>
            <a:rPr lang="en-US" sz="1800" b="0" dirty="0" smtClean="0"/>
            <a:t>Clinical Decision Support; </a:t>
          </a:r>
        </a:p>
        <a:p>
          <a:r>
            <a:rPr lang="en-US" sz="1800" b="0" dirty="0" smtClean="0"/>
            <a:t>Symptom Analyzer</a:t>
          </a:r>
          <a:endParaRPr lang="en-US" sz="1800" b="0" dirty="0"/>
        </a:p>
      </dgm:t>
    </dgm:pt>
    <dgm:pt modelId="{1A536B4C-FC00-4FBD-A15A-76001D62D8B4}" type="parTrans" cxnId="{CF43FCF2-4D16-4FFA-914D-4C3C879C7D35}">
      <dgm:prSet/>
      <dgm:spPr/>
      <dgm:t>
        <a:bodyPr/>
        <a:lstStyle/>
        <a:p>
          <a:endParaRPr lang="en-US" sz="1800" b="0"/>
        </a:p>
      </dgm:t>
    </dgm:pt>
    <dgm:pt modelId="{811FE246-9812-4AAA-8231-58D1477AB439}" type="sibTrans" cxnId="{CF43FCF2-4D16-4FFA-914D-4C3C879C7D35}">
      <dgm:prSet/>
      <dgm:spPr/>
      <dgm:t>
        <a:bodyPr/>
        <a:lstStyle/>
        <a:p>
          <a:endParaRPr lang="en-US" sz="1800" b="0"/>
        </a:p>
      </dgm:t>
    </dgm:pt>
    <dgm:pt modelId="{0F1C844B-AC3D-4EF9-AD45-9F96926B97D3}">
      <dgm:prSet phldrT="[Text]" custT="1"/>
      <dgm:spPr/>
      <dgm:t>
        <a:bodyPr/>
        <a:lstStyle/>
        <a:p>
          <a:r>
            <a:rPr lang="en-US" sz="1800" b="0" dirty="0" smtClean="0"/>
            <a:t>Radiology</a:t>
          </a:r>
          <a:endParaRPr lang="en-US" sz="1800" b="0" dirty="0"/>
        </a:p>
      </dgm:t>
    </dgm:pt>
    <dgm:pt modelId="{35E7E132-FA80-4CF3-A54A-BBB680333514}" type="parTrans" cxnId="{F002D9E0-D6F5-40C4-A108-B707A2740391}">
      <dgm:prSet/>
      <dgm:spPr/>
      <dgm:t>
        <a:bodyPr/>
        <a:lstStyle/>
        <a:p>
          <a:endParaRPr lang="en-US" sz="1800" b="0"/>
        </a:p>
      </dgm:t>
    </dgm:pt>
    <dgm:pt modelId="{513368CE-E753-45D7-86A1-A8AE60F63442}" type="sibTrans" cxnId="{F002D9E0-D6F5-40C4-A108-B707A2740391}">
      <dgm:prSet/>
      <dgm:spPr/>
      <dgm:t>
        <a:bodyPr/>
        <a:lstStyle/>
        <a:p>
          <a:endParaRPr lang="en-US" sz="1800" b="0"/>
        </a:p>
      </dgm:t>
    </dgm:pt>
    <dgm:pt modelId="{61B47EB8-CD2D-4E5D-98E5-51F6EDECD285}">
      <dgm:prSet phldrT="[Text]" custT="1"/>
      <dgm:spPr/>
      <dgm:t>
        <a:bodyPr/>
        <a:lstStyle/>
        <a:p>
          <a:r>
            <a:rPr lang="en-US" sz="1800" b="0" dirty="0" smtClean="0"/>
            <a:t>Workflows</a:t>
          </a:r>
          <a:endParaRPr lang="en-US" sz="1800" b="0" dirty="0"/>
        </a:p>
      </dgm:t>
    </dgm:pt>
    <dgm:pt modelId="{A46078BF-77C0-4C6F-8F7B-C0D15EC5484A}" type="parTrans" cxnId="{0848F2FB-76B1-402C-B268-0F7DB38B4C35}">
      <dgm:prSet/>
      <dgm:spPr/>
      <dgm:t>
        <a:bodyPr/>
        <a:lstStyle/>
        <a:p>
          <a:endParaRPr lang="en-US" sz="1800" b="0"/>
        </a:p>
      </dgm:t>
    </dgm:pt>
    <dgm:pt modelId="{BD2D12EF-B822-4B42-9001-C9B27F4386CE}" type="sibTrans" cxnId="{0848F2FB-76B1-402C-B268-0F7DB38B4C35}">
      <dgm:prSet/>
      <dgm:spPr/>
      <dgm:t>
        <a:bodyPr/>
        <a:lstStyle/>
        <a:p>
          <a:endParaRPr lang="en-US" sz="1800" b="0"/>
        </a:p>
      </dgm:t>
    </dgm:pt>
    <dgm:pt modelId="{B3ED5D1E-EFFD-4DE2-BAE5-2C1ABA587EDE}">
      <dgm:prSet custT="1"/>
      <dgm:spPr/>
      <dgm:t>
        <a:bodyPr/>
        <a:lstStyle/>
        <a:p>
          <a:r>
            <a:rPr lang="en-US" sz="1800" b="0" dirty="0" smtClean="0"/>
            <a:t>Predictive Modelling Risk Stratification</a:t>
          </a:r>
          <a:endParaRPr lang="en-US" sz="1800" b="0" dirty="0"/>
        </a:p>
      </dgm:t>
    </dgm:pt>
    <dgm:pt modelId="{B994166E-5914-4149-BF7F-9F653BE177B5}" type="parTrans" cxnId="{64135312-2017-4A50-9CEE-A131248A0E7B}">
      <dgm:prSet/>
      <dgm:spPr/>
      <dgm:t>
        <a:bodyPr/>
        <a:lstStyle/>
        <a:p>
          <a:endParaRPr lang="en-US" sz="1800" b="0"/>
        </a:p>
      </dgm:t>
    </dgm:pt>
    <dgm:pt modelId="{AE03FD6B-7632-491D-B8A9-09B4AC45FCE1}" type="sibTrans" cxnId="{64135312-2017-4A50-9CEE-A131248A0E7B}">
      <dgm:prSet/>
      <dgm:spPr/>
      <dgm:t>
        <a:bodyPr/>
        <a:lstStyle/>
        <a:p>
          <a:endParaRPr lang="en-US" sz="1800" b="0"/>
        </a:p>
      </dgm:t>
    </dgm:pt>
    <dgm:pt modelId="{132A4BDD-6444-40B1-A572-DD93E48D25BE}">
      <dgm:prSet custT="1"/>
      <dgm:spPr/>
      <dgm:t>
        <a:bodyPr/>
        <a:lstStyle/>
        <a:p>
          <a:r>
            <a:rPr lang="en-US" sz="1800" b="0" dirty="0" smtClean="0"/>
            <a:t>Virtual Assistants</a:t>
          </a:r>
          <a:endParaRPr lang="en-US" sz="1800" b="0" dirty="0"/>
        </a:p>
      </dgm:t>
    </dgm:pt>
    <dgm:pt modelId="{CD522655-43F3-4CB4-9A93-94156573FB56}" type="parTrans" cxnId="{1F15557A-D3A3-4C90-B2A2-CB6FF21DE511}">
      <dgm:prSet/>
      <dgm:spPr/>
      <dgm:t>
        <a:bodyPr/>
        <a:lstStyle/>
        <a:p>
          <a:endParaRPr lang="en-US" sz="1800" b="0"/>
        </a:p>
      </dgm:t>
    </dgm:pt>
    <dgm:pt modelId="{3C1EA1E2-8596-4730-AF1B-E312FEE0E925}" type="sibTrans" cxnId="{1F15557A-D3A3-4C90-B2A2-CB6FF21DE511}">
      <dgm:prSet/>
      <dgm:spPr/>
      <dgm:t>
        <a:bodyPr/>
        <a:lstStyle/>
        <a:p>
          <a:endParaRPr lang="en-US" sz="1800" b="0"/>
        </a:p>
      </dgm:t>
    </dgm:pt>
    <dgm:pt modelId="{252B493A-3337-4862-B684-557D9DC55D9C}">
      <dgm:prSet custT="1"/>
      <dgm:spPr/>
      <dgm:t>
        <a:bodyPr/>
        <a:lstStyle/>
        <a:p>
          <a:r>
            <a:rPr lang="en-US" sz="1800" b="0" dirty="0" smtClean="0"/>
            <a:t>Mobile Apps</a:t>
          </a:r>
          <a:endParaRPr lang="en-US" sz="1800" b="0" dirty="0"/>
        </a:p>
      </dgm:t>
    </dgm:pt>
    <dgm:pt modelId="{68C3C7E2-8685-459A-BFCD-BF14C549898C}" type="parTrans" cxnId="{CDA0C05B-6664-48A8-B385-61D0BF562620}">
      <dgm:prSet/>
      <dgm:spPr/>
      <dgm:t>
        <a:bodyPr/>
        <a:lstStyle/>
        <a:p>
          <a:endParaRPr lang="en-US" sz="1800" b="0"/>
        </a:p>
      </dgm:t>
    </dgm:pt>
    <dgm:pt modelId="{07443FA0-FFBE-43C0-9121-EF4904EEC825}" type="sibTrans" cxnId="{CDA0C05B-6664-48A8-B385-61D0BF562620}">
      <dgm:prSet/>
      <dgm:spPr/>
      <dgm:t>
        <a:bodyPr/>
        <a:lstStyle/>
        <a:p>
          <a:endParaRPr lang="en-US" sz="1800" b="0"/>
        </a:p>
      </dgm:t>
    </dgm:pt>
    <dgm:pt modelId="{2C8AF909-1823-473A-BD2D-E7BA61D3DD76}">
      <dgm:prSet custT="1"/>
      <dgm:spPr/>
      <dgm:t>
        <a:bodyPr/>
        <a:lstStyle/>
        <a:p>
          <a:r>
            <a:rPr lang="en-US" sz="1800" b="0" dirty="0" smtClean="0"/>
            <a:t>Precision Medicine</a:t>
          </a:r>
          <a:endParaRPr lang="en-US" sz="1800" b="0" dirty="0"/>
        </a:p>
      </dgm:t>
    </dgm:pt>
    <dgm:pt modelId="{FF379A85-889C-4262-9511-0F45C70C2727}" type="parTrans" cxnId="{26BB8C78-3289-42AE-B910-9E89D7AB903C}">
      <dgm:prSet/>
      <dgm:spPr/>
      <dgm:t>
        <a:bodyPr/>
        <a:lstStyle/>
        <a:p>
          <a:endParaRPr lang="en-US" sz="1800" b="0"/>
        </a:p>
      </dgm:t>
    </dgm:pt>
    <dgm:pt modelId="{4B3F0FE7-7FBE-4F65-80F3-53B6F1CF6C93}" type="sibTrans" cxnId="{26BB8C78-3289-42AE-B910-9E89D7AB903C}">
      <dgm:prSet/>
      <dgm:spPr/>
      <dgm:t>
        <a:bodyPr/>
        <a:lstStyle/>
        <a:p>
          <a:endParaRPr lang="en-US" sz="1800" b="0"/>
        </a:p>
      </dgm:t>
    </dgm:pt>
    <dgm:pt modelId="{217B161D-7BEC-4867-A31F-27F1FDE42E50}">
      <dgm:prSet custT="1"/>
      <dgm:spPr/>
      <dgm:t>
        <a:bodyPr/>
        <a:lstStyle/>
        <a:p>
          <a:r>
            <a:rPr lang="en-US" sz="1800" b="0" dirty="0" smtClean="0"/>
            <a:t>Clinical Trials</a:t>
          </a:r>
          <a:endParaRPr lang="en-US" sz="1800" b="0" dirty="0"/>
        </a:p>
      </dgm:t>
    </dgm:pt>
    <dgm:pt modelId="{FAA24AD6-4683-4D69-8D1E-E6ABF7DDB1AE}" type="parTrans" cxnId="{F5C807F8-6CD0-404A-9BFF-C400A5C8E616}">
      <dgm:prSet/>
      <dgm:spPr/>
      <dgm:t>
        <a:bodyPr/>
        <a:lstStyle/>
        <a:p>
          <a:endParaRPr lang="en-US" sz="1800" b="0"/>
        </a:p>
      </dgm:t>
    </dgm:pt>
    <dgm:pt modelId="{F6E0CD58-ABD0-4A9F-B129-472C0A28C59C}" type="sibTrans" cxnId="{F5C807F8-6CD0-404A-9BFF-C400A5C8E616}">
      <dgm:prSet/>
      <dgm:spPr/>
      <dgm:t>
        <a:bodyPr/>
        <a:lstStyle/>
        <a:p>
          <a:endParaRPr lang="en-US" sz="1800" b="0"/>
        </a:p>
      </dgm:t>
    </dgm:pt>
    <dgm:pt modelId="{A98F96F2-0246-4A53-B0F3-C40BB24A288A}">
      <dgm:prSet custT="1"/>
      <dgm:spPr/>
      <dgm:t>
        <a:bodyPr/>
        <a:lstStyle/>
        <a:p>
          <a:r>
            <a:rPr lang="en-US" sz="1800" b="0" dirty="0" smtClean="0"/>
            <a:t>Matching Profiles</a:t>
          </a:r>
          <a:endParaRPr lang="en-US" sz="1800" b="0" dirty="0"/>
        </a:p>
      </dgm:t>
    </dgm:pt>
    <dgm:pt modelId="{037964C7-7433-458F-B418-03CF40E56A78}" type="parTrans" cxnId="{7EE26096-D683-47B9-A707-9093AB6C5D02}">
      <dgm:prSet/>
      <dgm:spPr/>
      <dgm:t>
        <a:bodyPr/>
        <a:lstStyle/>
        <a:p>
          <a:endParaRPr lang="en-US" sz="1800" b="0"/>
        </a:p>
      </dgm:t>
    </dgm:pt>
    <dgm:pt modelId="{CDB83FFB-AD6E-472D-9390-ACDBDD0E2F3E}" type="sibTrans" cxnId="{7EE26096-D683-47B9-A707-9093AB6C5D02}">
      <dgm:prSet/>
      <dgm:spPr/>
      <dgm:t>
        <a:bodyPr/>
        <a:lstStyle/>
        <a:p>
          <a:endParaRPr lang="en-US" sz="1800" b="0"/>
        </a:p>
      </dgm:t>
    </dgm:pt>
    <dgm:pt modelId="{43223E7B-8CB2-4571-AEB5-598274D5B4F1}" type="pres">
      <dgm:prSet presAssocID="{234C73EF-B83B-49AD-A184-962A5478B460}" presName="compositeShape" presStyleCnt="0">
        <dgm:presLayoutVars>
          <dgm:dir/>
          <dgm:resizeHandles/>
        </dgm:presLayoutVars>
      </dgm:prSet>
      <dgm:spPr/>
    </dgm:pt>
    <dgm:pt modelId="{33B6774A-681F-4973-AB07-EF0A608BFFC1}" type="pres">
      <dgm:prSet presAssocID="{234C73EF-B83B-49AD-A184-962A5478B460}" presName="pyramid" presStyleLbl="node1" presStyleIdx="0" presStyleCnt="1"/>
      <dgm:spPr/>
    </dgm:pt>
    <dgm:pt modelId="{92681C44-AE0E-4E91-8CD7-CA2370BF86B9}" type="pres">
      <dgm:prSet presAssocID="{234C73EF-B83B-49AD-A184-962A5478B460}" presName="theList" presStyleCnt="0"/>
      <dgm:spPr/>
    </dgm:pt>
    <dgm:pt modelId="{554DDBB2-EBCE-43D0-B8E9-ED0FC11D348B}" type="pres">
      <dgm:prSet presAssocID="{50A3979B-A9E0-4925-B960-66B9703BA61B}" presName="aNode" presStyleLbl="fgAcc1" presStyleIdx="0" presStyleCnt="9" custScaleY="150648">
        <dgm:presLayoutVars>
          <dgm:bulletEnabled val="1"/>
        </dgm:presLayoutVars>
      </dgm:prSet>
      <dgm:spPr/>
      <dgm:t>
        <a:bodyPr/>
        <a:lstStyle/>
        <a:p>
          <a:endParaRPr lang="en-US"/>
        </a:p>
      </dgm:t>
    </dgm:pt>
    <dgm:pt modelId="{B4528D2D-2B2C-4DD8-AC39-406C836F3821}" type="pres">
      <dgm:prSet presAssocID="{50A3979B-A9E0-4925-B960-66B9703BA61B}" presName="aSpace" presStyleCnt="0"/>
      <dgm:spPr/>
    </dgm:pt>
    <dgm:pt modelId="{0A717E95-ABA9-47E6-8BC1-2CCF85493039}" type="pres">
      <dgm:prSet presAssocID="{0F1C844B-AC3D-4EF9-AD45-9F96926B97D3}" presName="aNode" presStyleLbl="fgAcc1" presStyleIdx="1" presStyleCnt="9">
        <dgm:presLayoutVars>
          <dgm:bulletEnabled val="1"/>
        </dgm:presLayoutVars>
      </dgm:prSet>
      <dgm:spPr/>
      <dgm:t>
        <a:bodyPr/>
        <a:lstStyle/>
        <a:p>
          <a:endParaRPr lang="en-US"/>
        </a:p>
      </dgm:t>
    </dgm:pt>
    <dgm:pt modelId="{90094FEB-2772-4E00-9D6C-B95586F4422D}" type="pres">
      <dgm:prSet presAssocID="{0F1C844B-AC3D-4EF9-AD45-9F96926B97D3}" presName="aSpace" presStyleCnt="0"/>
      <dgm:spPr/>
    </dgm:pt>
    <dgm:pt modelId="{724B9527-787D-4F73-8D4C-D30AEFA1F2FC}" type="pres">
      <dgm:prSet presAssocID="{61B47EB8-CD2D-4E5D-98E5-51F6EDECD285}" presName="aNode" presStyleLbl="fgAcc1" presStyleIdx="2" presStyleCnt="9">
        <dgm:presLayoutVars>
          <dgm:bulletEnabled val="1"/>
        </dgm:presLayoutVars>
      </dgm:prSet>
      <dgm:spPr/>
      <dgm:t>
        <a:bodyPr/>
        <a:lstStyle/>
        <a:p>
          <a:endParaRPr lang="en-US"/>
        </a:p>
      </dgm:t>
    </dgm:pt>
    <dgm:pt modelId="{5ECDAF28-6E99-4B0A-8AE5-BF68F4ECB236}" type="pres">
      <dgm:prSet presAssocID="{61B47EB8-CD2D-4E5D-98E5-51F6EDECD285}" presName="aSpace" presStyleCnt="0"/>
      <dgm:spPr/>
    </dgm:pt>
    <dgm:pt modelId="{CD10DE47-4078-4D5F-BC3B-71EB8FF5BB8A}" type="pres">
      <dgm:prSet presAssocID="{B3ED5D1E-EFFD-4DE2-BAE5-2C1ABA587EDE}" presName="aNode" presStyleLbl="fgAcc1" presStyleIdx="3" presStyleCnt="9">
        <dgm:presLayoutVars>
          <dgm:bulletEnabled val="1"/>
        </dgm:presLayoutVars>
      </dgm:prSet>
      <dgm:spPr/>
      <dgm:t>
        <a:bodyPr/>
        <a:lstStyle/>
        <a:p>
          <a:endParaRPr lang="en-US"/>
        </a:p>
      </dgm:t>
    </dgm:pt>
    <dgm:pt modelId="{4AB9948C-59DC-4774-9F02-7DC48337AF9C}" type="pres">
      <dgm:prSet presAssocID="{B3ED5D1E-EFFD-4DE2-BAE5-2C1ABA587EDE}" presName="aSpace" presStyleCnt="0"/>
      <dgm:spPr/>
    </dgm:pt>
    <dgm:pt modelId="{54BA1191-6D0F-4CFB-97B2-8B8E31988D25}" type="pres">
      <dgm:prSet presAssocID="{132A4BDD-6444-40B1-A572-DD93E48D25BE}" presName="aNode" presStyleLbl="fgAcc1" presStyleIdx="4" presStyleCnt="9">
        <dgm:presLayoutVars>
          <dgm:bulletEnabled val="1"/>
        </dgm:presLayoutVars>
      </dgm:prSet>
      <dgm:spPr/>
      <dgm:t>
        <a:bodyPr/>
        <a:lstStyle/>
        <a:p>
          <a:endParaRPr lang="en-US"/>
        </a:p>
      </dgm:t>
    </dgm:pt>
    <dgm:pt modelId="{EFE90C74-5216-478F-82D5-74B207A3F8A8}" type="pres">
      <dgm:prSet presAssocID="{132A4BDD-6444-40B1-A572-DD93E48D25BE}" presName="aSpace" presStyleCnt="0"/>
      <dgm:spPr/>
    </dgm:pt>
    <dgm:pt modelId="{25F8962B-64DD-4124-A970-02107C319E04}" type="pres">
      <dgm:prSet presAssocID="{252B493A-3337-4862-B684-557D9DC55D9C}" presName="aNode" presStyleLbl="fgAcc1" presStyleIdx="5" presStyleCnt="9">
        <dgm:presLayoutVars>
          <dgm:bulletEnabled val="1"/>
        </dgm:presLayoutVars>
      </dgm:prSet>
      <dgm:spPr/>
      <dgm:t>
        <a:bodyPr/>
        <a:lstStyle/>
        <a:p>
          <a:endParaRPr lang="en-US"/>
        </a:p>
      </dgm:t>
    </dgm:pt>
    <dgm:pt modelId="{7260CA5A-6F26-4BB9-AD7B-58C222C910CC}" type="pres">
      <dgm:prSet presAssocID="{252B493A-3337-4862-B684-557D9DC55D9C}" presName="aSpace" presStyleCnt="0"/>
      <dgm:spPr/>
    </dgm:pt>
    <dgm:pt modelId="{0B0BACD2-6370-4371-AE71-B5DBEFF6AB6C}" type="pres">
      <dgm:prSet presAssocID="{2C8AF909-1823-473A-BD2D-E7BA61D3DD76}" presName="aNode" presStyleLbl="fgAcc1" presStyleIdx="6" presStyleCnt="9">
        <dgm:presLayoutVars>
          <dgm:bulletEnabled val="1"/>
        </dgm:presLayoutVars>
      </dgm:prSet>
      <dgm:spPr/>
      <dgm:t>
        <a:bodyPr/>
        <a:lstStyle/>
        <a:p>
          <a:endParaRPr lang="en-US"/>
        </a:p>
      </dgm:t>
    </dgm:pt>
    <dgm:pt modelId="{5B98CB1F-7360-4F5C-BE28-1250769507F6}" type="pres">
      <dgm:prSet presAssocID="{2C8AF909-1823-473A-BD2D-E7BA61D3DD76}" presName="aSpace" presStyleCnt="0"/>
      <dgm:spPr/>
    </dgm:pt>
    <dgm:pt modelId="{2ABDC6E9-8C79-43D0-85FC-59D8AE6E424F}" type="pres">
      <dgm:prSet presAssocID="{217B161D-7BEC-4867-A31F-27F1FDE42E50}" presName="aNode" presStyleLbl="fgAcc1" presStyleIdx="7" presStyleCnt="9">
        <dgm:presLayoutVars>
          <dgm:bulletEnabled val="1"/>
        </dgm:presLayoutVars>
      </dgm:prSet>
      <dgm:spPr/>
      <dgm:t>
        <a:bodyPr/>
        <a:lstStyle/>
        <a:p>
          <a:endParaRPr lang="en-US"/>
        </a:p>
      </dgm:t>
    </dgm:pt>
    <dgm:pt modelId="{37906887-94C1-4B77-A249-B4BD611ED029}" type="pres">
      <dgm:prSet presAssocID="{217B161D-7BEC-4867-A31F-27F1FDE42E50}" presName="aSpace" presStyleCnt="0"/>
      <dgm:spPr/>
    </dgm:pt>
    <dgm:pt modelId="{B8C0F371-2607-4AD8-9B43-66EE2178DB3B}" type="pres">
      <dgm:prSet presAssocID="{A98F96F2-0246-4A53-B0F3-C40BB24A288A}" presName="aNode" presStyleLbl="fgAcc1" presStyleIdx="8" presStyleCnt="9">
        <dgm:presLayoutVars>
          <dgm:bulletEnabled val="1"/>
        </dgm:presLayoutVars>
      </dgm:prSet>
      <dgm:spPr/>
      <dgm:t>
        <a:bodyPr/>
        <a:lstStyle/>
        <a:p>
          <a:endParaRPr lang="en-US"/>
        </a:p>
      </dgm:t>
    </dgm:pt>
    <dgm:pt modelId="{F9CC2E2B-F2FE-4426-A6A8-287E92766E96}" type="pres">
      <dgm:prSet presAssocID="{A98F96F2-0246-4A53-B0F3-C40BB24A288A}" presName="aSpace" presStyleCnt="0"/>
      <dgm:spPr/>
    </dgm:pt>
  </dgm:ptLst>
  <dgm:cxnLst>
    <dgm:cxn modelId="{D793F31D-87EA-4245-BB1F-C006FE1A97FB}" type="presOf" srcId="{2C8AF909-1823-473A-BD2D-E7BA61D3DD76}" destId="{0B0BACD2-6370-4371-AE71-B5DBEFF6AB6C}" srcOrd="0" destOrd="0" presId="urn:microsoft.com/office/officeart/2005/8/layout/pyramid2"/>
    <dgm:cxn modelId="{1F15557A-D3A3-4C90-B2A2-CB6FF21DE511}" srcId="{234C73EF-B83B-49AD-A184-962A5478B460}" destId="{132A4BDD-6444-40B1-A572-DD93E48D25BE}" srcOrd="4" destOrd="0" parTransId="{CD522655-43F3-4CB4-9A93-94156573FB56}" sibTransId="{3C1EA1E2-8596-4730-AF1B-E312FEE0E925}"/>
    <dgm:cxn modelId="{797FCC3C-D5C3-429B-A29C-4D8C2C98ECA6}" type="presOf" srcId="{50A3979B-A9E0-4925-B960-66B9703BA61B}" destId="{554DDBB2-EBCE-43D0-B8E9-ED0FC11D348B}" srcOrd="0" destOrd="0" presId="urn:microsoft.com/office/officeart/2005/8/layout/pyramid2"/>
    <dgm:cxn modelId="{4C98D8E7-47FC-4762-A31F-3EE9BB573106}" type="presOf" srcId="{61B47EB8-CD2D-4E5D-98E5-51F6EDECD285}" destId="{724B9527-787D-4F73-8D4C-D30AEFA1F2FC}" srcOrd="0" destOrd="0" presId="urn:microsoft.com/office/officeart/2005/8/layout/pyramid2"/>
    <dgm:cxn modelId="{DEC5AB36-7ADB-41D3-B6C7-F788D0D99C58}" type="presOf" srcId="{217B161D-7BEC-4867-A31F-27F1FDE42E50}" destId="{2ABDC6E9-8C79-43D0-85FC-59D8AE6E424F}" srcOrd="0" destOrd="0" presId="urn:microsoft.com/office/officeart/2005/8/layout/pyramid2"/>
    <dgm:cxn modelId="{0166B79B-4735-4EF4-895B-6021B0CDE0C4}" type="presOf" srcId="{B3ED5D1E-EFFD-4DE2-BAE5-2C1ABA587EDE}" destId="{CD10DE47-4078-4D5F-BC3B-71EB8FF5BB8A}" srcOrd="0" destOrd="0" presId="urn:microsoft.com/office/officeart/2005/8/layout/pyramid2"/>
    <dgm:cxn modelId="{F5C807F8-6CD0-404A-9BFF-C400A5C8E616}" srcId="{234C73EF-B83B-49AD-A184-962A5478B460}" destId="{217B161D-7BEC-4867-A31F-27F1FDE42E50}" srcOrd="7" destOrd="0" parTransId="{FAA24AD6-4683-4D69-8D1E-E6ABF7DDB1AE}" sibTransId="{F6E0CD58-ABD0-4A9F-B129-472C0A28C59C}"/>
    <dgm:cxn modelId="{977C5E3C-0119-40E1-8779-0975DFC5C52F}" type="presOf" srcId="{0F1C844B-AC3D-4EF9-AD45-9F96926B97D3}" destId="{0A717E95-ABA9-47E6-8BC1-2CCF85493039}" srcOrd="0" destOrd="0" presId="urn:microsoft.com/office/officeart/2005/8/layout/pyramid2"/>
    <dgm:cxn modelId="{7EE26096-D683-47B9-A707-9093AB6C5D02}" srcId="{234C73EF-B83B-49AD-A184-962A5478B460}" destId="{A98F96F2-0246-4A53-B0F3-C40BB24A288A}" srcOrd="8" destOrd="0" parTransId="{037964C7-7433-458F-B418-03CF40E56A78}" sibTransId="{CDB83FFB-AD6E-472D-9390-ACDBDD0E2F3E}"/>
    <dgm:cxn modelId="{26BB8C78-3289-42AE-B910-9E89D7AB903C}" srcId="{234C73EF-B83B-49AD-A184-962A5478B460}" destId="{2C8AF909-1823-473A-BD2D-E7BA61D3DD76}" srcOrd="6" destOrd="0" parTransId="{FF379A85-889C-4262-9511-0F45C70C2727}" sibTransId="{4B3F0FE7-7FBE-4F65-80F3-53B6F1CF6C93}"/>
    <dgm:cxn modelId="{CF43FCF2-4D16-4FFA-914D-4C3C879C7D35}" srcId="{234C73EF-B83B-49AD-A184-962A5478B460}" destId="{50A3979B-A9E0-4925-B960-66B9703BA61B}" srcOrd="0" destOrd="0" parTransId="{1A536B4C-FC00-4FBD-A15A-76001D62D8B4}" sibTransId="{811FE246-9812-4AAA-8231-58D1477AB439}"/>
    <dgm:cxn modelId="{72A02D58-7BAC-451F-8151-A60A9C7F5D6F}" type="presOf" srcId="{A98F96F2-0246-4A53-B0F3-C40BB24A288A}" destId="{B8C0F371-2607-4AD8-9B43-66EE2178DB3B}" srcOrd="0" destOrd="0" presId="urn:microsoft.com/office/officeart/2005/8/layout/pyramid2"/>
    <dgm:cxn modelId="{F002D9E0-D6F5-40C4-A108-B707A2740391}" srcId="{234C73EF-B83B-49AD-A184-962A5478B460}" destId="{0F1C844B-AC3D-4EF9-AD45-9F96926B97D3}" srcOrd="1" destOrd="0" parTransId="{35E7E132-FA80-4CF3-A54A-BBB680333514}" sibTransId="{513368CE-E753-45D7-86A1-A8AE60F63442}"/>
    <dgm:cxn modelId="{CEDBB5AF-5BCD-4E99-B8D3-1EDE480C85DF}" type="presOf" srcId="{234C73EF-B83B-49AD-A184-962A5478B460}" destId="{43223E7B-8CB2-4571-AEB5-598274D5B4F1}" srcOrd="0" destOrd="0" presId="urn:microsoft.com/office/officeart/2005/8/layout/pyramid2"/>
    <dgm:cxn modelId="{64135312-2017-4A50-9CEE-A131248A0E7B}" srcId="{234C73EF-B83B-49AD-A184-962A5478B460}" destId="{B3ED5D1E-EFFD-4DE2-BAE5-2C1ABA587EDE}" srcOrd="3" destOrd="0" parTransId="{B994166E-5914-4149-BF7F-9F653BE177B5}" sibTransId="{AE03FD6B-7632-491D-B8A9-09B4AC45FCE1}"/>
    <dgm:cxn modelId="{0848F2FB-76B1-402C-B268-0F7DB38B4C35}" srcId="{234C73EF-B83B-49AD-A184-962A5478B460}" destId="{61B47EB8-CD2D-4E5D-98E5-51F6EDECD285}" srcOrd="2" destOrd="0" parTransId="{A46078BF-77C0-4C6F-8F7B-C0D15EC5484A}" sibTransId="{BD2D12EF-B822-4B42-9001-C9B27F4386CE}"/>
    <dgm:cxn modelId="{293C98A8-28D3-46D6-A9F7-2B86C77B2377}" type="presOf" srcId="{252B493A-3337-4862-B684-557D9DC55D9C}" destId="{25F8962B-64DD-4124-A970-02107C319E04}" srcOrd="0" destOrd="0" presId="urn:microsoft.com/office/officeart/2005/8/layout/pyramid2"/>
    <dgm:cxn modelId="{0FD35731-F633-4105-A85F-F3583B63B2B4}" type="presOf" srcId="{132A4BDD-6444-40B1-A572-DD93E48D25BE}" destId="{54BA1191-6D0F-4CFB-97B2-8B8E31988D25}" srcOrd="0" destOrd="0" presId="urn:microsoft.com/office/officeart/2005/8/layout/pyramid2"/>
    <dgm:cxn modelId="{CDA0C05B-6664-48A8-B385-61D0BF562620}" srcId="{234C73EF-B83B-49AD-A184-962A5478B460}" destId="{252B493A-3337-4862-B684-557D9DC55D9C}" srcOrd="5" destOrd="0" parTransId="{68C3C7E2-8685-459A-BFCD-BF14C549898C}" sibTransId="{07443FA0-FFBE-43C0-9121-EF4904EEC825}"/>
    <dgm:cxn modelId="{33193316-610D-4921-9FB8-634EF5C2A55D}" type="presParOf" srcId="{43223E7B-8CB2-4571-AEB5-598274D5B4F1}" destId="{33B6774A-681F-4973-AB07-EF0A608BFFC1}" srcOrd="0" destOrd="0" presId="urn:microsoft.com/office/officeart/2005/8/layout/pyramid2"/>
    <dgm:cxn modelId="{F4D80082-290F-4DC5-9405-AAA26EEE1FA5}" type="presParOf" srcId="{43223E7B-8CB2-4571-AEB5-598274D5B4F1}" destId="{92681C44-AE0E-4E91-8CD7-CA2370BF86B9}" srcOrd="1" destOrd="0" presId="urn:microsoft.com/office/officeart/2005/8/layout/pyramid2"/>
    <dgm:cxn modelId="{F2A9B1C2-2AC9-49EC-B4C4-F53302287797}" type="presParOf" srcId="{92681C44-AE0E-4E91-8CD7-CA2370BF86B9}" destId="{554DDBB2-EBCE-43D0-B8E9-ED0FC11D348B}" srcOrd="0" destOrd="0" presId="urn:microsoft.com/office/officeart/2005/8/layout/pyramid2"/>
    <dgm:cxn modelId="{8CE5B1C1-8E77-4D11-B95D-D349934F71DF}" type="presParOf" srcId="{92681C44-AE0E-4E91-8CD7-CA2370BF86B9}" destId="{B4528D2D-2B2C-4DD8-AC39-406C836F3821}" srcOrd="1" destOrd="0" presId="urn:microsoft.com/office/officeart/2005/8/layout/pyramid2"/>
    <dgm:cxn modelId="{2BDDC18F-4051-4ACA-9FB5-B14D1F83CE3B}" type="presParOf" srcId="{92681C44-AE0E-4E91-8CD7-CA2370BF86B9}" destId="{0A717E95-ABA9-47E6-8BC1-2CCF85493039}" srcOrd="2" destOrd="0" presId="urn:microsoft.com/office/officeart/2005/8/layout/pyramid2"/>
    <dgm:cxn modelId="{BEAF179A-EBC3-4E29-857D-9DD18E9E00AF}" type="presParOf" srcId="{92681C44-AE0E-4E91-8CD7-CA2370BF86B9}" destId="{90094FEB-2772-4E00-9D6C-B95586F4422D}" srcOrd="3" destOrd="0" presId="urn:microsoft.com/office/officeart/2005/8/layout/pyramid2"/>
    <dgm:cxn modelId="{762C33FC-715A-4758-B107-FBB098A32263}" type="presParOf" srcId="{92681C44-AE0E-4E91-8CD7-CA2370BF86B9}" destId="{724B9527-787D-4F73-8D4C-D30AEFA1F2FC}" srcOrd="4" destOrd="0" presId="urn:microsoft.com/office/officeart/2005/8/layout/pyramid2"/>
    <dgm:cxn modelId="{4F371D53-EB3D-49E4-8944-B71BD2A2BF81}" type="presParOf" srcId="{92681C44-AE0E-4E91-8CD7-CA2370BF86B9}" destId="{5ECDAF28-6E99-4B0A-8AE5-BF68F4ECB236}" srcOrd="5" destOrd="0" presId="urn:microsoft.com/office/officeart/2005/8/layout/pyramid2"/>
    <dgm:cxn modelId="{DB774143-FE7E-426D-AC7D-C3D58443276E}" type="presParOf" srcId="{92681C44-AE0E-4E91-8CD7-CA2370BF86B9}" destId="{CD10DE47-4078-4D5F-BC3B-71EB8FF5BB8A}" srcOrd="6" destOrd="0" presId="urn:microsoft.com/office/officeart/2005/8/layout/pyramid2"/>
    <dgm:cxn modelId="{0D47F9C6-2A98-4857-8196-CB438ED6F5A8}" type="presParOf" srcId="{92681C44-AE0E-4E91-8CD7-CA2370BF86B9}" destId="{4AB9948C-59DC-4774-9F02-7DC48337AF9C}" srcOrd="7" destOrd="0" presId="urn:microsoft.com/office/officeart/2005/8/layout/pyramid2"/>
    <dgm:cxn modelId="{AC1ABC13-423D-4107-8BAE-BC52243C2E42}" type="presParOf" srcId="{92681C44-AE0E-4E91-8CD7-CA2370BF86B9}" destId="{54BA1191-6D0F-4CFB-97B2-8B8E31988D25}" srcOrd="8" destOrd="0" presId="urn:microsoft.com/office/officeart/2005/8/layout/pyramid2"/>
    <dgm:cxn modelId="{9189C741-EBC5-472C-BB2D-C958EAFF2C12}" type="presParOf" srcId="{92681C44-AE0E-4E91-8CD7-CA2370BF86B9}" destId="{EFE90C74-5216-478F-82D5-74B207A3F8A8}" srcOrd="9" destOrd="0" presId="urn:microsoft.com/office/officeart/2005/8/layout/pyramid2"/>
    <dgm:cxn modelId="{7D7E7646-E4C1-4DA1-9CFA-89356750FD4A}" type="presParOf" srcId="{92681C44-AE0E-4E91-8CD7-CA2370BF86B9}" destId="{25F8962B-64DD-4124-A970-02107C319E04}" srcOrd="10" destOrd="0" presId="urn:microsoft.com/office/officeart/2005/8/layout/pyramid2"/>
    <dgm:cxn modelId="{D247CC96-46D5-46DF-A185-60409CA1D3FA}" type="presParOf" srcId="{92681C44-AE0E-4E91-8CD7-CA2370BF86B9}" destId="{7260CA5A-6F26-4BB9-AD7B-58C222C910CC}" srcOrd="11" destOrd="0" presId="urn:microsoft.com/office/officeart/2005/8/layout/pyramid2"/>
    <dgm:cxn modelId="{3EBD7A4E-1CC2-42B5-BB10-0051193EF9D3}" type="presParOf" srcId="{92681C44-AE0E-4E91-8CD7-CA2370BF86B9}" destId="{0B0BACD2-6370-4371-AE71-B5DBEFF6AB6C}" srcOrd="12" destOrd="0" presId="urn:microsoft.com/office/officeart/2005/8/layout/pyramid2"/>
    <dgm:cxn modelId="{E7044AB3-C667-4FF0-AB1E-193AAA3D720B}" type="presParOf" srcId="{92681C44-AE0E-4E91-8CD7-CA2370BF86B9}" destId="{5B98CB1F-7360-4F5C-BE28-1250769507F6}" srcOrd="13" destOrd="0" presId="urn:microsoft.com/office/officeart/2005/8/layout/pyramid2"/>
    <dgm:cxn modelId="{849AD676-5EC7-43EF-96FB-6F356C7A6195}" type="presParOf" srcId="{92681C44-AE0E-4E91-8CD7-CA2370BF86B9}" destId="{2ABDC6E9-8C79-43D0-85FC-59D8AE6E424F}" srcOrd="14" destOrd="0" presId="urn:microsoft.com/office/officeart/2005/8/layout/pyramid2"/>
    <dgm:cxn modelId="{8B248849-C62E-45A2-A8C9-D0DF09745C5C}" type="presParOf" srcId="{92681C44-AE0E-4E91-8CD7-CA2370BF86B9}" destId="{37906887-94C1-4B77-A249-B4BD611ED029}" srcOrd="15" destOrd="0" presId="urn:microsoft.com/office/officeart/2005/8/layout/pyramid2"/>
    <dgm:cxn modelId="{27ABA455-B842-4BFF-A350-8EEDE1AAAB3D}" type="presParOf" srcId="{92681C44-AE0E-4E91-8CD7-CA2370BF86B9}" destId="{B8C0F371-2607-4AD8-9B43-66EE2178DB3B}" srcOrd="16" destOrd="0" presId="urn:microsoft.com/office/officeart/2005/8/layout/pyramid2"/>
    <dgm:cxn modelId="{CA45955F-7B71-445D-804C-4C36DC080D27}" type="presParOf" srcId="{92681C44-AE0E-4E91-8CD7-CA2370BF86B9}" destId="{F9CC2E2B-F2FE-4426-A6A8-287E92766E96}" srcOrd="1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3B717-DEFE-4298-8FEC-902CF8FF3DF0}">
      <dsp:nvSpPr>
        <dsp:cNvPr id="0" name=""/>
        <dsp:cNvSpPr/>
      </dsp:nvSpPr>
      <dsp:spPr>
        <a:xfrm>
          <a:off x="1980406" y="661"/>
          <a:ext cx="4167187" cy="25003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Key Causative Factors</a:t>
          </a:r>
          <a:endParaRPr lang="en-US" sz="2800" b="1" kern="1200" dirty="0"/>
        </a:p>
      </dsp:txBody>
      <dsp:txXfrm>
        <a:off x="1980406" y="661"/>
        <a:ext cx="4167187" cy="2500312"/>
      </dsp:txXfrm>
    </dsp:sp>
    <dsp:sp modelId="{258B1EF9-A12A-4FF3-AFEC-74A5631C3B19}">
      <dsp:nvSpPr>
        <dsp:cNvPr id="0" name=""/>
        <dsp:cNvSpPr/>
      </dsp:nvSpPr>
      <dsp:spPr>
        <a:xfrm>
          <a:off x="1980406" y="2917692"/>
          <a:ext cx="4167187" cy="2500312"/>
        </a:xfrm>
        <a:prstGeom prst="rect">
          <a:avLst/>
        </a:prstGeom>
        <a:solidFill>
          <a:schemeClr val="accent2">
            <a:hueOff val="-10455414"/>
            <a:satOff val="-24348"/>
            <a:lumOff val="28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00000"/>
              </a:solidFill>
            </a:rPr>
            <a:t>The Future Ahead?</a:t>
          </a:r>
          <a:endParaRPr lang="en-US" sz="2800" b="1" kern="1200" dirty="0">
            <a:solidFill>
              <a:srgbClr val="C00000"/>
            </a:solidFill>
          </a:endParaRPr>
        </a:p>
      </dsp:txBody>
      <dsp:txXfrm>
        <a:off x="1980406" y="2917692"/>
        <a:ext cx="4167187" cy="2500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3B717-DEFE-4298-8FEC-902CF8FF3DF0}">
      <dsp:nvSpPr>
        <dsp:cNvPr id="0" name=""/>
        <dsp:cNvSpPr/>
      </dsp:nvSpPr>
      <dsp:spPr>
        <a:xfrm>
          <a:off x="0" y="480431"/>
          <a:ext cx="2213782" cy="13282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Digital Health</a:t>
          </a:r>
          <a:endParaRPr lang="en-US" sz="2800" kern="1200" dirty="0"/>
        </a:p>
      </dsp:txBody>
      <dsp:txXfrm>
        <a:off x="0" y="480431"/>
        <a:ext cx="2213782" cy="1328269"/>
      </dsp:txXfrm>
    </dsp:sp>
    <dsp:sp modelId="{258B1EF9-A12A-4FF3-AFEC-74A5631C3B19}">
      <dsp:nvSpPr>
        <dsp:cNvPr id="0" name=""/>
        <dsp:cNvSpPr/>
      </dsp:nvSpPr>
      <dsp:spPr>
        <a:xfrm>
          <a:off x="2435160" y="480431"/>
          <a:ext cx="2213782" cy="13282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Rising Non Communicable Disease </a:t>
          </a:r>
          <a:endParaRPr lang="en-US" sz="2000" kern="1200" dirty="0"/>
        </a:p>
      </dsp:txBody>
      <dsp:txXfrm>
        <a:off x="2435160" y="480431"/>
        <a:ext cx="2213782" cy="1328269"/>
      </dsp:txXfrm>
    </dsp:sp>
    <dsp:sp modelId="{F9DB4FC5-2233-4612-A631-D9E45799AB8E}">
      <dsp:nvSpPr>
        <dsp:cNvPr id="0" name=""/>
        <dsp:cNvSpPr/>
      </dsp:nvSpPr>
      <dsp:spPr>
        <a:xfrm>
          <a:off x="4870320" y="480431"/>
          <a:ext cx="2213782" cy="132826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Ageing Population</a:t>
          </a:r>
          <a:endParaRPr lang="en-US" sz="2400" kern="1200" dirty="0"/>
        </a:p>
      </dsp:txBody>
      <dsp:txXfrm>
        <a:off x="4870320" y="480431"/>
        <a:ext cx="2213782" cy="1328269"/>
      </dsp:txXfrm>
    </dsp:sp>
    <dsp:sp modelId="{71F7B69F-6A43-4406-BA93-FF39550BA9A9}">
      <dsp:nvSpPr>
        <dsp:cNvPr id="0" name=""/>
        <dsp:cNvSpPr/>
      </dsp:nvSpPr>
      <dsp:spPr>
        <a:xfrm>
          <a:off x="0" y="2030079"/>
          <a:ext cx="2213782" cy="132826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400" kern="1200" dirty="0" smtClean="0"/>
            <a:t>Artificial Intelligence</a:t>
          </a:r>
        </a:p>
        <a:p>
          <a:pPr lvl="0" algn="ctr" defTabSz="1066800">
            <a:lnSpc>
              <a:spcPct val="90000"/>
            </a:lnSpc>
            <a:spcBef>
              <a:spcPct val="0"/>
            </a:spcBef>
            <a:spcAft>
              <a:spcPct val="35000"/>
            </a:spcAft>
          </a:pPr>
          <a:endParaRPr lang="en-US" sz="2400" kern="1200" dirty="0"/>
        </a:p>
      </dsp:txBody>
      <dsp:txXfrm>
        <a:off x="0" y="2030079"/>
        <a:ext cx="2213782" cy="1328269"/>
      </dsp:txXfrm>
    </dsp:sp>
    <dsp:sp modelId="{221E00D7-459A-4FDC-82E2-3ED00D930DA2}">
      <dsp:nvSpPr>
        <dsp:cNvPr id="0" name=""/>
        <dsp:cNvSpPr/>
      </dsp:nvSpPr>
      <dsp:spPr>
        <a:xfrm>
          <a:off x="2435160" y="2030079"/>
          <a:ext cx="2213782" cy="132826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400" kern="1200" dirty="0" smtClean="0"/>
            <a:t>BIG Data</a:t>
          </a:r>
        </a:p>
        <a:p>
          <a:pPr lvl="0" algn="ctr" defTabSz="1066800">
            <a:lnSpc>
              <a:spcPct val="90000"/>
            </a:lnSpc>
            <a:spcBef>
              <a:spcPct val="0"/>
            </a:spcBef>
            <a:spcAft>
              <a:spcPct val="35000"/>
            </a:spcAft>
          </a:pPr>
          <a:endParaRPr lang="en-US" sz="2400" kern="1200" dirty="0"/>
        </a:p>
      </dsp:txBody>
      <dsp:txXfrm>
        <a:off x="2435160" y="2030079"/>
        <a:ext cx="2213782" cy="1328269"/>
      </dsp:txXfrm>
    </dsp:sp>
    <dsp:sp modelId="{D9036810-8A93-43F1-A8A0-882C776D3D13}">
      <dsp:nvSpPr>
        <dsp:cNvPr id="0" name=""/>
        <dsp:cNvSpPr/>
      </dsp:nvSpPr>
      <dsp:spPr>
        <a:xfrm>
          <a:off x="4870320" y="2030079"/>
          <a:ext cx="2213782" cy="13282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Advancement in Medical Innovations</a:t>
          </a:r>
          <a:endParaRPr lang="en-US" sz="2000" kern="1200" dirty="0"/>
        </a:p>
      </dsp:txBody>
      <dsp:txXfrm>
        <a:off x="4870320" y="2030079"/>
        <a:ext cx="2213782" cy="1328269"/>
      </dsp:txXfrm>
    </dsp:sp>
    <dsp:sp modelId="{40723CCE-803E-4CD4-B48C-2C67E7DB7ABC}">
      <dsp:nvSpPr>
        <dsp:cNvPr id="0" name=""/>
        <dsp:cNvSpPr/>
      </dsp:nvSpPr>
      <dsp:spPr>
        <a:xfrm>
          <a:off x="0" y="3579726"/>
          <a:ext cx="2213782" cy="13282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TeleHealth</a:t>
          </a:r>
          <a:endParaRPr lang="en-US" sz="2400" kern="1200" dirty="0"/>
        </a:p>
      </dsp:txBody>
      <dsp:txXfrm>
        <a:off x="0" y="3579726"/>
        <a:ext cx="2213782" cy="1328269"/>
      </dsp:txXfrm>
    </dsp:sp>
    <dsp:sp modelId="{ED59A173-E5D7-440C-A9B4-F44AE341838E}">
      <dsp:nvSpPr>
        <dsp:cNvPr id="0" name=""/>
        <dsp:cNvSpPr/>
      </dsp:nvSpPr>
      <dsp:spPr>
        <a:xfrm>
          <a:off x="2435160" y="3579726"/>
          <a:ext cx="2213782" cy="132826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Genomics</a:t>
          </a:r>
          <a:endParaRPr lang="en-US" sz="2400" kern="1200" dirty="0"/>
        </a:p>
      </dsp:txBody>
      <dsp:txXfrm>
        <a:off x="2435160" y="3579726"/>
        <a:ext cx="2213782" cy="1328269"/>
      </dsp:txXfrm>
    </dsp:sp>
    <dsp:sp modelId="{A61F5774-06B2-4ADC-A218-6ACDD019B176}">
      <dsp:nvSpPr>
        <dsp:cNvPr id="0" name=""/>
        <dsp:cNvSpPr/>
      </dsp:nvSpPr>
      <dsp:spPr>
        <a:xfrm>
          <a:off x="4870320" y="3579726"/>
          <a:ext cx="2213782" cy="132826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Private Equity in Health</a:t>
          </a:r>
          <a:endParaRPr lang="en-US" sz="2400" kern="1200" dirty="0"/>
        </a:p>
      </dsp:txBody>
      <dsp:txXfrm>
        <a:off x="4870320" y="3579726"/>
        <a:ext cx="2213782" cy="1328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6774A-681F-4973-AB07-EF0A608BFFC1}">
      <dsp:nvSpPr>
        <dsp:cNvPr id="0" name=""/>
        <dsp:cNvSpPr/>
      </dsp:nvSpPr>
      <dsp:spPr>
        <a:xfrm>
          <a:off x="213343" y="0"/>
          <a:ext cx="6212323" cy="6212323"/>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DDBB2-EBCE-43D0-B8E9-ED0FC11D348B}">
      <dsp:nvSpPr>
        <dsp:cNvPr id="0" name=""/>
        <dsp:cNvSpPr/>
      </dsp:nvSpPr>
      <dsp:spPr>
        <a:xfrm>
          <a:off x="3319505" y="622979"/>
          <a:ext cx="4038009" cy="703733"/>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Clinical Decision Support; </a:t>
          </a:r>
        </a:p>
        <a:p>
          <a:pPr lvl="0" algn="ctr" defTabSz="800100">
            <a:lnSpc>
              <a:spcPct val="90000"/>
            </a:lnSpc>
            <a:spcBef>
              <a:spcPct val="0"/>
            </a:spcBef>
            <a:spcAft>
              <a:spcPct val="35000"/>
            </a:spcAft>
          </a:pPr>
          <a:r>
            <a:rPr lang="en-US" sz="1800" b="0" kern="1200" dirty="0" smtClean="0"/>
            <a:t>Symptom Analyzer</a:t>
          </a:r>
          <a:endParaRPr lang="en-US" sz="1800" b="0" kern="1200" dirty="0"/>
        </a:p>
      </dsp:txBody>
      <dsp:txXfrm>
        <a:off x="3353858" y="657332"/>
        <a:ext cx="3969303" cy="635027"/>
      </dsp:txXfrm>
    </dsp:sp>
    <dsp:sp modelId="{0A717E95-ABA9-47E6-8BC1-2CCF85493039}">
      <dsp:nvSpPr>
        <dsp:cNvPr id="0" name=""/>
        <dsp:cNvSpPr/>
      </dsp:nvSpPr>
      <dsp:spPr>
        <a:xfrm>
          <a:off x="3319505" y="1385105"/>
          <a:ext cx="4038009" cy="467137"/>
        </a:xfrm>
        <a:prstGeom prst="roundRect">
          <a:avLst/>
        </a:prstGeom>
        <a:solidFill>
          <a:schemeClr val="lt1">
            <a:alpha val="90000"/>
            <a:hueOff val="0"/>
            <a:satOff val="0"/>
            <a:lumOff val="0"/>
            <a:alphaOff val="0"/>
          </a:schemeClr>
        </a:solidFill>
        <a:ln w="25400" cap="flat" cmpd="sng" algn="ctr">
          <a:solidFill>
            <a:schemeClr val="accent2">
              <a:hueOff val="-1306927"/>
              <a:satOff val="-3044"/>
              <a:lumOff val="35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Radiology</a:t>
          </a:r>
          <a:endParaRPr lang="en-US" sz="1800" b="0" kern="1200" dirty="0"/>
        </a:p>
      </dsp:txBody>
      <dsp:txXfrm>
        <a:off x="3342309" y="1407909"/>
        <a:ext cx="3992401" cy="421529"/>
      </dsp:txXfrm>
    </dsp:sp>
    <dsp:sp modelId="{724B9527-787D-4F73-8D4C-D30AEFA1F2FC}">
      <dsp:nvSpPr>
        <dsp:cNvPr id="0" name=""/>
        <dsp:cNvSpPr/>
      </dsp:nvSpPr>
      <dsp:spPr>
        <a:xfrm>
          <a:off x="3319505" y="1910635"/>
          <a:ext cx="4038009" cy="467137"/>
        </a:xfrm>
        <a:prstGeom prst="roundRect">
          <a:avLst/>
        </a:prstGeom>
        <a:solidFill>
          <a:schemeClr val="lt1">
            <a:alpha val="90000"/>
            <a:hueOff val="0"/>
            <a:satOff val="0"/>
            <a:lumOff val="0"/>
            <a:alphaOff val="0"/>
          </a:schemeClr>
        </a:solidFill>
        <a:ln w="25400" cap="flat" cmpd="sng" algn="ctr">
          <a:solidFill>
            <a:schemeClr val="accent2">
              <a:hueOff val="-2613853"/>
              <a:satOff val="-6087"/>
              <a:lumOff val="7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Workflows</a:t>
          </a:r>
          <a:endParaRPr lang="en-US" sz="1800" b="0" kern="1200" dirty="0"/>
        </a:p>
      </dsp:txBody>
      <dsp:txXfrm>
        <a:off x="3342309" y="1933439"/>
        <a:ext cx="3992401" cy="421529"/>
      </dsp:txXfrm>
    </dsp:sp>
    <dsp:sp modelId="{CD10DE47-4078-4D5F-BC3B-71EB8FF5BB8A}">
      <dsp:nvSpPr>
        <dsp:cNvPr id="0" name=""/>
        <dsp:cNvSpPr/>
      </dsp:nvSpPr>
      <dsp:spPr>
        <a:xfrm>
          <a:off x="3319505" y="2436164"/>
          <a:ext cx="4038009" cy="467137"/>
        </a:xfrm>
        <a:prstGeom prst="roundRect">
          <a:avLst/>
        </a:prstGeom>
        <a:solidFill>
          <a:schemeClr val="lt1">
            <a:alpha val="90000"/>
            <a:hueOff val="0"/>
            <a:satOff val="0"/>
            <a:lumOff val="0"/>
            <a:alphaOff val="0"/>
          </a:schemeClr>
        </a:solidFill>
        <a:ln w="25400" cap="flat" cmpd="sng" algn="ctr">
          <a:solidFill>
            <a:schemeClr val="accent2">
              <a:hueOff val="-3920780"/>
              <a:satOff val="-9131"/>
              <a:lumOff val="107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Predictive Modelling Risk Stratification</a:t>
          </a:r>
          <a:endParaRPr lang="en-US" sz="1800" b="0" kern="1200" dirty="0"/>
        </a:p>
      </dsp:txBody>
      <dsp:txXfrm>
        <a:off x="3342309" y="2458968"/>
        <a:ext cx="3992401" cy="421529"/>
      </dsp:txXfrm>
    </dsp:sp>
    <dsp:sp modelId="{54BA1191-6D0F-4CFB-97B2-8B8E31988D25}">
      <dsp:nvSpPr>
        <dsp:cNvPr id="0" name=""/>
        <dsp:cNvSpPr/>
      </dsp:nvSpPr>
      <dsp:spPr>
        <a:xfrm>
          <a:off x="3319505" y="2961694"/>
          <a:ext cx="4038009" cy="467137"/>
        </a:xfrm>
        <a:prstGeom prst="roundRect">
          <a:avLst/>
        </a:prstGeom>
        <a:solidFill>
          <a:schemeClr val="lt1">
            <a:alpha val="90000"/>
            <a:hueOff val="0"/>
            <a:satOff val="0"/>
            <a:lumOff val="0"/>
            <a:alphaOff val="0"/>
          </a:schemeClr>
        </a:solidFill>
        <a:ln w="25400" cap="flat" cmpd="sng" algn="ctr">
          <a:solidFill>
            <a:schemeClr val="accent2">
              <a:hueOff val="-5227707"/>
              <a:satOff val="-12174"/>
              <a:lumOff val="1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Virtual Assistants</a:t>
          </a:r>
          <a:endParaRPr lang="en-US" sz="1800" b="0" kern="1200" dirty="0"/>
        </a:p>
      </dsp:txBody>
      <dsp:txXfrm>
        <a:off x="3342309" y="2984498"/>
        <a:ext cx="3992401" cy="421529"/>
      </dsp:txXfrm>
    </dsp:sp>
    <dsp:sp modelId="{25F8962B-64DD-4124-A970-02107C319E04}">
      <dsp:nvSpPr>
        <dsp:cNvPr id="0" name=""/>
        <dsp:cNvSpPr/>
      </dsp:nvSpPr>
      <dsp:spPr>
        <a:xfrm>
          <a:off x="3319505" y="3487224"/>
          <a:ext cx="4038009" cy="467137"/>
        </a:xfrm>
        <a:prstGeom prst="roundRect">
          <a:avLst/>
        </a:prstGeom>
        <a:solidFill>
          <a:schemeClr val="lt1">
            <a:alpha val="90000"/>
            <a:hueOff val="0"/>
            <a:satOff val="0"/>
            <a:lumOff val="0"/>
            <a:alphaOff val="0"/>
          </a:schemeClr>
        </a:solidFill>
        <a:ln w="25400" cap="flat" cmpd="sng" algn="ctr">
          <a:solidFill>
            <a:schemeClr val="accent2">
              <a:hueOff val="-6534634"/>
              <a:satOff val="-15218"/>
              <a:lumOff val="178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Mobile Apps</a:t>
          </a:r>
          <a:endParaRPr lang="en-US" sz="1800" b="0" kern="1200" dirty="0"/>
        </a:p>
      </dsp:txBody>
      <dsp:txXfrm>
        <a:off x="3342309" y="3510028"/>
        <a:ext cx="3992401" cy="421529"/>
      </dsp:txXfrm>
    </dsp:sp>
    <dsp:sp modelId="{0B0BACD2-6370-4371-AE71-B5DBEFF6AB6C}">
      <dsp:nvSpPr>
        <dsp:cNvPr id="0" name=""/>
        <dsp:cNvSpPr/>
      </dsp:nvSpPr>
      <dsp:spPr>
        <a:xfrm>
          <a:off x="3319505" y="4012754"/>
          <a:ext cx="4038009" cy="467137"/>
        </a:xfrm>
        <a:prstGeom prst="roundRect">
          <a:avLst/>
        </a:prstGeom>
        <a:solidFill>
          <a:schemeClr val="lt1">
            <a:alpha val="90000"/>
            <a:hueOff val="0"/>
            <a:satOff val="0"/>
            <a:lumOff val="0"/>
            <a:alphaOff val="0"/>
          </a:schemeClr>
        </a:solidFill>
        <a:ln w="25400" cap="flat" cmpd="sng" algn="ctr">
          <a:solidFill>
            <a:schemeClr val="accent2">
              <a:hueOff val="-7841560"/>
              <a:satOff val="-18261"/>
              <a:lumOff val="21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Precision Medicine</a:t>
          </a:r>
          <a:endParaRPr lang="en-US" sz="1800" b="0" kern="1200" dirty="0"/>
        </a:p>
      </dsp:txBody>
      <dsp:txXfrm>
        <a:off x="3342309" y="4035558"/>
        <a:ext cx="3992401" cy="421529"/>
      </dsp:txXfrm>
    </dsp:sp>
    <dsp:sp modelId="{2ABDC6E9-8C79-43D0-85FC-59D8AE6E424F}">
      <dsp:nvSpPr>
        <dsp:cNvPr id="0" name=""/>
        <dsp:cNvSpPr/>
      </dsp:nvSpPr>
      <dsp:spPr>
        <a:xfrm>
          <a:off x="3319505" y="4538283"/>
          <a:ext cx="4038009" cy="467137"/>
        </a:xfrm>
        <a:prstGeom prst="roundRect">
          <a:avLst/>
        </a:prstGeom>
        <a:solidFill>
          <a:schemeClr val="lt1">
            <a:alpha val="90000"/>
            <a:hueOff val="0"/>
            <a:satOff val="0"/>
            <a:lumOff val="0"/>
            <a:alphaOff val="0"/>
          </a:schemeClr>
        </a:solidFill>
        <a:ln w="25400" cap="flat" cmpd="sng" algn="ctr">
          <a:solidFill>
            <a:schemeClr val="accent2">
              <a:hueOff val="-9148488"/>
              <a:satOff val="-21305"/>
              <a:lumOff val="250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Clinical Trials</a:t>
          </a:r>
          <a:endParaRPr lang="en-US" sz="1800" b="0" kern="1200" dirty="0"/>
        </a:p>
      </dsp:txBody>
      <dsp:txXfrm>
        <a:off x="3342309" y="4561087"/>
        <a:ext cx="3992401" cy="421529"/>
      </dsp:txXfrm>
    </dsp:sp>
    <dsp:sp modelId="{B8C0F371-2607-4AD8-9B43-66EE2178DB3B}">
      <dsp:nvSpPr>
        <dsp:cNvPr id="0" name=""/>
        <dsp:cNvSpPr/>
      </dsp:nvSpPr>
      <dsp:spPr>
        <a:xfrm>
          <a:off x="3319505" y="5063813"/>
          <a:ext cx="4038009" cy="467137"/>
        </a:xfrm>
        <a:prstGeom prst="roundRect">
          <a:avLst/>
        </a:prstGeom>
        <a:solidFill>
          <a:schemeClr val="lt1">
            <a:alpha val="90000"/>
            <a:hueOff val="0"/>
            <a:satOff val="0"/>
            <a:lumOff val="0"/>
            <a:alphaOff val="0"/>
          </a:schemeClr>
        </a:solidFill>
        <a:ln w="25400" cap="flat" cmpd="sng" algn="ctr">
          <a:solidFill>
            <a:schemeClr val="accent2">
              <a:hueOff val="-10455414"/>
              <a:satOff val="-24348"/>
              <a:lumOff val="286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Matching Profiles</a:t>
          </a:r>
          <a:endParaRPr lang="en-US" sz="1800" b="0" kern="1200" dirty="0"/>
        </a:p>
      </dsp:txBody>
      <dsp:txXfrm>
        <a:off x="3342309" y="5086617"/>
        <a:ext cx="3992401" cy="4215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090D53B4-B4FE-442B-BCF3-9023F49641CC}" type="datetimeFigureOut">
              <a:rPr lang="en-US" smtClean="0"/>
              <a:t>2/18/2020</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15E3EEC0-60C9-482C-B113-4433E60F7642}" type="slidenum">
              <a:rPr lang="en-US" smtClean="0"/>
              <a:t>‹#›</a:t>
            </a:fld>
            <a:endParaRPr lang="en-US"/>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9138" y="327025"/>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9" name="Notes Placeholder 1"/>
          <p:cNvSpPr>
            <a:spLocks noGrp="1"/>
          </p:cNvSpPr>
          <p:nvPr>
            <p:ph type="body" sz="quarter" idx="3"/>
          </p:nvPr>
        </p:nvSpPr>
        <p:spPr>
          <a:xfrm>
            <a:off x="594744" y="3673902"/>
            <a:ext cx="5830438" cy="5312132"/>
          </a:xfrm>
          <a:prstGeom prst="rect">
            <a:avLst/>
          </a:prstGeom>
        </p:spPr>
        <p:txBody>
          <a:bodyPr vert="horz" lIns="93287" tIns="46644" rIns="93287" bIns="4664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p:nvSpPr>
        <p:spPr bwMode="gray">
          <a:xfrm>
            <a:off x="3210966" y="9077757"/>
            <a:ext cx="597994" cy="122312"/>
          </a:xfrm>
          <a:prstGeom prst="rect">
            <a:avLst/>
          </a:prstGeom>
        </p:spPr>
        <p:txBody>
          <a:bodyPr wrap="non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C0926A-889A-463A-A5EA-682F15689EEF}" type="slidenum">
              <a:rPr lang="en-US" sz="900" smtClean="0">
                <a:solidFill>
                  <a:schemeClr val="tx1"/>
                </a:solidFill>
              </a:rPr>
              <a:pPr algn="ctr"/>
              <a:t>‹#›</a:t>
            </a:fld>
            <a:endParaRPr lang="en-US" sz="900" dirty="0">
              <a:solidFill>
                <a:schemeClr val="tx1"/>
              </a:solidFill>
            </a:endParaRP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38113" indent="-138113" algn="l" defTabSz="914400" rtl="0" eaLnBrk="1" latinLnBrk="0" hangingPunct="1">
      <a:lnSpc>
        <a:spcPct val="90000"/>
      </a:lnSpc>
      <a:spcBef>
        <a:spcPts val="800"/>
      </a:spcBef>
      <a:buClr>
        <a:schemeClr val="accent1"/>
      </a:buClr>
      <a:buSzPct val="85000"/>
      <a:buFont typeface="Wingdings 2" panose="05020102010507070707" pitchFamily="18" charset="2"/>
      <a:buChar char="¡"/>
      <a:defRPr lang="en-US" sz="1200" kern="1200" dirty="0" smtClean="0">
        <a:solidFill>
          <a:schemeClr val="tx1"/>
        </a:solidFill>
        <a:effectLst/>
        <a:latin typeface="+mn-lt"/>
        <a:ea typeface="+mn-ea"/>
        <a:cs typeface="+mn-cs"/>
      </a:defRPr>
    </a:lvl1pPr>
    <a:lvl2pPr marL="304800" indent="-95250" algn="l" defTabSz="914400" rtl="0" eaLnBrk="1" latinLnBrk="0" hangingPunct="1">
      <a:lnSpc>
        <a:spcPct val="90000"/>
      </a:lnSpc>
      <a:spcBef>
        <a:spcPts val="400"/>
      </a:spcBef>
      <a:buClr>
        <a:schemeClr val="accent1"/>
      </a:buClr>
      <a:buFont typeface="Arial" pitchFamily="34" charset="0"/>
      <a:buChar char="•"/>
      <a:defRPr lang="en-US" sz="1100" kern="1200" dirty="0" smtClean="0">
        <a:solidFill>
          <a:schemeClr val="tx1"/>
        </a:solidFill>
        <a:effectLst/>
        <a:latin typeface="+mn-lt"/>
        <a:ea typeface="+mn-ea"/>
        <a:cs typeface="+mn-cs"/>
      </a:defRPr>
    </a:lvl2pPr>
    <a:lvl3pPr marL="485775" indent="-119063" algn="l" defTabSz="914400" rtl="0" eaLnBrk="1" latinLnBrk="0" hangingPunct="1">
      <a:lnSpc>
        <a:spcPct val="90000"/>
      </a:lnSpc>
      <a:spcBef>
        <a:spcPts val="200"/>
      </a:spcBef>
      <a:buClr>
        <a:schemeClr val="accent1"/>
      </a:buClr>
      <a:buFont typeface="Courier New" panose="02070309020205020404" pitchFamily="49" charset="0"/>
      <a:buChar char="o"/>
      <a:defRPr lang="en-US" sz="1000" kern="1200" dirty="0" smtClean="0">
        <a:solidFill>
          <a:schemeClr val="tx1"/>
        </a:solidFill>
        <a:effectLst/>
        <a:latin typeface="+mn-lt"/>
        <a:ea typeface="+mn-ea"/>
        <a:cs typeface="+mn-cs"/>
      </a:defRPr>
    </a:lvl3pPr>
    <a:lvl4pPr marL="676275" indent="-107950" algn="l" defTabSz="914400" rtl="0" eaLnBrk="1" latinLnBrk="0" hangingPunct="1">
      <a:lnSpc>
        <a:spcPct val="90000"/>
      </a:lnSpc>
      <a:spcBef>
        <a:spcPts val="100"/>
      </a:spcBef>
      <a:buClr>
        <a:schemeClr val="accent1"/>
      </a:buClr>
      <a:buFont typeface="Arial" panose="020B0604020202020204" pitchFamily="34" charset="0"/>
      <a:buChar char="•"/>
      <a:defRPr lang="en-US" sz="900" kern="1200" dirty="0" smtClean="0">
        <a:solidFill>
          <a:schemeClr val="tx1"/>
        </a:solidFill>
        <a:effectLst/>
        <a:latin typeface="+mn-lt"/>
        <a:ea typeface="+mn-ea"/>
        <a:cs typeface="+mn-cs"/>
      </a:defRPr>
    </a:lvl4pPr>
    <a:lvl5pPr marL="828675" indent="-95250" algn="l" defTabSz="914400" rtl="0" eaLnBrk="1" latinLnBrk="0" hangingPunct="1">
      <a:lnSpc>
        <a:spcPct val="90000"/>
      </a:lnSpc>
      <a:spcBef>
        <a:spcPts val="100"/>
      </a:spcBef>
      <a:buClr>
        <a:schemeClr val="accent1"/>
      </a:buClr>
      <a:buSzPct val="100000"/>
      <a:buFont typeface="Courier New" panose="02070309020205020404" pitchFamily="49" charset="0"/>
      <a:buChar char="o"/>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27025"/>
            <a:ext cx="5581650" cy="314007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012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773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C8D0599-23E4-415F-887B-4BCBBA7D1706}" type="slidenum">
              <a:rPr lang="en-US" smtClean="0"/>
              <a:t>19</a:t>
            </a:fld>
            <a:endParaRPr lang="en-US"/>
          </a:p>
        </p:txBody>
      </p:sp>
    </p:spTree>
    <p:extLst>
      <p:ext uri="{BB962C8B-B14F-4D97-AF65-F5344CB8AC3E}">
        <p14:creationId xmlns:p14="http://schemas.microsoft.com/office/powerpoint/2010/main" val="4269599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2"/>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5"/>
          <p:cNvSpPr>
            <a:spLocks noEditPoints="1"/>
          </p:cNvSpPr>
          <p:nvPr userDrawn="1"/>
        </p:nvSpPr>
        <p:spPr bwMode="gray">
          <a:xfrm>
            <a:off x="5084064" y="694944"/>
            <a:ext cx="1311443" cy="471714"/>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 name="Title 1"/>
          <p:cNvSpPr>
            <a:spLocks noGrp="1"/>
          </p:cNvSpPr>
          <p:nvPr>
            <p:ph type="ctrTitle" hasCustomPrompt="1"/>
          </p:nvPr>
        </p:nvSpPr>
        <p:spPr bwMode="gray">
          <a:xfrm>
            <a:off x="5075708" y="2738628"/>
            <a:ext cx="6620991" cy="1380744"/>
          </a:xfrm>
        </p:spPr>
        <p:txBody>
          <a:bodyPr lIns="0" tIns="0" rIns="0" bIns="0" anchor="ctr"/>
          <a:lstStyle>
            <a:lvl1pPr algn="l">
              <a:defRPr sz="3200">
                <a:solidFill>
                  <a:schemeClr val="bg1"/>
                </a:solidFill>
              </a:defRPr>
            </a:lvl1pPr>
          </a:lstStyle>
          <a:p>
            <a:r>
              <a:rPr lang="en-US" dirty="0" smtClean="0"/>
              <a:t>Presentation Title Here</a:t>
            </a:r>
            <a:endParaRPr lang="en-US" dirty="0"/>
          </a:p>
        </p:txBody>
      </p:sp>
      <p:sp>
        <p:nvSpPr>
          <p:cNvPr id="3" name="Subtitle 2"/>
          <p:cNvSpPr>
            <a:spLocks noGrp="1"/>
          </p:cNvSpPr>
          <p:nvPr>
            <p:ph type="subTitle" idx="1" hasCustomPrompt="1"/>
          </p:nvPr>
        </p:nvSpPr>
        <p:spPr bwMode="gray">
          <a:xfrm>
            <a:off x="5081296" y="5139028"/>
            <a:ext cx="6613728" cy="309272"/>
          </a:xfrm>
        </p:spPr>
        <p:txBody>
          <a:bodyPr lIns="0" tIns="0" rIns="0" bIns="0"/>
          <a:lstStyle>
            <a:lvl1pPr marL="0" indent="0" algn="l">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p:txBody>
      </p:sp>
      <p:sp>
        <p:nvSpPr>
          <p:cNvPr id="19" name="Picture Placeholder 18"/>
          <p:cNvSpPr>
            <a:spLocks noGrp="1"/>
          </p:cNvSpPr>
          <p:nvPr>
            <p:ph type="pic" sz="quarter" idx="10" hasCustomPrompt="1"/>
          </p:nvPr>
        </p:nvSpPr>
        <p:spPr bwMode="gray">
          <a:xfrm>
            <a:off x="0" y="0"/>
            <a:ext cx="4453129" cy="6858000"/>
          </a:xfrm>
          <a:solidFill>
            <a:schemeClr val="bg2"/>
          </a:solidFill>
        </p:spPr>
        <p:txBody>
          <a:bodyPr anchor="ctr"/>
          <a:lstStyle>
            <a:lvl1pPr marL="0" indent="0" algn="ctr">
              <a:buNone/>
              <a:defRPr sz="1600" baseline="0"/>
            </a:lvl1pPr>
          </a:lstStyle>
          <a:p>
            <a:r>
              <a:rPr lang="en-US" dirty="0" smtClean="0"/>
              <a:t>Click icon to insert photo</a:t>
            </a:r>
          </a:p>
          <a:p>
            <a:endParaRPr lang="en-US" dirty="0" smtClean="0"/>
          </a:p>
          <a:p>
            <a:endParaRPr lang="en-US" dirty="0" smtClean="0"/>
          </a:p>
        </p:txBody>
      </p:sp>
      <p:grpSp>
        <p:nvGrpSpPr>
          <p:cNvPr id="20" name="Group 19"/>
          <p:cNvGrpSpPr/>
          <p:nvPr userDrawn="1"/>
        </p:nvGrpSpPr>
        <p:grpSpPr>
          <a:xfrm>
            <a:off x="-1847850" y="0"/>
            <a:ext cx="1752600" cy="3554819"/>
            <a:chOff x="-1847850" y="1598386"/>
            <a:chExt cx="1752600" cy="3554819"/>
          </a:xfrm>
        </p:grpSpPr>
        <p:sp>
          <p:nvSpPr>
            <p:cNvPr id="7" name="TextBox 6"/>
            <p:cNvSpPr txBox="1"/>
            <p:nvPr userDrawn="1"/>
          </p:nvSpPr>
          <p:spPr bwMode="gray">
            <a:xfrm>
              <a:off x="-1847850" y="1598386"/>
              <a:ext cx="1752600" cy="3554819"/>
            </a:xfrm>
            <a:prstGeom prst="rect">
              <a:avLst/>
            </a:prstGeom>
            <a:solidFill>
              <a:schemeClr val="tx2"/>
            </a:solidFill>
          </p:spPr>
          <p:txBody>
            <a:bodyPr wrap="square" rtlCol="0">
              <a:spAutoFit/>
            </a:bodyPr>
            <a:lstStyle/>
            <a:p>
              <a:r>
                <a:rPr lang="en-US" sz="1100" b="1" dirty="0" smtClean="0">
                  <a:solidFill>
                    <a:schemeClr val="bg1"/>
                  </a:solidFill>
                </a:rPr>
                <a:t>To change photo:</a:t>
              </a:r>
            </a:p>
            <a:p>
              <a:pPr marL="171450" indent="-171450">
                <a:spcBef>
                  <a:spcPts val="300"/>
                </a:spcBef>
                <a:buFont typeface="+mj-lt"/>
                <a:buAutoNum type="arabicPeriod"/>
              </a:pPr>
              <a:r>
                <a:rPr lang="en-US" sz="1100" dirty="0" smtClean="0">
                  <a:solidFill>
                    <a:schemeClr val="bg1"/>
                  </a:solidFill>
                </a:rPr>
                <a:t>Delet</a:t>
              </a:r>
              <a:r>
                <a:rPr lang="en-US" sz="1100" baseline="0" dirty="0" smtClean="0">
                  <a:solidFill>
                    <a:schemeClr val="bg1"/>
                  </a:solidFill>
                </a:rPr>
                <a:t>e the</a:t>
              </a:r>
              <a:r>
                <a:rPr lang="en-US" sz="1100" dirty="0" smtClean="0">
                  <a:solidFill>
                    <a:schemeClr val="bg1"/>
                  </a:solidFill>
                </a:rPr>
                <a:t> current image. This will leave</a:t>
              </a:r>
              <a:r>
                <a:rPr lang="en-US" sz="1100" baseline="0" dirty="0" smtClean="0">
                  <a:solidFill>
                    <a:schemeClr val="bg1"/>
                  </a:solidFill>
                </a:rPr>
                <a:t> a blank placeholder with a picture icon.</a:t>
              </a:r>
            </a:p>
            <a:p>
              <a:pPr marL="171450" indent="-171450">
                <a:spcBef>
                  <a:spcPts val="300"/>
                </a:spcBef>
                <a:buFont typeface="+mj-lt"/>
                <a:buAutoNum type="arabicPeriod"/>
              </a:pPr>
              <a:r>
                <a:rPr lang="en-US" sz="1100" dirty="0" smtClean="0">
                  <a:solidFill>
                    <a:schemeClr val="bg1"/>
                  </a:solidFill>
                </a:rPr>
                <a:t>Click the icon to add a new image. The photo will be automatically</a:t>
              </a:r>
              <a:r>
                <a:rPr lang="en-US" sz="1100" baseline="0" dirty="0" smtClean="0">
                  <a:solidFill>
                    <a:schemeClr val="bg1"/>
                  </a:solidFill>
                </a:rPr>
                <a:t> </a:t>
              </a:r>
              <a:r>
                <a:rPr lang="en-US" sz="1100" dirty="0" smtClean="0">
                  <a:solidFill>
                    <a:schemeClr val="bg1"/>
                  </a:solidFill>
                </a:rPr>
                <a:t>be cropped to fit the placeholder.</a:t>
              </a:r>
            </a:p>
            <a:p>
              <a:endParaRPr lang="en-US" sz="1100" dirty="0" smtClean="0">
                <a:solidFill>
                  <a:schemeClr val="bg1"/>
                </a:solidFill>
              </a:endParaRPr>
            </a:p>
            <a:p>
              <a:r>
                <a:rPr lang="en-US" sz="1100" b="1" dirty="0" smtClean="0">
                  <a:solidFill>
                    <a:schemeClr val="bg1"/>
                  </a:solidFill>
                </a:rPr>
                <a:t>NOTE: </a:t>
              </a:r>
              <a:r>
                <a:rPr lang="en-US" sz="1100" dirty="0" smtClean="0">
                  <a:solidFill>
                    <a:schemeClr val="bg1"/>
                  </a:solidFill>
                </a:rPr>
                <a:t>If you </a:t>
              </a:r>
              <a:r>
                <a:rPr lang="en-US" sz="1100" baseline="0" dirty="0" smtClean="0">
                  <a:solidFill>
                    <a:schemeClr val="bg1"/>
                  </a:solidFill>
                </a:rPr>
                <a:t>use the  “Change Picture” function,</a:t>
              </a:r>
              <a:br>
                <a:rPr lang="en-US" sz="1100" baseline="0" dirty="0" smtClean="0">
                  <a:solidFill>
                    <a:schemeClr val="bg1"/>
                  </a:solidFill>
                </a:rPr>
              </a:br>
              <a:r>
                <a:rPr lang="en-US" sz="1100" baseline="0" dirty="0" smtClean="0">
                  <a:solidFill>
                    <a:schemeClr val="bg1"/>
                  </a:solidFill>
                </a:rPr>
                <a:t>the image will be imported in its original proportions and won’t fill the placeholder completely and will need to be cropped. </a:t>
              </a:r>
              <a:endParaRPr lang="en-US" sz="1100" dirty="0" smtClean="0">
                <a:solidFill>
                  <a:schemeClr val="bg1"/>
                </a:solidFill>
              </a:endParaRPr>
            </a:p>
          </p:txBody>
        </p:sp>
        <p:pic>
          <p:nvPicPr>
            <p:cNvPr id="5" name="Picture 4"/>
            <p:cNvPicPr>
              <a:picLocks noChangeAspect="1"/>
            </p:cNvPicPr>
            <p:nvPr userDrawn="1"/>
          </p:nvPicPr>
          <p:blipFill rotWithShape="1">
            <a:blip r:embed="rId2"/>
            <a:srcRect t="9894" r="8548" b="9892"/>
            <a:stretch/>
          </p:blipFill>
          <p:spPr>
            <a:xfrm>
              <a:off x="-1182295" y="3914776"/>
              <a:ext cx="911406" cy="157260"/>
            </a:xfrm>
            <a:prstGeom prst="rect">
              <a:avLst/>
            </a:prstGeom>
          </p:spPr>
        </p:pic>
        <p:pic>
          <p:nvPicPr>
            <p:cNvPr id="8" name="Picture 7"/>
            <p:cNvPicPr>
              <a:picLocks noChangeAspect="1"/>
            </p:cNvPicPr>
            <p:nvPr userDrawn="1"/>
          </p:nvPicPr>
          <p:blipFill rotWithShape="1">
            <a:blip r:embed="rId3"/>
            <a:srcRect l="7228" t="8542" r="7228" b="8542"/>
            <a:stretch/>
          </p:blipFill>
          <p:spPr>
            <a:xfrm>
              <a:off x="-386486" y="2338388"/>
              <a:ext cx="207772" cy="176212"/>
            </a:xfrm>
            <a:prstGeom prst="rect">
              <a:avLst/>
            </a:prstGeom>
          </p:spPr>
        </p:pic>
      </p:grpSp>
      <p:sp>
        <p:nvSpPr>
          <p:cNvPr id="15" name="Text Placeholder 14"/>
          <p:cNvSpPr>
            <a:spLocks noGrp="1"/>
          </p:cNvSpPr>
          <p:nvPr>
            <p:ph type="body" sz="quarter" idx="11" hasCustomPrompt="1"/>
          </p:nvPr>
        </p:nvSpPr>
        <p:spPr>
          <a:xfrm>
            <a:off x="5075238" y="6321906"/>
            <a:ext cx="6619875" cy="292100"/>
          </a:xfrm>
        </p:spPr>
        <p:txBody>
          <a:bodyPr lIns="0" tIns="0" rIns="0" bIns="0"/>
          <a:lstStyle>
            <a:lvl1pPr marL="0" indent="0">
              <a:buNone/>
              <a:defRPr sz="1600">
                <a:solidFill>
                  <a:schemeClr val="bg1"/>
                </a:solidFill>
              </a:defRPr>
            </a:lvl1pPr>
            <a:lvl2pPr marL="338328" indent="0">
              <a:buNone/>
              <a:defRPr sz="1800"/>
            </a:lvl2pPr>
            <a:lvl3pPr marL="685800" indent="0">
              <a:buNone/>
              <a:defRPr sz="1600"/>
            </a:lvl3pPr>
            <a:lvl4pPr marL="1033272" indent="0">
              <a:buNone/>
              <a:defRPr sz="1400"/>
            </a:lvl4pPr>
            <a:lvl5pPr marL="1307592" indent="0">
              <a:buNone/>
              <a:defRPr sz="1200"/>
            </a:lvl5pPr>
          </a:lstStyle>
          <a:p>
            <a:pPr lvl="0"/>
            <a:r>
              <a:rPr lang="en-US" dirty="0" smtClean="0"/>
              <a:t>Date</a:t>
            </a:r>
            <a:endParaRPr lang="en-US" dirty="0"/>
          </a:p>
        </p:txBody>
      </p:sp>
      <p:sp>
        <p:nvSpPr>
          <p:cNvPr id="18" name="Text Placeholder 17"/>
          <p:cNvSpPr>
            <a:spLocks noGrp="1"/>
          </p:cNvSpPr>
          <p:nvPr>
            <p:ph type="body" sz="quarter" idx="12" hasCustomPrompt="1"/>
          </p:nvPr>
        </p:nvSpPr>
        <p:spPr>
          <a:xfrm>
            <a:off x="5075238" y="5524499"/>
            <a:ext cx="6619875" cy="600529"/>
          </a:xfrm>
        </p:spPr>
        <p:txBody>
          <a:bodyPr lIns="0" tIns="0" rIns="0" bIns="0"/>
          <a:lstStyle>
            <a:lvl1pPr marL="0" indent="0">
              <a:buNone/>
              <a:defRPr sz="1800" i="1">
                <a:solidFill>
                  <a:schemeClr val="bg1"/>
                </a:solidFill>
              </a:defRPr>
            </a:lvl1pPr>
            <a:lvl2pPr marL="0" indent="0">
              <a:buNone/>
              <a:defRPr sz="1800"/>
            </a:lvl2pPr>
            <a:lvl3pPr marL="0" indent="0">
              <a:buNone/>
              <a:defRPr sz="1800"/>
            </a:lvl3pPr>
            <a:lvl4pPr marL="0" indent="0">
              <a:buNone/>
              <a:defRPr sz="1800"/>
            </a:lvl4pPr>
            <a:lvl5pPr marL="0" indent="0">
              <a:buNone/>
              <a:defRPr sz="1800"/>
            </a:lvl5pPr>
          </a:lstStyle>
          <a:p>
            <a:pPr lvl="0"/>
            <a:r>
              <a:rPr lang="en-US" dirty="0" smtClean="0"/>
              <a:t>Presenter’s Title</a:t>
            </a:r>
            <a:endParaRPr lang="en-US" dirty="0"/>
          </a:p>
        </p:txBody>
      </p:sp>
      <p:sp>
        <p:nvSpPr>
          <p:cNvPr id="21" name="Rectangle 20"/>
          <p:cNvSpPr/>
          <p:nvPr userDrawn="1"/>
        </p:nvSpPr>
        <p:spPr bwMode="gray">
          <a:xfrm>
            <a:off x="4453129" y="0"/>
            <a:ext cx="118872"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5143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3"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4"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6" name="Picture Placeholder 5"/>
          <p:cNvSpPr>
            <a:spLocks noGrp="1"/>
          </p:cNvSpPr>
          <p:nvPr>
            <p:ph type="pic" sz="quarter" idx="17" hasCustomPrompt="1"/>
          </p:nvPr>
        </p:nvSpPr>
        <p:spPr bwMode="gray">
          <a:xfrm>
            <a:off x="1714500" y="1752600"/>
            <a:ext cx="9029700" cy="4178300"/>
          </a:xfrm>
          <a:solidFill>
            <a:schemeClr val="tx2">
              <a:lumMod val="20000"/>
              <a:lumOff val="80000"/>
            </a:schemeClr>
          </a:solidFill>
          <a:ln w="6350">
            <a:solidFill>
              <a:schemeClr val="tx1"/>
            </a:solidFill>
          </a:ln>
        </p:spPr>
        <p:txBody>
          <a:bodyPr anchor="ctr"/>
          <a:lstStyle>
            <a:lvl1pPr marL="0" indent="0" algn="ctr">
              <a:buNone/>
              <a:defRPr sz="1400">
                <a:solidFill>
                  <a:schemeClr val="tx1"/>
                </a:solidFill>
              </a:defRPr>
            </a:lvl1pPr>
          </a:lstStyle>
          <a:p>
            <a:r>
              <a:rPr lang="en-US" dirty="0" smtClean="0"/>
              <a:t>Click icon to insert photo</a:t>
            </a:r>
          </a:p>
          <a:p>
            <a:endParaRPr lang="en-US" dirty="0" smtClean="0"/>
          </a:p>
          <a:p>
            <a:endParaRPr lang="en-US" dirty="0" smtClean="0"/>
          </a:p>
        </p:txBody>
      </p:sp>
    </p:spTree>
    <p:extLst>
      <p:ext uri="{BB962C8B-B14F-4D97-AF65-F5344CB8AC3E}">
        <p14:creationId xmlns:p14="http://schemas.microsoft.com/office/powerpoint/2010/main" val="13717696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bleed Photo Slid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gray">
          <a:xfrm>
            <a:off x="0" y="0"/>
            <a:ext cx="12192000" cy="6858000"/>
          </a:xfrm>
          <a:solidFill>
            <a:schemeClr val="tx2">
              <a:lumMod val="20000"/>
              <a:lumOff val="80000"/>
            </a:schemeClr>
          </a:solidFill>
          <a:ln w="6350">
            <a:noFill/>
          </a:ln>
        </p:spPr>
        <p:txBody>
          <a:bodyPr anchor="ctr"/>
          <a:lstStyle>
            <a:lvl1pPr marL="0" indent="0" algn="ctr">
              <a:buNone/>
              <a:defRPr sz="1400">
                <a:solidFill>
                  <a:schemeClr val="tx1"/>
                </a:solidFill>
              </a:defRPr>
            </a:lvl1pPr>
          </a:lstStyle>
          <a:p>
            <a:r>
              <a:rPr lang="en-US" dirty="0" smtClean="0"/>
              <a:t>Click icon to insert photo</a:t>
            </a:r>
          </a:p>
          <a:p>
            <a:endParaRPr lang="en-US" dirty="0" smtClean="0"/>
          </a:p>
          <a:p>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9065282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ectangle 2"/>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5"/>
          <p:cNvSpPr>
            <a:spLocks noEditPoints="1"/>
          </p:cNvSpPr>
          <p:nvPr userDrawn="1"/>
        </p:nvSpPr>
        <p:spPr bwMode="gray">
          <a:xfrm>
            <a:off x="3441700" y="2125583"/>
            <a:ext cx="5308600" cy="1909452"/>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221563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userDrawn="1">
  <p:cSld name="Title Slide 1">
    <p:spTree>
      <p:nvGrpSpPr>
        <p:cNvPr id="1" name=""/>
        <p:cNvGrpSpPr/>
        <p:nvPr/>
      </p:nvGrpSpPr>
      <p:grpSpPr>
        <a:xfrm>
          <a:off x="0" y="0"/>
          <a:ext cx="0" cy="0"/>
          <a:chOff x="0" y="0"/>
          <a:chExt cx="0" cy="0"/>
        </a:xfrm>
      </p:grpSpPr>
      <p:sp>
        <p:nvSpPr>
          <p:cNvPr id="10" name="Rectangle 9"/>
          <p:cNvSpPr>
            <a:spLocks/>
          </p:cNvSpPr>
          <p:nvPr userDrawn="1">
            <p:custDataLst>
              <p:tags r:id="rId1"/>
            </p:custDataLst>
          </p:nvPr>
        </p:nvSpPr>
        <p:spPr bwMode="gray">
          <a:xfrm>
            <a:off x="647700" y="2971800"/>
            <a:ext cx="11544300" cy="20653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itchFamily="34" charset="0"/>
              <a:cs typeface="Arial" pitchFamily="34" charset="0"/>
            </a:endParaRPr>
          </a:p>
        </p:txBody>
      </p:sp>
      <p:sp>
        <p:nvSpPr>
          <p:cNvPr id="3" name="Subtitle 2"/>
          <p:cNvSpPr>
            <a:spLocks noGrp="1"/>
          </p:cNvSpPr>
          <p:nvPr>
            <p:ph type="subTitle" idx="1"/>
          </p:nvPr>
        </p:nvSpPr>
        <p:spPr>
          <a:xfrm>
            <a:off x="719667" y="4004469"/>
            <a:ext cx="10752667" cy="936699"/>
          </a:xfrm>
        </p:spPr>
        <p:txBody>
          <a:bodyPr/>
          <a:lstStyle>
            <a:lvl1pPr marL="0" indent="0" algn="l">
              <a:buNone/>
              <a:defRPr sz="2400" b="1">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7" name="Footer Placeholder 6"/>
          <p:cNvSpPr>
            <a:spLocks noGrp="1"/>
          </p:cNvSpPr>
          <p:nvPr>
            <p:ph type="ftr" sz="quarter" idx="10"/>
          </p:nvPr>
        </p:nvSpPr>
        <p:spPr>
          <a:xfrm>
            <a:off x="719667" y="6448252"/>
            <a:ext cx="9408781" cy="221109"/>
          </a:xfrm>
          <a:prstGeom prst="rect">
            <a:avLst/>
          </a:prstGeom>
        </p:spPr>
        <p:txBody>
          <a:bodyPr/>
          <a:lstStyle>
            <a:lvl1pPr>
              <a:defRPr>
                <a:latin typeface="Arial" pitchFamily="34" charset="0"/>
                <a:cs typeface="Arial" pitchFamily="34" charset="0"/>
              </a:defRPr>
            </a:lvl1pPr>
          </a:lstStyle>
          <a:p>
            <a:r>
              <a:rPr lang="en-US" noProof="0" dirty="0" smtClean="0"/>
              <a:t>February 27, 2013</a:t>
            </a:r>
            <a:endParaRPr lang="en-US" noProof="0" dirty="0"/>
          </a:p>
        </p:txBody>
      </p:sp>
      <p:sp>
        <p:nvSpPr>
          <p:cNvPr id="9" name="Title 8"/>
          <p:cNvSpPr>
            <a:spLocks noGrp="1"/>
          </p:cNvSpPr>
          <p:nvPr>
            <p:ph type="title"/>
          </p:nvPr>
        </p:nvSpPr>
        <p:spPr>
          <a:xfrm>
            <a:off x="719667" y="3068960"/>
            <a:ext cx="10752667" cy="864096"/>
          </a:xfrm>
        </p:spPr>
        <p:txBody>
          <a:bodyPr anchor="b" anchorCtr="0"/>
          <a:lstStyle>
            <a:lvl1pPr>
              <a:defRPr sz="3600" b="1">
                <a:solidFill>
                  <a:srgbClr val="E31B23"/>
                </a:solidFill>
                <a:latin typeface="Arial" pitchFamily="34" charset="0"/>
                <a:cs typeface="Arial" pitchFamily="34" charset="0"/>
              </a:defRPr>
            </a:lvl1pPr>
          </a:lstStyle>
          <a:p>
            <a:r>
              <a:rPr lang="en-US" noProof="0" smtClean="0"/>
              <a:t>Click to edit Master title style</a:t>
            </a:r>
            <a:endParaRPr lang="en-US" noProof="0"/>
          </a:p>
        </p:txBody>
      </p:sp>
      <p:sp>
        <p:nvSpPr>
          <p:cNvPr id="12" name="Picture Placeholder 11"/>
          <p:cNvSpPr>
            <a:spLocks noGrp="1"/>
          </p:cNvSpPr>
          <p:nvPr>
            <p:ph type="pic" sz="quarter" idx="11" hasCustomPrompt="1"/>
          </p:nvPr>
        </p:nvSpPr>
        <p:spPr>
          <a:xfrm>
            <a:off x="723900" y="685800"/>
            <a:ext cx="11468100" cy="2286000"/>
          </a:xfrm>
        </p:spPr>
        <p:txBody>
          <a:bodyPr/>
          <a:lstStyle>
            <a:lvl1pPr marL="0" indent="0">
              <a:buFontTx/>
              <a:buNone/>
              <a:defRPr sz="1600" baseline="0">
                <a:latin typeface="Arial" pitchFamily="34" charset="0"/>
                <a:cs typeface="Arial" pitchFamily="34" charset="0"/>
              </a:defRPr>
            </a:lvl1pPr>
          </a:lstStyle>
          <a:p>
            <a:r>
              <a:rPr lang="en-US" noProof="0" smtClean="0"/>
              <a:t>Click icon to browse for a picture or use the RGA image gallery</a:t>
            </a:r>
            <a:endParaRPr lang="en-US" noProof="0"/>
          </a:p>
        </p:txBody>
      </p:sp>
      <p:sp>
        <p:nvSpPr>
          <p:cNvPr id="14" name="Text Placeholder 13"/>
          <p:cNvSpPr>
            <a:spLocks noGrp="1"/>
          </p:cNvSpPr>
          <p:nvPr>
            <p:ph type="body" sz="quarter" idx="12"/>
          </p:nvPr>
        </p:nvSpPr>
        <p:spPr>
          <a:xfrm>
            <a:off x="719667" y="5300663"/>
            <a:ext cx="5376333"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smtClean="0"/>
              <a:t>Click to edit Master text styles</a:t>
            </a:r>
          </a:p>
        </p:txBody>
      </p:sp>
      <p:sp>
        <p:nvSpPr>
          <p:cNvPr id="15" name="Text Placeholder 13"/>
          <p:cNvSpPr>
            <a:spLocks noGrp="1"/>
          </p:cNvSpPr>
          <p:nvPr>
            <p:ph type="body" sz="quarter" idx="13"/>
          </p:nvPr>
        </p:nvSpPr>
        <p:spPr>
          <a:xfrm>
            <a:off x="719667" y="5454552"/>
            <a:ext cx="5376333"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smtClean="0"/>
              <a:t>Click to edit Master text styles</a:t>
            </a:r>
          </a:p>
        </p:txBody>
      </p:sp>
    </p:spTree>
    <p:extLst>
      <p:ext uri="{BB962C8B-B14F-4D97-AF65-F5344CB8AC3E}">
        <p14:creationId xmlns:p14="http://schemas.microsoft.com/office/powerpoint/2010/main" val="322775408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8DAFB36A-554F-4B23-A46C-0EC76535913B}" type="datetimeFigureOut">
              <a:rPr lang="en-US" smtClean="0"/>
              <a:t>2/18/2020</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FCF02929-4035-4204-B10D-4C8FCC5BA910}" type="slidenum">
              <a:rPr lang="en-US" smtClean="0"/>
              <a:t>‹#›</a:t>
            </a:fld>
            <a:endParaRPr lang="en-US"/>
          </a:p>
        </p:txBody>
      </p:sp>
    </p:spTree>
    <p:extLst>
      <p:ext uri="{BB962C8B-B14F-4D97-AF65-F5344CB8AC3E}">
        <p14:creationId xmlns:p14="http://schemas.microsoft.com/office/powerpoint/2010/main" val="182042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05E69012-4C25-4318-A2C0-F57FE1DE44F7}" type="datetimeFigureOut">
              <a:rPr lang="en-GB" smtClean="0"/>
              <a:pPr/>
              <a:t>18/02/2020</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F6D232F-61C6-4E3C-A29A-FFC33DE895A1}" type="slidenum">
              <a:rPr lang="en-GB" smtClean="0"/>
              <a:pPr/>
              <a:t>‹#›</a:t>
            </a:fld>
            <a:endParaRPr lang="en-GB"/>
          </a:p>
        </p:txBody>
      </p:sp>
    </p:spTree>
    <p:extLst>
      <p:ext uri="{BB962C8B-B14F-4D97-AF65-F5344CB8AC3E}">
        <p14:creationId xmlns:p14="http://schemas.microsoft.com/office/powerpoint/2010/main" val="121830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3" name="Picture Placeholder 18"/>
          <p:cNvSpPr>
            <a:spLocks noGrp="1"/>
          </p:cNvSpPr>
          <p:nvPr>
            <p:ph type="pic" sz="quarter" idx="10" hasCustomPrompt="1"/>
          </p:nvPr>
        </p:nvSpPr>
        <p:spPr bwMode="gray">
          <a:xfrm>
            <a:off x="0" y="0"/>
            <a:ext cx="4453129" cy="6858000"/>
          </a:xfrm>
          <a:solidFill>
            <a:schemeClr val="tx2">
              <a:lumMod val="40000"/>
              <a:lumOff val="60000"/>
            </a:schemeClr>
          </a:solidFill>
        </p:spPr>
        <p:txBody>
          <a:bodyPr anchor="ctr"/>
          <a:lstStyle>
            <a:lvl1pPr marL="0" indent="0" algn="ctr">
              <a:buNone/>
              <a:defRPr sz="1600" baseline="0"/>
            </a:lvl1pPr>
          </a:lstStyle>
          <a:p>
            <a:r>
              <a:rPr lang="en-US" dirty="0" smtClean="0"/>
              <a:t>Click icon to insert photo</a:t>
            </a:r>
          </a:p>
          <a:p>
            <a:endParaRPr lang="en-US" dirty="0" smtClean="0"/>
          </a:p>
          <a:p>
            <a:endParaRPr lang="en-US" dirty="0" smtClean="0"/>
          </a:p>
        </p:txBody>
      </p:sp>
      <p:sp>
        <p:nvSpPr>
          <p:cNvPr id="4" name="Freeform 5" hidden="1"/>
          <p:cNvSpPr>
            <a:spLocks noEditPoints="1"/>
          </p:cNvSpPr>
          <p:nvPr userDrawn="1"/>
        </p:nvSpPr>
        <p:spPr bwMode="auto">
          <a:xfrm>
            <a:off x="5081295" y="694872"/>
            <a:ext cx="1311443" cy="471714"/>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Title 1"/>
          <p:cNvSpPr>
            <a:spLocks noGrp="1"/>
          </p:cNvSpPr>
          <p:nvPr>
            <p:ph type="ctrTitle" hasCustomPrompt="1"/>
          </p:nvPr>
        </p:nvSpPr>
        <p:spPr bwMode="gray">
          <a:xfrm>
            <a:off x="5075708" y="2738628"/>
            <a:ext cx="6620991" cy="1380744"/>
          </a:xfrm>
        </p:spPr>
        <p:txBody>
          <a:bodyPr lIns="0" tIns="0" rIns="0" bIns="0" anchor="ctr"/>
          <a:lstStyle>
            <a:lvl1pPr algn="l">
              <a:defRPr sz="3200">
                <a:solidFill>
                  <a:schemeClr val="tx1"/>
                </a:solidFill>
              </a:defRPr>
            </a:lvl1pPr>
          </a:lstStyle>
          <a:p>
            <a:r>
              <a:rPr lang="en-US" dirty="0" smtClean="0"/>
              <a:t>Section Divider</a:t>
            </a:r>
            <a:endParaRPr lang="en-US" dirty="0"/>
          </a:p>
        </p:txBody>
      </p:sp>
      <p:sp>
        <p:nvSpPr>
          <p:cNvPr id="22" name="Subtitle 2"/>
          <p:cNvSpPr>
            <a:spLocks noGrp="1"/>
          </p:cNvSpPr>
          <p:nvPr>
            <p:ph type="subTitle" idx="1"/>
          </p:nvPr>
        </p:nvSpPr>
        <p:spPr bwMode="gray">
          <a:xfrm>
            <a:off x="5081296" y="4491328"/>
            <a:ext cx="6613728" cy="813816"/>
          </a:xfrm>
        </p:spPr>
        <p:txBody>
          <a:bodyPr lIns="0" tIns="0" rIns="0" bIns="0"/>
          <a:lstStyle>
            <a:lvl1pPr marL="0" indent="0" algn="l">
              <a:spcBef>
                <a:spcPts val="600"/>
              </a:spcBef>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2" name="Group 1"/>
          <p:cNvGrpSpPr/>
          <p:nvPr userDrawn="1"/>
        </p:nvGrpSpPr>
        <p:grpSpPr>
          <a:xfrm>
            <a:off x="-1847850" y="0"/>
            <a:ext cx="1752600" cy="3554819"/>
            <a:chOff x="-1847850" y="1598386"/>
            <a:chExt cx="1752600" cy="3554819"/>
          </a:xfrm>
        </p:grpSpPr>
        <p:sp>
          <p:nvSpPr>
            <p:cNvPr id="15" name="TextBox 14"/>
            <p:cNvSpPr txBox="1"/>
            <p:nvPr userDrawn="1"/>
          </p:nvSpPr>
          <p:spPr bwMode="gray">
            <a:xfrm>
              <a:off x="-1847850" y="1598386"/>
              <a:ext cx="1752600" cy="3554819"/>
            </a:xfrm>
            <a:prstGeom prst="rect">
              <a:avLst/>
            </a:prstGeom>
            <a:solidFill>
              <a:schemeClr val="tx2"/>
            </a:solidFill>
          </p:spPr>
          <p:txBody>
            <a:bodyPr wrap="square" rtlCol="0">
              <a:spAutoFit/>
            </a:bodyPr>
            <a:lstStyle/>
            <a:p>
              <a:r>
                <a:rPr lang="en-US" sz="1100" b="1" dirty="0" smtClean="0">
                  <a:solidFill>
                    <a:schemeClr val="bg1"/>
                  </a:solidFill>
                </a:rPr>
                <a:t>To change photo:</a:t>
              </a:r>
            </a:p>
            <a:p>
              <a:pPr marL="171450" indent="-171450">
                <a:spcBef>
                  <a:spcPts val="300"/>
                </a:spcBef>
                <a:buFont typeface="+mj-lt"/>
                <a:buAutoNum type="arabicPeriod"/>
              </a:pPr>
              <a:r>
                <a:rPr lang="en-US" sz="1100" dirty="0" smtClean="0">
                  <a:solidFill>
                    <a:schemeClr val="bg1"/>
                  </a:solidFill>
                </a:rPr>
                <a:t>Delet</a:t>
              </a:r>
              <a:r>
                <a:rPr lang="en-US" sz="1100" baseline="0" dirty="0" smtClean="0">
                  <a:solidFill>
                    <a:schemeClr val="bg1"/>
                  </a:solidFill>
                </a:rPr>
                <a:t>e the</a:t>
              </a:r>
              <a:r>
                <a:rPr lang="en-US" sz="1100" dirty="0" smtClean="0">
                  <a:solidFill>
                    <a:schemeClr val="bg1"/>
                  </a:solidFill>
                </a:rPr>
                <a:t> current image. This will leave</a:t>
              </a:r>
              <a:r>
                <a:rPr lang="en-US" sz="1100" baseline="0" dirty="0" smtClean="0">
                  <a:solidFill>
                    <a:schemeClr val="bg1"/>
                  </a:solidFill>
                </a:rPr>
                <a:t> a blank placeholder with a picture icon.</a:t>
              </a:r>
            </a:p>
            <a:p>
              <a:pPr marL="171450" indent="-171450">
                <a:spcBef>
                  <a:spcPts val="300"/>
                </a:spcBef>
                <a:buFont typeface="+mj-lt"/>
                <a:buAutoNum type="arabicPeriod"/>
              </a:pPr>
              <a:r>
                <a:rPr lang="en-US" sz="1100" dirty="0" smtClean="0">
                  <a:solidFill>
                    <a:schemeClr val="bg1"/>
                  </a:solidFill>
                </a:rPr>
                <a:t>Click the icon to add a new image. The photo will be automatically</a:t>
              </a:r>
              <a:r>
                <a:rPr lang="en-US" sz="1100" baseline="0" dirty="0" smtClean="0">
                  <a:solidFill>
                    <a:schemeClr val="bg1"/>
                  </a:solidFill>
                </a:rPr>
                <a:t> </a:t>
              </a:r>
              <a:r>
                <a:rPr lang="en-US" sz="1100" dirty="0" smtClean="0">
                  <a:solidFill>
                    <a:schemeClr val="bg1"/>
                  </a:solidFill>
                </a:rPr>
                <a:t>be cropped to fit the placeholder.</a:t>
              </a:r>
            </a:p>
            <a:p>
              <a:endParaRPr lang="en-US" sz="1100" dirty="0" smtClean="0">
                <a:solidFill>
                  <a:schemeClr val="bg1"/>
                </a:solidFill>
              </a:endParaRPr>
            </a:p>
            <a:p>
              <a:r>
                <a:rPr lang="en-US" sz="1100" b="1" dirty="0" smtClean="0">
                  <a:solidFill>
                    <a:schemeClr val="bg1"/>
                  </a:solidFill>
                </a:rPr>
                <a:t>NOTE: </a:t>
              </a:r>
              <a:r>
                <a:rPr lang="en-US" sz="1100" dirty="0" smtClean="0">
                  <a:solidFill>
                    <a:schemeClr val="bg1"/>
                  </a:solidFill>
                </a:rPr>
                <a:t>If you </a:t>
              </a:r>
              <a:r>
                <a:rPr lang="en-US" sz="1100" baseline="0" dirty="0" smtClean="0">
                  <a:solidFill>
                    <a:schemeClr val="bg1"/>
                  </a:solidFill>
                </a:rPr>
                <a:t>use the  “Change Picture” function,</a:t>
              </a:r>
              <a:br>
                <a:rPr lang="en-US" sz="1100" baseline="0" dirty="0" smtClean="0">
                  <a:solidFill>
                    <a:schemeClr val="bg1"/>
                  </a:solidFill>
                </a:rPr>
              </a:br>
              <a:r>
                <a:rPr lang="en-US" sz="1100" baseline="0" dirty="0" smtClean="0">
                  <a:solidFill>
                    <a:schemeClr val="bg1"/>
                  </a:solidFill>
                </a:rPr>
                <a:t>the image will be imported in its original proportions and won’t fill the placeholder completely and will need to be cropped. </a:t>
              </a:r>
              <a:endParaRPr lang="en-US" sz="1100" dirty="0" smtClean="0">
                <a:solidFill>
                  <a:schemeClr val="bg1"/>
                </a:solidFill>
              </a:endParaRPr>
            </a:p>
          </p:txBody>
        </p:sp>
        <p:pic>
          <p:nvPicPr>
            <p:cNvPr id="16" name="Picture 15"/>
            <p:cNvPicPr>
              <a:picLocks noChangeAspect="1"/>
            </p:cNvPicPr>
            <p:nvPr userDrawn="1"/>
          </p:nvPicPr>
          <p:blipFill rotWithShape="1">
            <a:blip r:embed="rId2"/>
            <a:srcRect t="9894" r="8548" b="9892"/>
            <a:stretch/>
          </p:blipFill>
          <p:spPr>
            <a:xfrm>
              <a:off x="-1182295" y="3914776"/>
              <a:ext cx="911406" cy="157260"/>
            </a:xfrm>
            <a:prstGeom prst="rect">
              <a:avLst/>
            </a:prstGeom>
          </p:spPr>
        </p:pic>
        <p:pic>
          <p:nvPicPr>
            <p:cNvPr id="18" name="Picture 17"/>
            <p:cNvPicPr>
              <a:picLocks noChangeAspect="1"/>
            </p:cNvPicPr>
            <p:nvPr userDrawn="1"/>
          </p:nvPicPr>
          <p:blipFill rotWithShape="1">
            <a:blip r:embed="rId3"/>
            <a:srcRect l="7228" t="8542" r="7228" b="8542"/>
            <a:stretch/>
          </p:blipFill>
          <p:spPr>
            <a:xfrm>
              <a:off x="-386486" y="2338388"/>
              <a:ext cx="207772" cy="176212"/>
            </a:xfrm>
            <a:prstGeom prst="rect">
              <a:avLst/>
            </a:prstGeom>
          </p:spPr>
        </p:pic>
      </p:grpSp>
      <p:sp>
        <p:nvSpPr>
          <p:cNvPr id="14" name="Freeform 5"/>
          <p:cNvSpPr>
            <a:spLocks noEditPoints="1"/>
          </p:cNvSpPr>
          <p:nvPr userDrawn="1"/>
        </p:nvSpPr>
        <p:spPr bwMode="gray">
          <a:xfrm>
            <a:off x="5084064" y="694944"/>
            <a:ext cx="1311443" cy="471714"/>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p:nvPr userDrawn="1"/>
        </p:nvSpPr>
        <p:spPr bwMode="gray">
          <a:xfrm>
            <a:off x="4453129" y="0"/>
            <a:ext cx="118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p:cNvSpPr txBox="1">
            <a:spLocks/>
          </p:cNvSpPr>
          <p:nvPr userDrawn="1"/>
        </p:nvSpPr>
        <p:spPr bwMode="gray">
          <a:xfrm>
            <a:off x="11402848" y="6545231"/>
            <a:ext cx="584200" cy="120184"/>
          </a:xfrm>
          <a:prstGeom prst="rect">
            <a:avLst/>
          </a:prstGeom>
        </p:spPr>
        <p:txBody>
          <a:bodyPr wrap="non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tx1"/>
                </a:solidFill>
              </a:rPr>
              <a:pPr/>
              <a:t>‹#›</a:t>
            </a:fld>
            <a:endParaRPr lang="en-US" sz="800" dirty="0">
              <a:solidFill>
                <a:schemeClr val="tx1"/>
              </a:solidFill>
            </a:endParaRPr>
          </a:p>
        </p:txBody>
      </p:sp>
    </p:spTree>
    <p:extLst>
      <p:ext uri="{BB962C8B-B14F-4D97-AF65-F5344CB8AC3E}">
        <p14:creationId xmlns:p14="http://schemas.microsoft.com/office/powerpoint/2010/main" val="26668723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9"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6" name="Text Placeholder 9"/>
          <p:cNvSpPr>
            <a:spLocks noGrp="1"/>
          </p:cNvSpPr>
          <p:nvPr>
            <p:ph type="body" sz="quarter" idx="15" hasCustomPrompt="1"/>
          </p:nvPr>
        </p:nvSpPr>
        <p:spPr bwMode="gray">
          <a:xfrm>
            <a:off x="891704" y="1185767"/>
            <a:ext cx="10690697"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Tree>
    <p:extLst>
      <p:ext uri="{BB962C8B-B14F-4D97-AF65-F5344CB8AC3E}">
        <p14:creationId xmlns:p14="http://schemas.microsoft.com/office/powerpoint/2010/main" val="28284165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idx="1"/>
          </p:nvPr>
        </p:nvSpPr>
        <p:spPr bwMode="gray">
          <a:xfrm>
            <a:off x="891705" y="1752600"/>
            <a:ext cx="10690696" cy="41727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11" name="Text Placeholder 9"/>
          <p:cNvSpPr>
            <a:spLocks noGrp="1"/>
          </p:cNvSpPr>
          <p:nvPr>
            <p:ph type="body" sz="quarter" idx="15" hasCustomPrompt="1"/>
          </p:nvPr>
        </p:nvSpPr>
        <p:spPr bwMode="gray">
          <a:xfrm>
            <a:off x="891705"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Tree>
    <p:extLst>
      <p:ext uri="{BB962C8B-B14F-4D97-AF65-F5344CB8AC3E}">
        <p14:creationId xmlns:p14="http://schemas.microsoft.com/office/powerpoint/2010/main" val="28888285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6" name="Text Placeholder 9"/>
          <p:cNvSpPr>
            <a:spLocks noGrp="1"/>
          </p:cNvSpPr>
          <p:nvPr>
            <p:ph type="body" sz="quarter" idx="30"/>
          </p:nvPr>
        </p:nvSpPr>
        <p:spPr bwMode="gray">
          <a:xfrm>
            <a:off x="1729942" y="1752600"/>
            <a:ext cx="9014218" cy="487680"/>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7" name="Content Placeholder 4"/>
          <p:cNvSpPr>
            <a:spLocks noGrp="1"/>
          </p:cNvSpPr>
          <p:nvPr>
            <p:ph sz="quarter" idx="35"/>
          </p:nvPr>
        </p:nvSpPr>
        <p:spPr bwMode="gray">
          <a:xfrm>
            <a:off x="1730375" y="2298701"/>
            <a:ext cx="9013826" cy="3692524"/>
          </a:xfrm>
        </p:spPr>
        <p:txBody>
          <a:bodyPr/>
          <a:lstStyle>
            <a:lvl1pPr marL="228600" indent="-228600">
              <a:defRPr sz="2000"/>
            </a:lvl1pPr>
            <a:lvl2pPr marL="517525" indent="-179388">
              <a:defRPr sz="1800"/>
            </a:lvl2pPr>
            <a:lvl3pPr marL="860425" indent="-174625">
              <a:defRPr sz="1600"/>
            </a:lvl3pPr>
            <a:lvl4pPr marL="1203325" indent="-169863">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8"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Tree>
    <p:extLst>
      <p:ext uri="{BB962C8B-B14F-4D97-AF65-F5344CB8AC3E}">
        <p14:creationId xmlns:p14="http://schemas.microsoft.com/office/powerpoint/2010/main" val="36919365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12"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21" name="Text Placeholder 9"/>
          <p:cNvSpPr>
            <a:spLocks noGrp="1"/>
          </p:cNvSpPr>
          <p:nvPr>
            <p:ph type="body" sz="quarter" idx="30"/>
          </p:nvPr>
        </p:nvSpPr>
        <p:spPr bwMode="gray">
          <a:xfrm>
            <a:off x="891704"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2" name="Content Placeholder 4"/>
          <p:cNvSpPr>
            <a:spLocks noGrp="1"/>
          </p:cNvSpPr>
          <p:nvPr>
            <p:ph sz="quarter" idx="35"/>
          </p:nvPr>
        </p:nvSpPr>
        <p:spPr bwMode="gray">
          <a:xfrm>
            <a:off x="892175" y="2298701"/>
            <a:ext cx="5212080" cy="3632200"/>
          </a:xfrm>
          <a:noFill/>
        </p:spPr>
        <p:txBody>
          <a:bodyPr/>
          <a:lstStyle>
            <a:lvl1pPr marL="228600" indent="-228600">
              <a:spcBef>
                <a:spcPts val="1600"/>
              </a:spcBef>
              <a:defRPr sz="1800"/>
            </a:lvl1pPr>
            <a:lvl2pPr marL="517525" indent="-179388">
              <a:spcBef>
                <a:spcPts val="800"/>
              </a:spcBef>
              <a:defRPr sz="1600"/>
            </a:lvl2pPr>
            <a:lvl3pPr marL="860425" indent="-174625">
              <a:spcBef>
                <a:spcPts val="400"/>
              </a:spcBef>
              <a:defRPr sz="1400"/>
            </a:lvl3pPr>
            <a:lvl4pPr marL="1203325" indent="-169863">
              <a:spcBef>
                <a:spcPts val="2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9"/>
          <p:cNvSpPr>
            <a:spLocks noGrp="1"/>
          </p:cNvSpPr>
          <p:nvPr>
            <p:ph type="body" sz="quarter" idx="32"/>
          </p:nvPr>
        </p:nvSpPr>
        <p:spPr bwMode="gray">
          <a:xfrm>
            <a:off x="6370789"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4" name="Content Placeholder 4"/>
          <p:cNvSpPr>
            <a:spLocks noGrp="1"/>
          </p:cNvSpPr>
          <p:nvPr>
            <p:ph sz="quarter" idx="36"/>
          </p:nvPr>
        </p:nvSpPr>
        <p:spPr bwMode="gray">
          <a:xfrm>
            <a:off x="6370320" y="2298701"/>
            <a:ext cx="5212080" cy="3632200"/>
          </a:xfrm>
          <a:noFill/>
        </p:spPr>
        <p:txBody>
          <a:bodyPr/>
          <a:lstStyle>
            <a:lvl1pPr marL="228600" indent="-228600">
              <a:spcBef>
                <a:spcPts val="1600"/>
              </a:spcBef>
              <a:defRPr sz="1800"/>
            </a:lvl1pPr>
            <a:lvl2pPr marL="517525" indent="-179388">
              <a:spcBef>
                <a:spcPts val="800"/>
              </a:spcBef>
              <a:defRPr sz="1600"/>
            </a:lvl2pPr>
            <a:lvl3pPr marL="860425" indent="-174625">
              <a:spcBef>
                <a:spcPts val="400"/>
              </a:spcBef>
              <a:defRPr sz="1400"/>
            </a:lvl3pPr>
            <a:lvl4pPr marL="1203325" indent="-169863">
              <a:spcBef>
                <a:spcPts val="2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Tree>
    <p:extLst>
      <p:ext uri="{BB962C8B-B14F-4D97-AF65-F5344CB8AC3E}">
        <p14:creationId xmlns:p14="http://schemas.microsoft.com/office/powerpoint/2010/main" val="18593767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14" name="Content Placeholder 4"/>
          <p:cNvSpPr>
            <a:spLocks noGrp="1"/>
          </p:cNvSpPr>
          <p:nvPr>
            <p:ph sz="quarter" idx="36"/>
          </p:nvPr>
        </p:nvSpPr>
        <p:spPr bwMode="gray">
          <a:xfrm>
            <a:off x="6369851" y="2298701"/>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a:p>
        </p:txBody>
      </p:sp>
      <p:sp>
        <p:nvSpPr>
          <p:cNvPr id="11" name="Text Placeholder 9"/>
          <p:cNvSpPr>
            <a:spLocks noGrp="1"/>
          </p:cNvSpPr>
          <p:nvPr>
            <p:ph type="body" sz="quarter" idx="30"/>
          </p:nvPr>
        </p:nvSpPr>
        <p:spPr bwMode="gray">
          <a:xfrm>
            <a:off x="891704"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12" name="Text Placeholder 9"/>
          <p:cNvSpPr>
            <a:spLocks noGrp="1"/>
          </p:cNvSpPr>
          <p:nvPr>
            <p:ph type="body" sz="quarter" idx="32"/>
          </p:nvPr>
        </p:nvSpPr>
        <p:spPr bwMode="gray">
          <a:xfrm>
            <a:off x="6370320"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4"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10"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13" name="Content Placeholder 4"/>
          <p:cNvSpPr>
            <a:spLocks noGrp="1"/>
          </p:cNvSpPr>
          <p:nvPr>
            <p:ph sz="quarter" idx="35"/>
          </p:nvPr>
        </p:nvSpPr>
        <p:spPr bwMode="gray">
          <a:xfrm>
            <a:off x="892175" y="2298701"/>
            <a:ext cx="5212080" cy="3632200"/>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4"/>
          <p:cNvSpPr>
            <a:spLocks noGrp="1"/>
          </p:cNvSpPr>
          <p:nvPr>
            <p:ph sz="quarter" idx="37"/>
          </p:nvPr>
        </p:nvSpPr>
        <p:spPr bwMode="gray">
          <a:xfrm>
            <a:off x="6369851" y="4433255"/>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9"/>
          <p:cNvSpPr>
            <a:spLocks noGrp="1"/>
          </p:cNvSpPr>
          <p:nvPr>
            <p:ph type="body" sz="quarter" idx="38"/>
          </p:nvPr>
        </p:nvSpPr>
        <p:spPr bwMode="gray">
          <a:xfrm>
            <a:off x="6370320" y="3887153"/>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8175202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14"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17" name="Text Placeholder 9"/>
          <p:cNvSpPr>
            <a:spLocks noGrp="1"/>
          </p:cNvSpPr>
          <p:nvPr>
            <p:ph type="body" sz="quarter" idx="30"/>
          </p:nvPr>
        </p:nvSpPr>
        <p:spPr bwMode="gray">
          <a:xfrm>
            <a:off x="891704"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18" name="Text Placeholder 9"/>
          <p:cNvSpPr>
            <a:spLocks noGrp="1"/>
          </p:cNvSpPr>
          <p:nvPr>
            <p:ph type="body" sz="quarter" idx="32"/>
          </p:nvPr>
        </p:nvSpPr>
        <p:spPr bwMode="gray">
          <a:xfrm>
            <a:off x="6370789"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6"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11" name="Content Placeholder 4"/>
          <p:cNvSpPr>
            <a:spLocks noGrp="1"/>
          </p:cNvSpPr>
          <p:nvPr>
            <p:ph sz="quarter" idx="35"/>
          </p:nvPr>
        </p:nvSpPr>
        <p:spPr bwMode="gray">
          <a:xfrm>
            <a:off x="892175" y="2298701"/>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4"/>
          <p:cNvSpPr>
            <a:spLocks noGrp="1"/>
          </p:cNvSpPr>
          <p:nvPr>
            <p:ph sz="quarter" idx="37"/>
          </p:nvPr>
        </p:nvSpPr>
        <p:spPr bwMode="gray">
          <a:xfrm>
            <a:off x="6370320" y="2298701"/>
            <a:ext cx="5212080" cy="3632200"/>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9"/>
          <p:cNvSpPr>
            <a:spLocks noGrp="1"/>
          </p:cNvSpPr>
          <p:nvPr>
            <p:ph type="body" sz="quarter" idx="38"/>
          </p:nvPr>
        </p:nvSpPr>
        <p:spPr bwMode="gray">
          <a:xfrm>
            <a:off x="891704" y="3886676"/>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15" name="Content Placeholder 4"/>
          <p:cNvSpPr>
            <a:spLocks noGrp="1"/>
          </p:cNvSpPr>
          <p:nvPr>
            <p:ph sz="quarter" idx="39"/>
          </p:nvPr>
        </p:nvSpPr>
        <p:spPr bwMode="gray">
          <a:xfrm>
            <a:off x="892175" y="4432778"/>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88497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16"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23"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13" name="Text Placeholder 9"/>
          <p:cNvSpPr>
            <a:spLocks noGrp="1"/>
          </p:cNvSpPr>
          <p:nvPr>
            <p:ph type="body" sz="quarter" idx="30"/>
          </p:nvPr>
        </p:nvSpPr>
        <p:spPr bwMode="gray">
          <a:xfrm>
            <a:off x="891704"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14" name="Content Placeholder 4"/>
          <p:cNvSpPr>
            <a:spLocks noGrp="1"/>
          </p:cNvSpPr>
          <p:nvPr>
            <p:ph sz="quarter" idx="35"/>
          </p:nvPr>
        </p:nvSpPr>
        <p:spPr bwMode="gray">
          <a:xfrm>
            <a:off x="892175" y="2298701"/>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9"/>
          <p:cNvSpPr>
            <a:spLocks noGrp="1"/>
          </p:cNvSpPr>
          <p:nvPr>
            <p:ph type="body" sz="quarter" idx="38"/>
          </p:nvPr>
        </p:nvSpPr>
        <p:spPr bwMode="gray">
          <a:xfrm>
            <a:off x="891704" y="3886676"/>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2" name="Content Placeholder 4"/>
          <p:cNvSpPr>
            <a:spLocks noGrp="1"/>
          </p:cNvSpPr>
          <p:nvPr>
            <p:ph sz="quarter" idx="39"/>
          </p:nvPr>
        </p:nvSpPr>
        <p:spPr bwMode="gray">
          <a:xfrm>
            <a:off x="892175" y="4432778"/>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4"/>
          <p:cNvSpPr>
            <a:spLocks noGrp="1"/>
          </p:cNvSpPr>
          <p:nvPr>
            <p:ph sz="quarter" idx="36"/>
          </p:nvPr>
        </p:nvSpPr>
        <p:spPr bwMode="gray">
          <a:xfrm>
            <a:off x="6369851" y="2298701"/>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9"/>
          <p:cNvSpPr>
            <a:spLocks noGrp="1"/>
          </p:cNvSpPr>
          <p:nvPr>
            <p:ph type="body" sz="quarter" idx="32"/>
          </p:nvPr>
        </p:nvSpPr>
        <p:spPr bwMode="gray">
          <a:xfrm>
            <a:off x="6370320"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6" name="Content Placeholder 4"/>
          <p:cNvSpPr>
            <a:spLocks noGrp="1"/>
          </p:cNvSpPr>
          <p:nvPr>
            <p:ph sz="quarter" idx="37"/>
          </p:nvPr>
        </p:nvSpPr>
        <p:spPr bwMode="gray">
          <a:xfrm>
            <a:off x="6369851" y="4433255"/>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ext Placeholder 9"/>
          <p:cNvSpPr>
            <a:spLocks noGrp="1"/>
          </p:cNvSpPr>
          <p:nvPr>
            <p:ph type="body" sz="quarter" idx="40"/>
          </p:nvPr>
        </p:nvSpPr>
        <p:spPr bwMode="gray">
          <a:xfrm>
            <a:off x="6370320" y="3887153"/>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2715930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p:cNvSpPr txBox="1">
            <a:spLocks/>
          </p:cNvSpPr>
          <p:nvPr userDrawn="1"/>
        </p:nvSpPr>
        <p:spPr bwMode="gray">
          <a:xfrm>
            <a:off x="11402848" y="6545231"/>
            <a:ext cx="584200" cy="120184"/>
          </a:xfrm>
          <a:prstGeom prst="rect">
            <a:avLst/>
          </a:prstGeom>
        </p:spPr>
        <p:txBody>
          <a:bodyPr wrap="non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tx1"/>
                </a:solidFill>
              </a:rPr>
              <a:pPr/>
              <a:t>‹#›</a:t>
            </a:fld>
            <a:endParaRPr lang="en-US" sz="800" dirty="0">
              <a:solidFill>
                <a:schemeClr val="tx1"/>
              </a:solidFill>
            </a:endParaRPr>
          </a:p>
        </p:txBody>
      </p:sp>
      <p:sp>
        <p:nvSpPr>
          <p:cNvPr id="2" name="Title Placeholder 1"/>
          <p:cNvSpPr>
            <a:spLocks noGrp="1"/>
          </p:cNvSpPr>
          <p:nvPr>
            <p:ph type="title"/>
          </p:nvPr>
        </p:nvSpPr>
        <p:spPr bwMode="gray">
          <a:xfrm>
            <a:off x="891705" y="0"/>
            <a:ext cx="10690696" cy="1114661"/>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891705" y="1752600"/>
            <a:ext cx="10614675" cy="41727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bwMode="gray">
          <a:xfrm>
            <a:off x="457201" y="0"/>
            <a:ext cx="118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p:cNvSpPr>
            <a:spLocks noEditPoints="1"/>
          </p:cNvSpPr>
          <p:nvPr userDrawn="1"/>
        </p:nvSpPr>
        <p:spPr bwMode="gray">
          <a:xfrm>
            <a:off x="10718157" y="6343650"/>
            <a:ext cx="860634" cy="309562"/>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userDrawn="1"/>
        </p:nvSpPr>
        <p:spPr bwMode="gray">
          <a:xfrm>
            <a:off x="-1689099" y="0"/>
            <a:ext cx="1570228" cy="600164"/>
          </a:xfrm>
          <a:prstGeom prst="rect">
            <a:avLst/>
          </a:prstGeom>
          <a:solidFill>
            <a:schemeClr val="tx2"/>
          </a:solidFill>
        </p:spPr>
        <p:txBody>
          <a:bodyPr wrap="square" rtlCol="0">
            <a:spAutoFit/>
          </a:bodyPr>
          <a:lstStyle/>
          <a:p>
            <a:r>
              <a:rPr lang="en-US" sz="1100" b="0" dirty="0" smtClean="0">
                <a:solidFill>
                  <a:schemeClr val="bg1"/>
                </a:solidFill>
              </a:rPr>
              <a:t>See Appendix for instructions</a:t>
            </a:r>
            <a:r>
              <a:rPr lang="en-US" sz="1100" b="0" baseline="0" dirty="0" smtClean="0">
                <a:solidFill>
                  <a:schemeClr val="bg1"/>
                </a:solidFill>
              </a:rPr>
              <a:t> on how to change sidebar photo</a:t>
            </a:r>
            <a:endParaRPr lang="en-US" sz="1100" b="0" dirty="0" smtClean="0">
              <a:solidFill>
                <a:schemeClr val="bg1"/>
              </a:solidFill>
            </a:endParaRPr>
          </a:p>
        </p:txBody>
      </p:sp>
      <p:pic>
        <p:nvPicPr>
          <p:cNvPr id="9" name="Picture Placeholder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bwMode="gray">
          <a:xfrm>
            <a:off x="1" y="0"/>
            <a:ext cx="457200" cy="68580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50" r:id="rId4"/>
    <p:sldLayoutId id="2147483655" r:id="rId5"/>
    <p:sldLayoutId id="2147483656" r:id="rId6"/>
    <p:sldLayoutId id="2147483658" r:id="rId7"/>
    <p:sldLayoutId id="2147483659" r:id="rId8"/>
    <p:sldLayoutId id="2147483657" r:id="rId9"/>
    <p:sldLayoutId id="2147483664" r:id="rId10"/>
    <p:sldLayoutId id="2147483665" r:id="rId11"/>
    <p:sldLayoutId id="2147483666" r:id="rId12"/>
    <p:sldLayoutId id="2147483667" r:id="rId13"/>
    <p:sldLayoutId id="2147483672" r:id="rId14"/>
    <p:sldLayoutId id="2147483673" r:id="rId15"/>
  </p:sldLayoutIdLst>
  <p:timing>
    <p:tnLst>
      <p:par>
        <p:cTn id="1" dur="indefinite" restart="never" nodeType="tmRoot"/>
      </p:par>
    </p:tnLst>
  </p:timing>
  <p:txStyles>
    <p:titleStyle>
      <a:lvl1pPr algn="l" defTabSz="914400" rtl="0" eaLnBrk="1" latinLnBrk="0" hangingPunct="1">
        <a:lnSpc>
          <a:spcPct val="90000"/>
        </a:lnSpc>
        <a:spcBef>
          <a:spcPts val="600"/>
        </a:spcBef>
        <a:buNone/>
        <a:defRPr sz="3200" b="1" kern="1200">
          <a:solidFill>
            <a:schemeClr val="accent1"/>
          </a:solidFill>
          <a:latin typeface="+mj-lt"/>
          <a:ea typeface="+mj-ea"/>
          <a:cs typeface="+mj-cs"/>
        </a:defRPr>
      </a:lvl1pPr>
    </p:titleStyle>
    <p:bodyStyle>
      <a:lvl1pPr marL="292608" indent="-292608" algn="l" defTabSz="914400" rtl="0" eaLnBrk="1" latinLnBrk="0" hangingPunct="1">
        <a:lnSpc>
          <a:spcPct val="90000"/>
        </a:lnSpc>
        <a:spcBef>
          <a:spcPts val="2000"/>
        </a:spcBef>
        <a:buClr>
          <a:schemeClr val="accent1"/>
        </a:buClr>
        <a:buSzPct val="100000"/>
        <a:buFont typeface="Wingdings" panose="05000000000000000000" pitchFamily="2" charset="2"/>
        <a:buChar char="§"/>
        <a:defRPr sz="24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chemeClr val="accent1"/>
        </a:buClr>
        <a:buSzPct val="110000"/>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36" userDrawn="1">
          <p15:clr>
            <a:srgbClr val="F26B43"/>
          </p15:clr>
        </p15:guide>
        <p15:guide id="2" pos="552" userDrawn="1">
          <p15:clr>
            <a:srgbClr val="F26B43"/>
          </p15:clr>
        </p15:guide>
        <p15:guide id="3" pos="7296" userDrawn="1">
          <p15:clr>
            <a:srgbClr val="F26B43"/>
          </p15:clr>
        </p15:guide>
        <p15:guide id="4" orient="horz" pos="720" userDrawn="1">
          <p15:clr>
            <a:srgbClr val="F26B43"/>
          </p15:clr>
        </p15:guide>
        <p15:guide id="5" pos="6768" userDrawn="1">
          <p15:clr>
            <a:srgbClr val="F26B43"/>
          </p15:clr>
        </p15:guide>
        <p15:guide id="6" orient="horz" pos="1104" userDrawn="1">
          <p15:clr>
            <a:srgbClr val="F26B43"/>
          </p15:clr>
        </p15:guide>
        <p15:guide id="7" pos="4008" userDrawn="1">
          <p15:clr>
            <a:srgbClr val="F26B43"/>
          </p15:clr>
        </p15:guide>
        <p15:guide id="8" pos="3840" userDrawn="1">
          <p15:clr>
            <a:srgbClr val="F26B43"/>
          </p15:clr>
        </p15:guide>
        <p15:guide id="9" pos="10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13" Type="http://schemas.microsoft.com/office/2007/relationships/hdphoto" Target="../media/hdphoto1.wdp"/><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bwMode="gray"/>
      </p:pic>
      <p:sp>
        <p:nvSpPr>
          <p:cNvPr id="6" name="Title 1"/>
          <p:cNvSpPr>
            <a:spLocks noGrp="1"/>
          </p:cNvSpPr>
          <p:nvPr>
            <p:ph type="ctrTitle"/>
          </p:nvPr>
        </p:nvSpPr>
        <p:spPr>
          <a:xfrm>
            <a:off x="4884360" y="2244852"/>
            <a:ext cx="7059241" cy="2583180"/>
          </a:xfrm>
        </p:spPr>
        <p:txBody>
          <a:bodyPr/>
          <a:lstStyle/>
          <a:p>
            <a:pPr algn="ctr"/>
            <a:r>
              <a:rPr lang="en-US" dirty="0" smtClean="0"/>
              <a:t>Changing Healthcare Dynamics  </a:t>
            </a:r>
            <a:br>
              <a:rPr lang="en-US" dirty="0" smtClean="0"/>
            </a:br>
            <a:r>
              <a:rPr lang="en-US" dirty="0" smtClean="0"/>
              <a:t/>
            </a:r>
            <a:br>
              <a:rPr lang="en-US" dirty="0" smtClean="0"/>
            </a:br>
            <a:r>
              <a:rPr lang="en-US" sz="2800" i="1" dirty="0" smtClean="0">
                <a:effectLst>
                  <a:outerShdw blurRad="38100" dist="38100" dir="2700000" algn="tl">
                    <a:srgbClr val="000000">
                      <a:alpha val="43137"/>
                    </a:srgbClr>
                  </a:outerShdw>
                </a:effectLst>
              </a:rPr>
              <a:t>“Emerging Trends &amp; C</a:t>
            </a:r>
            <a:r>
              <a:rPr lang="en-US" sz="2400" i="1" dirty="0" smtClean="0">
                <a:effectLst>
                  <a:outerShdw blurRad="38100" dist="38100" dir="2700000" algn="tl">
                    <a:srgbClr val="000000">
                      <a:alpha val="43137"/>
                    </a:srgbClr>
                  </a:outerShdw>
                </a:effectLst>
              </a:rPr>
              <a:t>ost  </a:t>
            </a:r>
            <a:r>
              <a:rPr lang="en-US" sz="2400" i="1" dirty="0">
                <a:effectLst>
                  <a:outerShdw blurRad="38100" dist="38100" dir="2700000" algn="tl">
                    <a:srgbClr val="000000">
                      <a:alpha val="43137"/>
                    </a:srgbClr>
                  </a:outerShdw>
                </a:effectLst>
              </a:rPr>
              <a:t>S</a:t>
            </a:r>
            <a:r>
              <a:rPr lang="en-US" sz="2400" i="1" dirty="0" smtClean="0">
                <a:effectLst>
                  <a:outerShdw blurRad="38100" dist="38100" dir="2700000" algn="tl">
                    <a:srgbClr val="000000">
                      <a:alpha val="43137"/>
                    </a:srgbClr>
                  </a:outerShdw>
                </a:effectLst>
              </a:rPr>
              <a:t>hifting Factors </a:t>
            </a:r>
            <a:r>
              <a:rPr lang="en-US" sz="2800" i="1" dirty="0" smtClean="0">
                <a:effectLst>
                  <a:outerShdw blurRad="38100" dist="38100" dir="2700000" algn="tl">
                    <a:srgbClr val="000000">
                      <a:alpha val="43137"/>
                    </a:srgbClr>
                  </a:outerShdw>
                </a:effectLst>
              </a:rPr>
              <a:t>”</a:t>
            </a:r>
            <a:endParaRPr lang="en-US" i="1" dirty="0">
              <a:effectLst>
                <a:outerShdw blurRad="38100" dist="38100" dir="2700000" algn="tl">
                  <a:srgbClr val="000000">
                    <a:alpha val="43137"/>
                  </a:srgbClr>
                </a:outerShdw>
              </a:effectLst>
            </a:endParaRPr>
          </a:p>
        </p:txBody>
      </p:sp>
      <p:sp>
        <p:nvSpPr>
          <p:cNvPr id="4" name="Subtitle 16"/>
          <p:cNvSpPr>
            <a:spLocks noGrp="1"/>
          </p:cNvSpPr>
          <p:nvPr>
            <p:ph type="subTitle" idx="1"/>
          </p:nvPr>
        </p:nvSpPr>
        <p:spPr>
          <a:xfrm>
            <a:off x="5153125" y="5285332"/>
            <a:ext cx="6612006" cy="309272"/>
          </a:xfrm>
        </p:spPr>
        <p:txBody>
          <a:bodyPr>
            <a:normAutofit/>
          </a:bodyPr>
          <a:lstStyle/>
          <a:p>
            <a:r>
              <a:rPr lang="en-US" sz="2000" dirty="0">
                <a:solidFill>
                  <a:srgbClr val="C00000"/>
                </a:solidFill>
              </a:rPr>
              <a:t>Ashraf Al Azzouni</a:t>
            </a:r>
            <a:r>
              <a:rPr lang="en-US" sz="2000" dirty="0"/>
              <a:t>	</a:t>
            </a:r>
          </a:p>
        </p:txBody>
      </p:sp>
      <p:sp>
        <p:nvSpPr>
          <p:cNvPr id="5" name="Text Placeholder 11"/>
          <p:cNvSpPr txBox="1">
            <a:spLocks/>
          </p:cNvSpPr>
          <p:nvPr/>
        </p:nvSpPr>
        <p:spPr>
          <a:xfrm>
            <a:off x="5073917" y="5524501"/>
            <a:ext cx="6618151" cy="600529"/>
          </a:xfrm>
          <a:prstGeom prst="rect">
            <a:avLst/>
          </a:prstGeom>
        </p:spPr>
        <p:txBody>
          <a:bodyPr>
            <a:noAutofit/>
          </a:bodyPr>
          <a:lstStyle>
            <a:lvl1pPr marL="292608" indent="-292608" algn="l" defTabSz="914400" rtl="0" eaLnBrk="1" latinLnBrk="0" hangingPunct="1">
              <a:lnSpc>
                <a:spcPct val="90000"/>
              </a:lnSpc>
              <a:spcBef>
                <a:spcPts val="2000"/>
              </a:spcBef>
              <a:buClr>
                <a:schemeClr val="accent1"/>
              </a:buClr>
              <a:buSzPct val="100000"/>
              <a:buFont typeface="Wingdings" panose="05000000000000000000" pitchFamily="2" charset="2"/>
              <a:buChar char="§"/>
              <a:defRPr sz="24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chemeClr val="accent1"/>
              </a:buClr>
              <a:buSzPct val="110000"/>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dirty="0" smtClean="0">
                <a:solidFill>
                  <a:srgbClr val="C00000"/>
                </a:solidFill>
              </a:rPr>
              <a:t>Managing Director</a:t>
            </a:r>
          </a:p>
          <a:p>
            <a:pPr marL="0" indent="0">
              <a:spcBef>
                <a:spcPts val="0"/>
              </a:spcBef>
              <a:buNone/>
            </a:pPr>
            <a:r>
              <a:rPr lang="en-US" sz="2000" dirty="0" smtClean="0">
                <a:solidFill>
                  <a:srgbClr val="C00000"/>
                </a:solidFill>
              </a:rPr>
              <a:t>RGA Reinsurance Company Middle East Limited</a:t>
            </a:r>
          </a:p>
          <a:p>
            <a:endParaRPr lang="en-US" dirty="0"/>
          </a:p>
        </p:txBody>
      </p:sp>
    </p:spTree>
    <p:extLst>
      <p:ext uri="{BB962C8B-B14F-4D97-AF65-F5344CB8AC3E}">
        <p14:creationId xmlns:p14="http://schemas.microsoft.com/office/powerpoint/2010/main" val="3092070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26"/>
          <p:cNvSpPr>
            <a:spLocks noGrp="1" noChangeArrowheads="1"/>
          </p:cNvSpPr>
          <p:nvPr>
            <p:ph type="title"/>
          </p:nvPr>
        </p:nvSpPr>
        <p:spPr/>
        <p:txBody>
          <a:bodyPr/>
          <a:lstStyle/>
          <a:p>
            <a:pPr eaLnBrk="1" hangingPunct="1"/>
            <a:r>
              <a:rPr lang="en-US" altLang="en-US" smtClean="0"/>
              <a:t>E-world - Larger Markets, Extended reach for Healthcare</a:t>
            </a:r>
            <a:endParaRPr lang="en-CA" altLang="en-US" smtClean="0"/>
          </a:p>
        </p:txBody>
      </p:sp>
      <p:sp>
        <p:nvSpPr>
          <p:cNvPr id="11268" name="Rectangle 1027"/>
          <p:cNvSpPr>
            <a:spLocks noGrp="1" noChangeArrowheads="1"/>
          </p:cNvSpPr>
          <p:nvPr>
            <p:ph type="body" idx="1"/>
          </p:nvPr>
        </p:nvSpPr>
        <p:spPr/>
        <p:txBody>
          <a:bodyPr>
            <a:normAutofit/>
          </a:bodyPr>
          <a:lstStyle/>
          <a:p>
            <a:pPr eaLnBrk="1" hangingPunct="1">
              <a:lnSpc>
                <a:spcPct val="94000"/>
              </a:lnSpc>
            </a:pPr>
            <a:r>
              <a:rPr lang="en-US" altLang="en-US" b="1" dirty="0" smtClean="0"/>
              <a:t>E-delivery</a:t>
            </a:r>
            <a:r>
              <a:rPr lang="en-US" altLang="en-US" dirty="0" smtClean="0"/>
              <a:t> of services</a:t>
            </a:r>
          </a:p>
          <a:p>
            <a:pPr lvl="1" eaLnBrk="1" hangingPunct="1">
              <a:lnSpc>
                <a:spcPct val="94000"/>
              </a:lnSpc>
            </a:pPr>
            <a:r>
              <a:rPr lang="en-US" altLang="en-US" dirty="0" smtClean="0"/>
              <a:t>Remote diagnostics, specialist consultations, even remote surgery!</a:t>
            </a:r>
          </a:p>
          <a:p>
            <a:pPr lvl="1" eaLnBrk="1" hangingPunct="1">
              <a:lnSpc>
                <a:spcPct val="94000"/>
              </a:lnSpc>
            </a:pPr>
            <a:r>
              <a:rPr lang="en-US" altLang="en-US" dirty="0" smtClean="0"/>
              <a:t>Remote monitoring of chronic conditions</a:t>
            </a:r>
          </a:p>
          <a:p>
            <a:pPr lvl="1" eaLnBrk="1" hangingPunct="1">
              <a:lnSpc>
                <a:spcPct val="94000"/>
              </a:lnSpc>
            </a:pPr>
            <a:r>
              <a:rPr lang="en-US" altLang="en-US" dirty="0" smtClean="0"/>
              <a:t>Tele triage</a:t>
            </a:r>
          </a:p>
          <a:p>
            <a:pPr lvl="1" eaLnBrk="1" hangingPunct="1">
              <a:lnSpc>
                <a:spcPct val="94000"/>
              </a:lnSpc>
            </a:pPr>
            <a:r>
              <a:rPr lang="en-US" altLang="en-US" dirty="0" smtClean="0"/>
              <a:t>Tele primary care consults</a:t>
            </a:r>
          </a:p>
          <a:p>
            <a:pPr lvl="1" eaLnBrk="1" hangingPunct="1">
              <a:lnSpc>
                <a:spcPct val="94000"/>
              </a:lnSpc>
            </a:pPr>
            <a:r>
              <a:rPr lang="en-US" altLang="en-US" dirty="0" smtClean="0"/>
              <a:t>Information, appointments, test results, prescriptions, referrals</a:t>
            </a:r>
          </a:p>
          <a:p>
            <a:pPr eaLnBrk="1" hangingPunct="1">
              <a:lnSpc>
                <a:spcPct val="94000"/>
              </a:lnSpc>
            </a:pPr>
            <a:r>
              <a:rPr lang="en-US" altLang="en-US" b="1" dirty="0" smtClean="0"/>
              <a:t>Electronic health records</a:t>
            </a:r>
          </a:p>
          <a:p>
            <a:pPr eaLnBrk="1" hangingPunct="1">
              <a:lnSpc>
                <a:spcPct val="94000"/>
              </a:lnSpc>
            </a:pPr>
            <a:r>
              <a:rPr lang="en-US" altLang="en-US" b="1" dirty="0" smtClean="0"/>
              <a:t>E-markets</a:t>
            </a:r>
            <a:r>
              <a:rPr lang="en-US" altLang="en-US" dirty="0" smtClean="0"/>
              <a:t> and </a:t>
            </a:r>
            <a:r>
              <a:rPr lang="en-US" altLang="en-US" b="1" dirty="0" smtClean="0"/>
              <a:t>e-purchasing</a:t>
            </a:r>
          </a:p>
          <a:p>
            <a:pPr eaLnBrk="1" hangingPunct="1">
              <a:lnSpc>
                <a:spcPct val="94000"/>
              </a:lnSpc>
            </a:pPr>
            <a:endParaRPr lang="en-US" altLang="en-US" b="1" dirty="0" smtClean="0"/>
          </a:p>
        </p:txBody>
      </p:sp>
    </p:spTree>
    <p:extLst>
      <p:ext uri="{BB962C8B-B14F-4D97-AF65-F5344CB8AC3E}">
        <p14:creationId xmlns:p14="http://schemas.microsoft.com/office/powerpoint/2010/main" val="1755310732"/>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185738"/>
            <a:ext cx="10515600" cy="685800"/>
          </a:xfrm>
        </p:spPr>
        <p:txBody>
          <a:bodyPr>
            <a:normAutofit/>
          </a:bodyPr>
          <a:lstStyle/>
          <a:p>
            <a:r>
              <a:rPr lang="en-US" sz="3200" b="1" dirty="0" smtClean="0">
                <a:latin typeface="Arial" panose="020B0604020202020204" pitchFamily="34" charset="0"/>
                <a:cs typeface="Arial" panose="020B0604020202020204" pitchFamily="34" charset="0"/>
              </a:rPr>
              <a:t>Wearables</a:t>
            </a:r>
            <a:endParaRPr lang="en-US" sz="32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049861" y="871538"/>
            <a:ext cx="4970689" cy="5262562"/>
          </a:xfrm>
          <a:prstGeom prst="rect">
            <a:avLst/>
          </a:prstGeom>
        </p:spPr>
      </p:pic>
      <p:pic>
        <p:nvPicPr>
          <p:cNvPr id="4" name="Picture 3"/>
          <p:cNvPicPr>
            <a:picLocks noChangeAspect="1"/>
          </p:cNvPicPr>
          <p:nvPr/>
        </p:nvPicPr>
        <p:blipFill>
          <a:blip r:embed="rId3"/>
          <a:stretch>
            <a:fillRect/>
          </a:stretch>
        </p:blipFill>
        <p:spPr>
          <a:xfrm>
            <a:off x="696686" y="757237"/>
            <a:ext cx="6353175" cy="6002791"/>
          </a:xfrm>
          <a:prstGeom prst="rect">
            <a:avLst/>
          </a:prstGeom>
        </p:spPr>
      </p:pic>
    </p:spTree>
    <p:extLst>
      <p:ext uri="{BB962C8B-B14F-4D97-AF65-F5344CB8AC3E}">
        <p14:creationId xmlns:p14="http://schemas.microsoft.com/office/powerpoint/2010/main" val="2330443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868" y="102870"/>
            <a:ext cx="10515600" cy="645524"/>
          </a:xfrm>
        </p:spPr>
        <p:txBody>
          <a:bodyPr>
            <a:normAutofit/>
          </a:bodyPr>
          <a:lstStyle/>
          <a:p>
            <a:r>
              <a:rPr lang="en-US" sz="3200" b="1" dirty="0" smtClean="0">
                <a:latin typeface="Arial" panose="020B0604020202020204" pitchFamily="34" charset="0"/>
                <a:cs typeface="Arial" panose="020B0604020202020204" pitchFamily="34" charset="0"/>
              </a:rPr>
              <a:t>Advancement in Medical Innovations</a:t>
            </a:r>
            <a:endParaRPr lang="en-US" sz="3200" b="1" dirty="0">
              <a:latin typeface="Arial" panose="020B0604020202020204" pitchFamily="34" charset="0"/>
              <a:cs typeface="Arial" panose="020B0604020202020204" pitchFamily="34" charset="0"/>
            </a:endParaRPr>
          </a:p>
        </p:txBody>
      </p:sp>
      <p:sp>
        <p:nvSpPr>
          <p:cNvPr id="8" name="Rectangle 7"/>
          <p:cNvSpPr/>
          <p:nvPr/>
        </p:nvSpPr>
        <p:spPr>
          <a:xfrm>
            <a:off x="5717527" y="4729124"/>
            <a:ext cx="6096000" cy="365165"/>
          </a:xfrm>
          <a:prstGeom prst="rect">
            <a:avLst/>
          </a:prstGeom>
        </p:spPr>
        <p:txBody>
          <a:bodyPr>
            <a:spAutoFit/>
          </a:bodyPr>
          <a:lstStyle/>
          <a:p>
            <a:pPr>
              <a:lnSpc>
                <a:spcPct val="106000"/>
              </a:lnSpc>
              <a:spcAft>
                <a:spcPts val="1800"/>
              </a:spcAft>
            </a:pPr>
            <a:r>
              <a:rPr lang="en-US" b="1" dirty="0" smtClean="0">
                <a:solidFill>
                  <a:srgbClr val="C00000"/>
                </a:solidFill>
                <a:latin typeface="Lora"/>
                <a:ea typeface="Times New Roman" panose="02020603050405020304" pitchFamily="18" charset="0"/>
              </a:rPr>
              <a:t>. </a:t>
            </a:r>
            <a:endParaRPr lang="en-US" sz="1600" b="1" dirty="0">
              <a:solidFill>
                <a:srgbClr val="C00000"/>
              </a:solidFill>
              <a:latin typeface="Lora"/>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37648137"/>
              </p:ext>
            </p:extLst>
          </p:nvPr>
        </p:nvGraphicFramePr>
        <p:xfrm>
          <a:off x="738868" y="989863"/>
          <a:ext cx="10824482" cy="5008167"/>
        </p:xfrm>
        <a:graphic>
          <a:graphicData uri="http://schemas.openxmlformats.org/drawingml/2006/table">
            <a:tbl>
              <a:tblPr firstRow="1" bandRow="1">
                <a:tableStyleId>{2D5ABB26-0587-4C30-8999-92F81FD0307C}</a:tableStyleId>
              </a:tblPr>
              <a:tblGrid>
                <a:gridCol w="5412241">
                  <a:extLst>
                    <a:ext uri="{9D8B030D-6E8A-4147-A177-3AD203B41FA5}">
                      <a16:colId xmlns:a16="http://schemas.microsoft.com/office/drawing/2014/main" val="20000"/>
                    </a:ext>
                  </a:extLst>
                </a:gridCol>
                <a:gridCol w="5412241">
                  <a:extLst>
                    <a:ext uri="{9D8B030D-6E8A-4147-A177-3AD203B41FA5}">
                      <a16:colId xmlns:a16="http://schemas.microsoft.com/office/drawing/2014/main" val="20001"/>
                    </a:ext>
                  </a:extLst>
                </a:gridCol>
              </a:tblGrid>
              <a:tr h="1482865">
                <a:tc>
                  <a:txBody>
                    <a:bodyPr/>
                    <a:lstStyle/>
                    <a:p>
                      <a:r>
                        <a:rPr lang="en-US" sz="1800" b="1" dirty="0" smtClean="0">
                          <a:solidFill>
                            <a:srgbClr val="FF0000"/>
                          </a:solidFill>
                          <a:latin typeface="Arial" panose="020B0604020202020204" pitchFamily="34" charset="0"/>
                          <a:cs typeface="Arial" panose="020B0604020202020204" pitchFamily="34" charset="0"/>
                        </a:rPr>
                        <a:t>Digital contact lens patented by Google</a:t>
                      </a:r>
                      <a:r>
                        <a:rPr lang="en-US" sz="1800" b="1" dirty="0" smtClean="0">
                          <a:solidFill>
                            <a:schemeClr val="tx1"/>
                          </a:solidFill>
                          <a:latin typeface="Arial" panose="020B0604020202020204" pitchFamily="34" charset="0"/>
                          <a:cs typeface="Arial" panose="020B0604020202020204" pitchFamily="34" charset="0"/>
                        </a:rPr>
                        <a:t> aims to change the course of diabetes management by measuring blood glucose levels from tears</a:t>
                      </a:r>
                      <a:endParaRPr lang="en-US" sz="1800" b="1"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1800" b="1" dirty="0" smtClean="0">
                          <a:solidFill>
                            <a:srgbClr val="FF0000"/>
                          </a:solidFill>
                          <a:latin typeface="Arial" panose="020B0604020202020204" pitchFamily="34" charset="0"/>
                          <a:cs typeface="Arial" panose="020B0604020202020204" pitchFamily="34" charset="0"/>
                        </a:rPr>
                        <a:t>Smartphones being used as biosensors</a:t>
                      </a:r>
                      <a:r>
                        <a:rPr lang="en-US" sz="1800" b="1" dirty="0" smtClean="0">
                          <a:solidFill>
                            <a:schemeClr val="tx1"/>
                          </a:solidFill>
                          <a:latin typeface="Arial" panose="020B0604020202020204" pitchFamily="34" charset="0"/>
                          <a:cs typeface="Arial" panose="020B0604020202020204" pitchFamily="34" charset="0"/>
                        </a:rPr>
                        <a:t> and wearable devices enabling patients to measure almost any health parameter - better health management. </a:t>
                      </a:r>
                    </a:p>
                    <a:p>
                      <a:endParaRPr lang="en-US" sz="1800" b="1"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0"/>
                  </a:ext>
                </a:extLst>
              </a:tr>
              <a:tr h="1762651">
                <a:tc>
                  <a:txBody>
                    <a:bodyPr/>
                    <a:lstStyle/>
                    <a:p>
                      <a:endParaRPr lang="en-US" sz="1800" b="1" dirty="0" smtClean="0">
                        <a:solidFill>
                          <a:schemeClr val="tx1"/>
                        </a:solidFill>
                        <a:latin typeface="Arial" panose="020B0604020202020204" pitchFamily="34" charset="0"/>
                        <a:cs typeface="Arial" panose="020B0604020202020204" pitchFamily="34" charset="0"/>
                      </a:endParaRPr>
                    </a:p>
                    <a:p>
                      <a:r>
                        <a:rPr lang="en-US" sz="1800" b="1" dirty="0" smtClean="0">
                          <a:solidFill>
                            <a:srgbClr val="FF0000"/>
                          </a:solidFill>
                          <a:latin typeface="Arial" panose="020B0604020202020204" pitchFamily="34" charset="0"/>
                          <a:cs typeface="Arial" panose="020B0604020202020204" pitchFamily="34" charset="0"/>
                        </a:rPr>
                        <a:t>The intelligent surgical knife (</a:t>
                      </a:r>
                      <a:r>
                        <a:rPr lang="en-US" sz="1800" b="1" dirty="0" err="1" smtClean="0">
                          <a:solidFill>
                            <a:srgbClr val="FF0000"/>
                          </a:solidFill>
                          <a:latin typeface="Arial" panose="020B0604020202020204" pitchFamily="34" charset="0"/>
                          <a:cs typeface="Arial" panose="020B0604020202020204" pitchFamily="34" charset="0"/>
                        </a:rPr>
                        <a:t>iKnife</a:t>
                      </a:r>
                      <a:r>
                        <a:rPr lang="en-US" sz="1800" b="1" dirty="0" smtClean="0">
                          <a:solidFill>
                            <a:srgbClr val="FF0000"/>
                          </a:solidFill>
                          <a:latin typeface="Arial" panose="020B0604020202020204" pitchFamily="34" charset="0"/>
                          <a:cs typeface="Arial" panose="020B0604020202020204" pitchFamily="34" charset="0"/>
                        </a:rPr>
                        <a:t>)</a:t>
                      </a:r>
                      <a:r>
                        <a:rPr lang="en-US" sz="1800" b="1" dirty="0" smtClean="0">
                          <a:solidFill>
                            <a:schemeClr val="tx1"/>
                          </a:solidFill>
                          <a:latin typeface="Arial" panose="020B0604020202020204" pitchFamily="34" charset="0"/>
                          <a:cs typeface="Arial" panose="020B0604020202020204" pitchFamily="34" charset="0"/>
                        </a:rPr>
                        <a:t> detect whether the tissue is malignant real-time</a:t>
                      </a:r>
                      <a:r>
                        <a:rPr lang="en-US" sz="1800" b="1" baseline="0" dirty="0" smtClean="0">
                          <a:solidFill>
                            <a:schemeClr val="tx1"/>
                          </a:solidFill>
                          <a:latin typeface="Arial" panose="020B0604020202020204" pitchFamily="34" charset="0"/>
                          <a:cs typeface="Arial" panose="020B0604020202020204" pitchFamily="34" charset="0"/>
                        </a:rPr>
                        <a:t> during surgery</a:t>
                      </a:r>
                      <a:endParaRPr lang="en-US" sz="1800" b="1"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1800" b="1" dirty="0" smtClean="0">
                          <a:solidFill>
                            <a:srgbClr val="FF0000"/>
                          </a:solidFill>
                          <a:latin typeface="Arial" panose="020B0604020202020204" pitchFamily="34" charset="0"/>
                          <a:cs typeface="Arial" panose="020B0604020202020204" pitchFamily="34" charset="0"/>
                        </a:rPr>
                        <a:t>There are about a thousand </a:t>
                      </a:r>
                      <a:r>
                        <a:rPr lang="en-US" sz="1800" b="1" dirty="0" err="1" smtClean="0">
                          <a:solidFill>
                            <a:srgbClr val="FF0000"/>
                          </a:solidFill>
                          <a:latin typeface="Arial" panose="020B0604020202020204" pitchFamily="34" charset="0"/>
                          <a:cs typeface="Arial" panose="020B0604020202020204" pitchFamily="34" charset="0"/>
                        </a:rPr>
                        <a:t>daVinci</a:t>
                      </a:r>
                      <a:r>
                        <a:rPr lang="en-US" sz="1800" b="1" dirty="0" smtClean="0">
                          <a:solidFill>
                            <a:srgbClr val="FF0000"/>
                          </a:solidFill>
                          <a:latin typeface="Arial" panose="020B0604020202020204" pitchFamily="34" charset="0"/>
                          <a:cs typeface="Arial" panose="020B0604020202020204" pitchFamily="34" charset="0"/>
                        </a:rPr>
                        <a:t> surgical robots around the world</a:t>
                      </a:r>
                      <a:r>
                        <a:rPr lang="en-US" sz="1800" b="1" dirty="0" smtClean="0">
                          <a:solidFill>
                            <a:schemeClr val="tx1"/>
                          </a:solidFill>
                          <a:latin typeface="Arial" panose="020B0604020202020204" pitchFamily="34" charset="0"/>
                          <a:cs typeface="Arial" panose="020B0604020202020204" pitchFamily="34" charset="0"/>
                        </a:rPr>
                        <a:t>. Medical schools have started to teach skills to future surgeons which are needed to control the robot instead of manually performing the operation. </a:t>
                      </a:r>
                    </a:p>
                    <a:p>
                      <a:endParaRPr lang="en-US" sz="1800" b="1"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762651">
                <a:tc>
                  <a:txBody>
                    <a:bodyPr/>
                    <a:lstStyle/>
                    <a:p>
                      <a:r>
                        <a:rPr lang="en-US" sz="1800" b="1" dirty="0" err="1" smtClean="0">
                          <a:solidFill>
                            <a:srgbClr val="FF0000"/>
                          </a:solidFill>
                          <a:latin typeface="Arial" panose="020B0604020202020204" pitchFamily="34" charset="0"/>
                          <a:cs typeface="Arial" panose="020B0604020202020204" pitchFamily="34" charset="0"/>
                        </a:rPr>
                        <a:t>Nanoswimmer</a:t>
                      </a:r>
                      <a:r>
                        <a:rPr lang="en-US" sz="1800" b="1" dirty="0" smtClean="0">
                          <a:solidFill>
                            <a:schemeClr val="tx1"/>
                          </a:solidFill>
                          <a:latin typeface="Arial" panose="020B0604020202020204" pitchFamily="34" charset="0"/>
                          <a:cs typeface="Arial" panose="020B0604020202020204" pitchFamily="34" charset="0"/>
                        </a:rPr>
                        <a:t> - micro-sized </a:t>
                      </a:r>
                      <a:r>
                        <a:rPr lang="en-US" sz="1800" b="1" dirty="0" err="1" smtClean="0">
                          <a:solidFill>
                            <a:schemeClr val="tx1"/>
                          </a:solidFill>
                          <a:latin typeface="Arial" panose="020B0604020202020204" pitchFamily="34" charset="0"/>
                          <a:cs typeface="Arial" panose="020B0604020202020204" pitchFamily="34" charset="0"/>
                        </a:rPr>
                        <a:t>microbots</a:t>
                      </a:r>
                      <a:r>
                        <a:rPr lang="en-US" sz="1800" b="1" dirty="0" smtClean="0">
                          <a:solidFill>
                            <a:schemeClr val="tx1"/>
                          </a:solidFill>
                          <a:latin typeface="Arial" panose="020B0604020202020204" pitchFamily="34" charset="0"/>
                          <a:cs typeface="Arial" panose="020B0604020202020204" pitchFamily="34" charset="0"/>
                        </a:rPr>
                        <a:t> – smaller than a millimeter – robots that literally swim through your bodily fluids and could be used to deliver drugs </a:t>
                      </a:r>
                    </a:p>
                    <a:p>
                      <a:endParaRPr lang="en-US" sz="1800" b="1"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1800" b="1" dirty="0" smtClean="0">
                          <a:solidFill>
                            <a:srgbClr val="FF0000"/>
                          </a:solidFill>
                          <a:latin typeface="Arial" panose="020B0604020202020204" pitchFamily="34" charset="0"/>
                          <a:cs typeface="Arial" panose="020B0604020202020204" pitchFamily="34" charset="0"/>
                        </a:rPr>
                        <a:t>Cancer Treatment</a:t>
                      </a:r>
                      <a:r>
                        <a:rPr lang="en-US" sz="1800" b="1" baseline="0" dirty="0" smtClean="0">
                          <a:solidFill>
                            <a:srgbClr val="FF0000"/>
                          </a:solidFill>
                          <a:latin typeface="Arial" panose="020B0604020202020204" pitchFamily="34" charset="0"/>
                          <a:cs typeface="Arial" panose="020B0604020202020204" pitchFamily="34" charset="0"/>
                        </a:rPr>
                        <a:t> </a:t>
                      </a:r>
                      <a:r>
                        <a:rPr lang="en-US" sz="1800" b="1" baseline="0" dirty="0" smtClean="0">
                          <a:solidFill>
                            <a:schemeClr val="tx1"/>
                          </a:solidFill>
                          <a:latin typeface="Arial" panose="020B0604020202020204" pitchFamily="34" charset="0"/>
                          <a:cs typeface="Arial" panose="020B0604020202020204" pitchFamily="34" charset="0"/>
                        </a:rPr>
                        <a:t>– Better cure rates, but with cost of full course ranging from $ 100,000 to $ 2 Million !</a:t>
                      </a:r>
                      <a:endParaRPr lang="en-US" sz="1800" b="1"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3330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913" y="0"/>
            <a:ext cx="9744075" cy="901700"/>
          </a:xfrm>
        </p:spPr>
        <p:txBody>
          <a:bodyPr>
            <a:normAutofit/>
          </a:bodyPr>
          <a:lstStyle/>
          <a:p>
            <a:r>
              <a:rPr lang="en-US" sz="3200" b="1" dirty="0" smtClean="0">
                <a:latin typeface="Arial" panose="020B0604020202020204" pitchFamily="34" charset="0"/>
                <a:cs typeface="Arial" panose="020B0604020202020204" pitchFamily="34" charset="0"/>
              </a:rPr>
              <a:t>Genomics</a:t>
            </a:r>
            <a:endParaRPr lang="en-US"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271505" y="1088137"/>
            <a:ext cx="10304799" cy="4369688"/>
          </a:xfrm>
          <a:prstGeom prst="rect">
            <a:avLst/>
          </a:prstGeom>
        </p:spPr>
      </p:pic>
      <p:pic>
        <p:nvPicPr>
          <p:cNvPr id="6" name="Picture 5"/>
          <p:cNvPicPr>
            <a:picLocks noChangeAspect="1"/>
          </p:cNvPicPr>
          <p:nvPr/>
        </p:nvPicPr>
        <p:blipFill>
          <a:blip r:embed="rId3"/>
          <a:stretch>
            <a:fillRect/>
          </a:stretch>
        </p:blipFill>
        <p:spPr>
          <a:xfrm>
            <a:off x="2011136" y="5650816"/>
            <a:ext cx="8534399" cy="901671"/>
          </a:xfrm>
          <a:prstGeom prst="rect">
            <a:avLst/>
          </a:prstGeom>
        </p:spPr>
      </p:pic>
    </p:spTree>
    <p:extLst>
      <p:ext uri="{BB962C8B-B14F-4D97-AF65-F5344CB8AC3E}">
        <p14:creationId xmlns:p14="http://schemas.microsoft.com/office/powerpoint/2010/main" val="3757642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35" y="2177143"/>
            <a:ext cx="10690696" cy="1110343"/>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The Future Ahead </a:t>
            </a:r>
            <a:endParaRPr lang="en-US" dirty="0"/>
          </a:p>
        </p:txBody>
      </p:sp>
    </p:spTree>
    <p:extLst>
      <p:ext uri="{BB962C8B-B14F-4D97-AF65-F5344CB8AC3E}">
        <p14:creationId xmlns:p14="http://schemas.microsoft.com/office/powerpoint/2010/main" val="2714978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1153" y="130629"/>
            <a:ext cx="8020594" cy="6100355"/>
          </a:xfrm>
          <a:prstGeom prst="rect">
            <a:avLst/>
          </a:prstGeom>
        </p:spPr>
      </p:pic>
      <p:sp>
        <p:nvSpPr>
          <p:cNvPr id="2" name="Rectangle 1"/>
          <p:cNvSpPr/>
          <p:nvPr/>
        </p:nvSpPr>
        <p:spPr>
          <a:xfrm rot="1290615">
            <a:off x="1918797" y="4658764"/>
            <a:ext cx="3732194" cy="1569660"/>
          </a:xfrm>
          <a:prstGeom prst="rect">
            <a:avLst/>
          </a:prstGeom>
          <a:effectLst>
            <a:outerShdw blurRad="50800" dist="38100" dir="16200000" rotWithShape="0">
              <a:prstClr val="black">
                <a:alpha val="40000"/>
              </a:prstClr>
            </a:outerShdw>
          </a:effectLst>
          <a:scene3d>
            <a:camera prst="orthographicFront"/>
            <a:lightRig rig="threePt" dir="t"/>
          </a:scene3d>
          <a:sp3d>
            <a:bevelT/>
          </a:sp3d>
        </p:spPr>
        <p:txBody>
          <a:bodyPr wrap="square">
            <a:spAutoFit/>
          </a:bodyPr>
          <a:lstStyle/>
          <a:p>
            <a:r>
              <a:rPr lang="en-US" sz="2400" b="1" dirty="0" smtClean="0">
                <a:solidFill>
                  <a:srgbClr val="C00000"/>
                </a:solidFill>
              </a:rPr>
              <a:t>Any Reforms without </a:t>
            </a:r>
          </a:p>
          <a:p>
            <a:r>
              <a:rPr lang="en-US" sz="2400" b="1" dirty="0" smtClean="0">
                <a:solidFill>
                  <a:srgbClr val="C00000"/>
                </a:solidFill>
              </a:rPr>
              <a:t>Consumer Engagement </a:t>
            </a:r>
          </a:p>
          <a:p>
            <a:r>
              <a:rPr lang="en-US" sz="2400" b="1" dirty="0" smtClean="0">
                <a:solidFill>
                  <a:srgbClr val="C00000"/>
                </a:solidFill>
              </a:rPr>
              <a:t>will not have the </a:t>
            </a:r>
          </a:p>
          <a:p>
            <a:r>
              <a:rPr lang="en-US" sz="2400" b="1" dirty="0" smtClean="0">
                <a:solidFill>
                  <a:srgbClr val="C00000"/>
                </a:solidFill>
              </a:rPr>
              <a:t>desired Results</a:t>
            </a:r>
            <a:endParaRPr lang="en-US" sz="2400" b="1" dirty="0">
              <a:solidFill>
                <a:srgbClr val="C00000"/>
              </a:solidFill>
            </a:endParaRPr>
          </a:p>
        </p:txBody>
      </p:sp>
    </p:spTree>
    <p:extLst>
      <p:ext uri="{BB962C8B-B14F-4D97-AF65-F5344CB8AC3E}">
        <p14:creationId xmlns:p14="http://schemas.microsoft.com/office/powerpoint/2010/main" val="1550421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9FFE4A4-9892-4C3B-9164-63716F0CD0EF}"/>
              </a:ext>
            </a:extLst>
          </p:cNvPr>
          <p:cNvSpPr txBox="1"/>
          <p:nvPr/>
        </p:nvSpPr>
        <p:spPr>
          <a:xfrm>
            <a:off x="1" y="2389257"/>
            <a:ext cx="12192000" cy="769441"/>
          </a:xfrm>
          <a:prstGeom prst="rect">
            <a:avLst/>
          </a:prstGeom>
          <a:solidFill>
            <a:srgbClr val="AFABAB">
              <a:alpha val="69020"/>
            </a:srgbClr>
          </a:solidFill>
        </p:spPr>
        <p:txBody>
          <a:bodyPr wrap="square" rtlCol="0">
            <a:spAutoFit/>
          </a:bodyPr>
          <a:lstStyle/>
          <a:p>
            <a:pPr algn="ctr"/>
            <a:r>
              <a:rPr lang="en-ZA" sz="4400" b="1" dirty="0">
                <a:solidFill>
                  <a:schemeClr val="bg1"/>
                </a:solidFill>
                <a:latin typeface="Arial" panose="020B0604020202020204" pitchFamily="34" charset="0"/>
                <a:cs typeface="Arial" panose="020B0604020202020204" pitchFamily="34" charset="0"/>
              </a:rPr>
              <a:t>The future </a:t>
            </a:r>
            <a:r>
              <a:rPr lang="en-ZA" sz="4400" b="1" dirty="0" smtClean="0">
                <a:solidFill>
                  <a:schemeClr val="bg1"/>
                </a:solidFill>
                <a:latin typeface="Arial" panose="020B0604020202020204" pitchFamily="34" charset="0"/>
                <a:cs typeface="Arial" panose="020B0604020202020204" pitchFamily="34" charset="0"/>
              </a:rPr>
              <a:t>of health insurance is data rich</a:t>
            </a:r>
            <a:endParaRPr lang="en-ZA"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34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339" b="21857"/>
          <a:stretch/>
        </p:blipFill>
        <p:spPr>
          <a:xfrm>
            <a:off x="0" y="-84446"/>
            <a:ext cx="12191999" cy="7031156"/>
          </a:xfrm>
          <a:prstGeom prst="rect">
            <a:avLst/>
          </a:prstGeom>
        </p:spPr>
      </p:pic>
      <p:sp>
        <p:nvSpPr>
          <p:cNvPr id="4" name="TextBox 3">
            <a:extLst>
              <a:ext uri="{FF2B5EF4-FFF2-40B4-BE49-F238E27FC236}">
                <a16:creationId xmlns:a16="http://schemas.microsoft.com/office/drawing/2014/main" id="{49FFE4A4-9892-4C3B-9164-63716F0CD0EF}"/>
              </a:ext>
            </a:extLst>
          </p:cNvPr>
          <p:cNvSpPr txBox="1"/>
          <p:nvPr/>
        </p:nvSpPr>
        <p:spPr>
          <a:xfrm>
            <a:off x="1" y="2389257"/>
            <a:ext cx="12192000" cy="769441"/>
          </a:xfrm>
          <a:prstGeom prst="rect">
            <a:avLst/>
          </a:prstGeom>
          <a:solidFill>
            <a:srgbClr val="AFABAB">
              <a:alpha val="69020"/>
            </a:srgbClr>
          </a:solidFill>
        </p:spPr>
        <p:txBody>
          <a:bodyPr wrap="square" rtlCol="0">
            <a:spAutoFit/>
          </a:bodyPr>
          <a:lstStyle/>
          <a:p>
            <a:pPr algn="ctr"/>
            <a:r>
              <a:rPr lang="en-ZA" sz="4400" b="1" dirty="0">
                <a:solidFill>
                  <a:schemeClr val="bg1"/>
                </a:solidFill>
                <a:latin typeface="Arial" panose="020B0604020202020204" pitchFamily="34" charset="0"/>
                <a:cs typeface="Arial" panose="020B0604020202020204" pitchFamily="34" charset="0"/>
              </a:rPr>
              <a:t>The future </a:t>
            </a:r>
            <a:r>
              <a:rPr lang="en-ZA" sz="4400" b="1" dirty="0" smtClean="0">
                <a:solidFill>
                  <a:schemeClr val="bg1"/>
                </a:solidFill>
                <a:latin typeface="Arial" panose="020B0604020202020204" pitchFamily="34" charset="0"/>
                <a:cs typeface="Arial" panose="020B0604020202020204" pitchFamily="34" charset="0"/>
              </a:rPr>
              <a:t>of health insurance is engaging</a:t>
            </a:r>
            <a:endParaRPr lang="en-ZA"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18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4934"/>
          <a:stretch/>
        </p:blipFill>
        <p:spPr>
          <a:xfrm>
            <a:off x="1" y="0"/>
            <a:ext cx="12192000" cy="6914147"/>
          </a:xfrm>
          <a:prstGeom prst="rect">
            <a:avLst/>
          </a:prstGeom>
        </p:spPr>
      </p:pic>
      <p:sp>
        <p:nvSpPr>
          <p:cNvPr id="6" name="TextBox 5">
            <a:extLst>
              <a:ext uri="{FF2B5EF4-FFF2-40B4-BE49-F238E27FC236}">
                <a16:creationId xmlns:a16="http://schemas.microsoft.com/office/drawing/2014/main" id="{49FFE4A4-9892-4C3B-9164-63716F0CD0EF}"/>
              </a:ext>
            </a:extLst>
          </p:cNvPr>
          <p:cNvSpPr txBox="1"/>
          <p:nvPr/>
        </p:nvSpPr>
        <p:spPr>
          <a:xfrm>
            <a:off x="1" y="2389257"/>
            <a:ext cx="12192000" cy="769441"/>
          </a:xfrm>
          <a:prstGeom prst="rect">
            <a:avLst/>
          </a:prstGeom>
          <a:solidFill>
            <a:srgbClr val="AFABAB">
              <a:alpha val="69020"/>
            </a:srgbClr>
          </a:solidFill>
        </p:spPr>
        <p:txBody>
          <a:bodyPr wrap="square" rtlCol="0">
            <a:spAutoFit/>
          </a:bodyPr>
          <a:lstStyle/>
          <a:p>
            <a:pPr algn="ctr"/>
            <a:r>
              <a:rPr lang="en-ZA" sz="4300" b="1" dirty="0">
                <a:solidFill>
                  <a:schemeClr val="bg1"/>
                </a:solidFill>
                <a:latin typeface="Arial" panose="020B0604020202020204" pitchFamily="34" charset="0"/>
                <a:cs typeface="Arial" panose="020B0604020202020204" pitchFamily="34" charset="0"/>
              </a:rPr>
              <a:t>The future </a:t>
            </a:r>
            <a:r>
              <a:rPr lang="en-ZA" sz="4300" b="1" dirty="0" smtClean="0">
                <a:solidFill>
                  <a:schemeClr val="bg1"/>
                </a:solidFill>
                <a:latin typeface="Arial" panose="020B0604020202020204" pitchFamily="34" charset="0"/>
                <a:cs typeface="Arial" panose="020B0604020202020204" pitchFamily="34" charset="0"/>
              </a:rPr>
              <a:t>of health insurance is wellness</a:t>
            </a:r>
            <a:endParaRPr lang="en-ZA" sz="4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9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Image result for behavioural economics book covers">
            <a:extLst>
              <a:ext uri="{FF2B5EF4-FFF2-40B4-BE49-F238E27FC236}">
                <a16:creationId xmlns:a16="http://schemas.microsoft.com/office/drawing/2014/main" id="{A2CE8CA4-192A-4D01-983E-1F4BBF2C8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671" y="3431021"/>
            <a:ext cx="2305931" cy="34481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dan ariely book covers">
            <a:extLst>
              <a:ext uri="{FF2B5EF4-FFF2-40B4-BE49-F238E27FC236}">
                <a16:creationId xmlns:a16="http://schemas.microsoft.com/office/drawing/2014/main" id="{E8B5BE19-B86A-4161-8C7F-F8D9C88C1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304" y="3429001"/>
            <a:ext cx="2305701" cy="34990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behavioural economics book covers">
            <a:extLst>
              <a:ext uri="{FF2B5EF4-FFF2-40B4-BE49-F238E27FC236}">
                <a16:creationId xmlns:a16="http://schemas.microsoft.com/office/drawing/2014/main" id="{9D45DC8A-54FC-4E20-8C67-86E0FAF8AE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8" y="1"/>
            <a:ext cx="222081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ehavioural economics book covers">
            <a:extLst>
              <a:ext uri="{FF2B5EF4-FFF2-40B4-BE49-F238E27FC236}">
                <a16:creationId xmlns:a16="http://schemas.microsoft.com/office/drawing/2014/main" id="{102C8D7A-43CD-4D28-B77A-5167C96DFE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9" y="3429000"/>
            <a:ext cx="2235707" cy="34289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ehavioural economics book covers">
            <a:extLst>
              <a:ext uri="{FF2B5EF4-FFF2-40B4-BE49-F238E27FC236}">
                <a16:creationId xmlns:a16="http://schemas.microsoft.com/office/drawing/2014/main" id="{B4D5D304-D296-47AC-A524-EA3D64F25C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4045" y="-21141"/>
            <a:ext cx="2245714" cy="344775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lated image">
            <a:extLst>
              <a:ext uri="{FF2B5EF4-FFF2-40B4-BE49-F238E27FC236}">
                <a16:creationId xmlns:a16="http://schemas.microsoft.com/office/drawing/2014/main" id="{F5EA51D0-DE50-4F5A-9259-0953491B63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8304" y="-8591"/>
            <a:ext cx="2305701" cy="343759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dan ariely book covers">
            <a:extLst>
              <a:ext uri="{FF2B5EF4-FFF2-40B4-BE49-F238E27FC236}">
                <a16:creationId xmlns:a16="http://schemas.microsoft.com/office/drawing/2014/main" id="{981D8EB2-60FE-40B7-A9D6-7193BAFE78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04445" y="-11879"/>
            <a:ext cx="2281485" cy="343759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the why axis">
            <a:extLst>
              <a:ext uri="{FF2B5EF4-FFF2-40B4-BE49-F238E27FC236}">
                <a16:creationId xmlns:a16="http://schemas.microsoft.com/office/drawing/2014/main" id="{E2573879-774D-460E-9851-9326E306B9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47191" y="-32658"/>
            <a:ext cx="2239652" cy="344561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the undoing project">
            <a:extLst>
              <a:ext uri="{FF2B5EF4-FFF2-40B4-BE49-F238E27FC236}">
                <a16:creationId xmlns:a16="http://schemas.microsoft.com/office/drawing/2014/main" id="{B60D725A-88B9-4B9F-A343-BC9C55A2A6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8365" y="3425712"/>
            <a:ext cx="2351923" cy="35458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saturation sat="200000"/>
                    </a14:imgEffect>
                  </a14:imgLayer>
                </a14:imgProps>
              </a:ext>
              <a:ext uri="{28A0092B-C50C-407E-A947-70E740481C1C}">
                <a14:useLocalDpi xmlns:a14="http://schemas.microsoft.com/office/drawing/2010/main"/>
              </a:ext>
            </a:extLst>
          </a:blip>
          <a:srcRect l="34825" t="12781" r="33078" b="4943"/>
          <a:stretch/>
        </p:blipFill>
        <p:spPr bwMode="auto">
          <a:xfrm>
            <a:off x="9947191" y="3412959"/>
            <a:ext cx="2245797" cy="341306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32658"/>
            <a:ext cx="12192988" cy="6890658"/>
          </a:xfrm>
          <a:prstGeom prst="rect">
            <a:avLst/>
          </a:prstGeom>
          <a:solidFill>
            <a:srgbClr val="9FA2A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9FFE4A4-9892-4C3B-9164-63716F0CD0EF}"/>
              </a:ext>
            </a:extLst>
          </p:cNvPr>
          <p:cNvSpPr txBox="1"/>
          <p:nvPr/>
        </p:nvSpPr>
        <p:spPr>
          <a:xfrm>
            <a:off x="1" y="2389257"/>
            <a:ext cx="12192000" cy="1415772"/>
          </a:xfrm>
          <a:prstGeom prst="rect">
            <a:avLst/>
          </a:prstGeom>
          <a:solidFill>
            <a:srgbClr val="AFABAB">
              <a:alpha val="69020"/>
            </a:srgbClr>
          </a:solidFill>
        </p:spPr>
        <p:txBody>
          <a:bodyPr wrap="square" rtlCol="0">
            <a:spAutoFit/>
          </a:bodyPr>
          <a:lstStyle/>
          <a:p>
            <a:pPr algn="ctr"/>
            <a:r>
              <a:rPr lang="en-ZA" sz="4300" b="1" dirty="0">
                <a:solidFill>
                  <a:schemeClr val="bg1"/>
                </a:solidFill>
                <a:latin typeface="Arial" panose="020B0604020202020204" pitchFamily="34" charset="0"/>
                <a:cs typeface="Arial" panose="020B0604020202020204" pitchFamily="34" charset="0"/>
              </a:rPr>
              <a:t>The future </a:t>
            </a:r>
            <a:r>
              <a:rPr lang="en-ZA" sz="4300" b="1" dirty="0" smtClean="0">
                <a:solidFill>
                  <a:schemeClr val="bg1"/>
                </a:solidFill>
                <a:latin typeface="Arial" panose="020B0604020202020204" pitchFamily="34" charset="0"/>
                <a:cs typeface="Arial" panose="020B0604020202020204" pitchFamily="34" charset="0"/>
              </a:rPr>
              <a:t>of health insurance is behavioural change</a:t>
            </a:r>
            <a:endParaRPr lang="en-ZA" sz="4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75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737" y="242596"/>
            <a:ext cx="10690696" cy="625151"/>
          </a:xfrm>
        </p:spPr>
        <p:txBody>
          <a:bodyPr/>
          <a:lstStyle/>
          <a:p>
            <a:r>
              <a:rPr lang="en-US" dirty="0" smtClean="0"/>
              <a:t>Agenda</a:t>
            </a:r>
            <a:endParaRPr lang="en-US" dirty="0"/>
          </a:p>
        </p:txBody>
      </p:sp>
      <p:graphicFrame>
        <p:nvGraphicFramePr>
          <p:cNvPr id="4" name="Diagram 3"/>
          <p:cNvGraphicFramePr/>
          <p:nvPr>
            <p:extLst>
              <p:ext uri="{D42A27DB-BD31-4B8C-83A1-F6EECF244321}">
                <p14:modId xmlns:p14="http://schemas.microsoft.com/office/powerpoint/2010/main" val="2517811011"/>
              </p:ext>
            </p:extLst>
          </p:nvPr>
        </p:nvGraphicFramePr>
        <p:xfrm>
          <a:off x="2032000" y="12608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1452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340" b="7396"/>
          <a:stretch/>
        </p:blipFill>
        <p:spPr>
          <a:xfrm>
            <a:off x="0" y="0"/>
            <a:ext cx="12192000" cy="6882063"/>
          </a:xfrm>
          <a:prstGeom prst="rect">
            <a:avLst/>
          </a:prstGeom>
        </p:spPr>
      </p:pic>
      <p:sp>
        <p:nvSpPr>
          <p:cNvPr id="3" name="TextBox 2">
            <a:extLst>
              <a:ext uri="{FF2B5EF4-FFF2-40B4-BE49-F238E27FC236}">
                <a16:creationId xmlns:a16="http://schemas.microsoft.com/office/drawing/2014/main" id="{49FFE4A4-9892-4C3B-9164-63716F0CD0EF}"/>
              </a:ext>
            </a:extLst>
          </p:cNvPr>
          <p:cNvSpPr txBox="1"/>
          <p:nvPr/>
        </p:nvSpPr>
        <p:spPr>
          <a:xfrm>
            <a:off x="1" y="2389257"/>
            <a:ext cx="12192000" cy="769441"/>
          </a:xfrm>
          <a:prstGeom prst="rect">
            <a:avLst/>
          </a:prstGeom>
          <a:solidFill>
            <a:srgbClr val="AFABAB">
              <a:alpha val="69020"/>
            </a:srgbClr>
          </a:solidFill>
        </p:spPr>
        <p:txBody>
          <a:bodyPr wrap="square" rtlCol="0">
            <a:spAutoFit/>
          </a:bodyPr>
          <a:lstStyle/>
          <a:p>
            <a:pPr algn="ctr"/>
            <a:r>
              <a:rPr lang="en-ZA" sz="4400" b="1" dirty="0">
                <a:solidFill>
                  <a:schemeClr val="bg1"/>
                </a:solidFill>
                <a:latin typeface="Arial" panose="020B0604020202020204" pitchFamily="34" charset="0"/>
                <a:cs typeface="Arial" panose="020B0604020202020204" pitchFamily="34" charset="0"/>
              </a:rPr>
              <a:t>The future </a:t>
            </a:r>
            <a:r>
              <a:rPr lang="en-ZA" sz="4400" b="1" dirty="0" smtClean="0">
                <a:solidFill>
                  <a:schemeClr val="bg1"/>
                </a:solidFill>
                <a:latin typeface="Arial" panose="020B0604020202020204" pitchFamily="34" charset="0"/>
                <a:cs typeface="Arial" panose="020B0604020202020204" pitchFamily="34" charset="0"/>
              </a:rPr>
              <a:t>of health insurance is regulated</a:t>
            </a:r>
            <a:endParaRPr lang="en-ZA"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46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044"/>
          <a:stretch/>
        </p:blipFill>
        <p:spPr>
          <a:xfrm>
            <a:off x="0" y="0"/>
            <a:ext cx="12192000" cy="6946232"/>
          </a:xfrm>
          <a:prstGeom prst="rect">
            <a:avLst/>
          </a:prstGeom>
        </p:spPr>
      </p:pic>
      <p:sp>
        <p:nvSpPr>
          <p:cNvPr id="3" name="TextBox 2">
            <a:extLst>
              <a:ext uri="{FF2B5EF4-FFF2-40B4-BE49-F238E27FC236}">
                <a16:creationId xmlns:a16="http://schemas.microsoft.com/office/drawing/2014/main" id="{49FFE4A4-9892-4C3B-9164-63716F0CD0EF}"/>
              </a:ext>
            </a:extLst>
          </p:cNvPr>
          <p:cNvSpPr txBox="1"/>
          <p:nvPr/>
        </p:nvSpPr>
        <p:spPr>
          <a:xfrm>
            <a:off x="0" y="2389257"/>
            <a:ext cx="12192000" cy="769441"/>
          </a:xfrm>
          <a:prstGeom prst="rect">
            <a:avLst/>
          </a:prstGeom>
          <a:solidFill>
            <a:srgbClr val="AFABAB">
              <a:alpha val="69020"/>
            </a:srgbClr>
          </a:solidFill>
        </p:spPr>
        <p:txBody>
          <a:bodyPr wrap="square" rtlCol="0">
            <a:spAutoFit/>
          </a:bodyPr>
          <a:lstStyle/>
          <a:p>
            <a:pPr algn="ctr"/>
            <a:r>
              <a:rPr lang="en-ZA" sz="4400" b="1" dirty="0">
                <a:solidFill>
                  <a:schemeClr val="bg1"/>
                </a:solidFill>
                <a:latin typeface="Arial" panose="020B0604020202020204" pitchFamily="34" charset="0"/>
                <a:cs typeface="Arial" panose="020B0604020202020204" pitchFamily="34" charset="0"/>
              </a:rPr>
              <a:t>The future </a:t>
            </a:r>
            <a:r>
              <a:rPr lang="en-ZA" sz="4400" b="1" dirty="0" smtClean="0">
                <a:solidFill>
                  <a:schemeClr val="bg1"/>
                </a:solidFill>
                <a:latin typeface="Arial" panose="020B0604020202020204" pitchFamily="34" charset="0"/>
                <a:cs typeface="Arial" panose="020B0604020202020204" pitchFamily="34" charset="0"/>
              </a:rPr>
              <a:t>is Artificially Intelligent </a:t>
            </a:r>
            <a:endParaRPr lang="en-ZA"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69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97" y="145634"/>
            <a:ext cx="10690696" cy="597159"/>
          </a:xfrm>
        </p:spPr>
        <p:txBody>
          <a:bodyPr/>
          <a:lstStyle/>
          <a:p>
            <a:r>
              <a:rPr lang="en-US" altLang="en-US" dirty="0" smtClean="0"/>
              <a:t>Focus for Change</a:t>
            </a:r>
            <a:endParaRPr lang="en-US" dirty="0"/>
          </a:p>
        </p:txBody>
      </p:sp>
      <p:pic>
        <p:nvPicPr>
          <p:cNvPr id="4" name="Picture 3"/>
          <p:cNvPicPr>
            <a:picLocks noChangeAspect="1"/>
          </p:cNvPicPr>
          <p:nvPr/>
        </p:nvPicPr>
        <p:blipFill>
          <a:blip r:embed="rId2"/>
          <a:stretch>
            <a:fillRect/>
          </a:stretch>
        </p:blipFill>
        <p:spPr>
          <a:xfrm>
            <a:off x="943956" y="1173867"/>
            <a:ext cx="5835665" cy="5237357"/>
          </a:xfrm>
          <a:prstGeom prst="rect">
            <a:avLst/>
          </a:prstGeom>
        </p:spPr>
      </p:pic>
      <p:sp>
        <p:nvSpPr>
          <p:cNvPr id="17" name="Rectangle 16"/>
          <p:cNvSpPr/>
          <p:nvPr/>
        </p:nvSpPr>
        <p:spPr>
          <a:xfrm>
            <a:off x="6387737" y="2260285"/>
            <a:ext cx="5126896" cy="1754326"/>
          </a:xfrm>
          <a:prstGeom prst="rect">
            <a:avLst/>
          </a:prstGeom>
          <a:solidFill>
            <a:schemeClr val="accent6">
              <a:lumMod val="40000"/>
              <a:lumOff val="60000"/>
            </a:schemeClr>
          </a:solidFill>
        </p:spPr>
        <p:txBody>
          <a:bodyPr wrap="square">
            <a:spAutoFit/>
          </a:bodyPr>
          <a:lstStyle/>
          <a:p>
            <a:endParaRPr lang="en-US" altLang="en-US" dirty="0" smtClean="0"/>
          </a:p>
          <a:p>
            <a:endParaRPr lang="en-US" altLang="en-US" dirty="0"/>
          </a:p>
          <a:p>
            <a:r>
              <a:rPr lang="en-US" altLang="en-US" dirty="0" smtClean="0"/>
              <a:t>10</a:t>
            </a:r>
            <a:r>
              <a:rPr lang="en-US" altLang="en-US" dirty="0"/>
              <a:t>% Population that is </a:t>
            </a:r>
            <a:r>
              <a:rPr lang="en-US" altLang="en-US" dirty="0" smtClean="0"/>
              <a:t>the cause </a:t>
            </a:r>
            <a:r>
              <a:rPr lang="en-US" altLang="en-US" dirty="0"/>
              <a:t>for 70% </a:t>
            </a:r>
            <a:r>
              <a:rPr lang="en-US" altLang="en-US" dirty="0" smtClean="0"/>
              <a:t>Expenses</a:t>
            </a:r>
            <a:endParaRPr lang="en-US" dirty="0"/>
          </a:p>
          <a:p>
            <a:endParaRPr lang="en-US" dirty="0" smtClean="0"/>
          </a:p>
          <a:p>
            <a:endParaRPr lang="en-US" dirty="0"/>
          </a:p>
        </p:txBody>
      </p:sp>
    </p:spTree>
    <p:extLst>
      <p:ext uri="{BB962C8B-B14F-4D97-AF65-F5344CB8AC3E}">
        <p14:creationId xmlns:p14="http://schemas.microsoft.com/office/powerpoint/2010/main" val="1601930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12" y="39188"/>
            <a:ext cx="10690696" cy="653143"/>
          </a:xfrm>
        </p:spPr>
        <p:txBody>
          <a:bodyPr/>
          <a:lstStyle/>
          <a:p>
            <a:r>
              <a:rPr lang="en-US" dirty="0" smtClean="0"/>
              <a:t>Initiatives for Change</a:t>
            </a:r>
            <a:endParaRPr lang="en-US" dirty="0"/>
          </a:p>
        </p:txBody>
      </p:sp>
      <p:sp>
        <p:nvSpPr>
          <p:cNvPr id="4" name="Rectangle 3"/>
          <p:cNvSpPr/>
          <p:nvPr/>
        </p:nvSpPr>
        <p:spPr>
          <a:xfrm>
            <a:off x="1087478" y="692331"/>
            <a:ext cx="10455733" cy="6494085"/>
          </a:xfrm>
          <a:prstGeom prst="rect">
            <a:avLst/>
          </a:prstGeom>
        </p:spPr>
        <p:txBody>
          <a:bodyPr wrap="square">
            <a:spAutoFit/>
          </a:bodyPr>
          <a:lstStyle/>
          <a:p>
            <a:pPr marL="285750" indent="-285750" algn="just">
              <a:buFont typeface="Arial" panose="020B0604020202020204" pitchFamily="34" charset="0"/>
              <a:buChar char="•"/>
            </a:pPr>
            <a:r>
              <a:rPr lang="en-US" sz="2000" dirty="0" smtClean="0"/>
              <a:t>Participative Customer </a:t>
            </a:r>
            <a:r>
              <a:rPr lang="en-US" sz="2000" dirty="0"/>
              <a:t>Engagement</a:t>
            </a:r>
          </a:p>
          <a:p>
            <a:pPr marL="742950" lvl="1" indent="-285750" algn="just">
              <a:buFont typeface="Arial" panose="020B0604020202020204" pitchFamily="34" charset="0"/>
              <a:buChar char="•"/>
            </a:pPr>
            <a:r>
              <a:rPr lang="en-US" sz="2000" dirty="0"/>
              <a:t>Behavioral Changes </a:t>
            </a:r>
          </a:p>
          <a:p>
            <a:pPr marL="742950" lvl="1" indent="-285750" algn="just">
              <a:buFont typeface="Arial" panose="020B0604020202020204" pitchFamily="34" charset="0"/>
              <a:buChar char="•"/>
            </a:pPr>
            <a:r>
              <a:rPr lang="en-US" sz="2000" dirty="0"/>
              <a:t>Mental Health</a:t>
            </a:r>
          </a:p>
          <a:p>
            <a:pPr marL="742950" lvl="1" indent="-285750" algn="just">
              <a:buFont typeface="Arial" panose="020B0604020202020204" pitchFamily="34" charset="0"/>
              <a:buChar char="•"/>
            </a:pPr>
            <a:r>
              <a:rPr lang="en-US" sz="2000" dirty="0"/>
              <a:t>Preventive Care</a:t>
            </a:r>
          </a:p>
          <a:p>
            <a:pPr marL="742950" lvl="1" indent="-285750" algn="just">
              <a:buFont typeface="Arial" panose="020B0604020202020204" pitchFamily="34" charset="0"/>
              <a:buChar char="•"/>
            </a:pPr>
            <a:r>
              <a:rPr lang="en-US" sz="2000" dirty="0"/>
              <a:t>Home HealthCare</a:t>
            </a:r>
          </a:p>
          <a:p>
            <a:pPr marL="742950" lvl="1" indent="-285750" algn="just">
              <a:buFont typeface="Arial" panose="020B0604020202020204" pitchFamily="34" charset="0"/>
              <a:buChar char="•"/>
            </a:pPr>
            <a:r>
              <a:rPr lang="en-US" sz="2000" dirty="0"/>
              <a:t>Remote HealthCare</a:t>
            </a:r>
          </a:p>
          <a:p>
            <a:pPr marL="285750" indent="-285750" algn="just">
              <a:buFont typeface="Arial" panose="020B0604020202020204" pitchFamily="34" charset="0"/>
              <a:buChar char="•"/>
            </a:pPr>
            <a:endParaRPr lang="en-US" sz="2000" dirty="0" smtClean="0"/>
          </a:p>
          <a:p>
            <a:pPr marL="285750" indent="-285750" algn="just">
              <a:buFont typeface="Arial" panose="020B0604020202020204" pitchFamily="34" charset="0"/>
              <a:buChar char="•"/>
            </a:pPr>
            <a:r>
              <a:rPr lang="en-US" sz="2000" dirty="0" smtClean="0"/>
              <a:t>Proactive Chronic Disease Management</a:t>
            </a:r>
          </a:p>
          <a:p>
            <a:pPr marL="742950" lvl="1" indent="-285750" algn="just">
              <a:buFont typeface="Arial" panose="020B0604020202020204" pitchFamily="34" charset="0"/>
              <a:buChar char="•"/>
            </a:pPr>
            <a:r>
              <a:rPr lang="en-US" sz="2000" dirty="0" smtClean="0"/>
              <a:t>Focus: Diabetes/Hypertension/Obesity</a:t>
            </a:r>
          </a:p>
          <a:p>
            <a:pPr marL="742950" lvl="1" indent="-285750" algn="just">
              <a:buFont typeface="Arial" panose="020B0604020202020204" pitchFamily="34" charset="0"/>
              <a:buChar char="•"/>
            </a:pPr>
            <a:r>
              <a:rPr lang="en-US" sz="2000" dirty="0" smtClean="0"/>
              <a:t>Wellness/Fitness/Lifestyle Changes</a:t>
            </a:r>
          </a:p>
          <a:p>
            <a:pPr marL="742950" lvl="1" indent="-285750" algn="just">
              <a:buFont typeface="Arial" panose="020B0604020202020204" pitchFamily="34" charset="0"/>
              <a:buChar char="•"/>
            </a:pPr>
            <a:r>
              <a:rPr lang="en-US" sz="2000" dirty="0" smtClean="0"/>
              <a:t>Preventive/Proactive/Measure Outcomes/ </a:t>
            </a:r>
            <a:r>
              <a:rPr lang="en-US" sz="2000" dirty="0" smtClean="0">
                <a:solidFill>
                  <a:srgbClr val="FF0000"/>
                </a:solidFill>
              </a:rPr>
              <a:t>Report Improved Health</a:t>
            </a:r>
          </a:p>
          <a:p>
            <a:pPr marL="285750" indent="-285750" algn="just">
              <a:buFont typeface="Arial" panose="020B0604020202020204" pitchFamily="34" charset="0"/>
              <a:buChar char="•"/>
            </a:pPr>
            <a:endParaRPr lang="en-US" sz="2000" dirty="0" smtClean="0">
              <a:solidFill>
                <a:srgbClr val="FF0000"/>
              </a:solidFill>
            </a:endParaRPr>
          </a:p>
          <a:p>
            <a:pPr marL="285750" indent="-285750" algn="just">
              <a:buFont typeface="Arial" panose="020B0604020202020204" pitchFamily="34" charset="0"/>
              <a:buChar char="•"/>
            </a:pPr>
            <a:r>
              <a:rPr lang="en-US" sz="2000" dirty="0" smtClean="0">
                <a:solidFill>
                  <a:srgbClr val="FF0000"/>
                </a:solidFill>
              </a:rPr>
              <a:t>Fixed DRG (vs</a:t>
            </a:r>
            <a:r>
              <a:rPr lang="en-US" sz="2000" dirty="0">
                <a:solidFill>
                  <a:srgbClr val="FF0000"/>
                </a:solidFill>
              </a:rPr>
              <a:t>. scale driven today</a:t>
            </a:r>
            <a:r>
              <a:rPr lang="en-US" sz="2000" dirty="0" smtClean="0">
                <a:solidFill>
                  <a:srgbClr val="FF0000"/>
                </a:solidFill>
              </a:rPr>
              <a:t>) for In Patient and Daycare Treatments</a:t>
            </a:r>
          </a:p>
          <a:p>
            <a:pPr marL="285750" indent="-285750" algn="just">
              <a:buFont typeface="Arial" panose="020B0604020202020204" pitchFamily="34" charset="0"/>
              <a:buChar char="•"/>
            </a:pPr>
            <a:endParaRPr lang="en-US" sz="2000" dirty="0" smtClean="0">
              <a:solidFill>
                <a:srgbClr val="FF0000"/>
              </a:solidFill>
            </a:endParaRPr>
          </a:p>
          <a:p>
            <a:pPr marL="285750" indent="-285750" algn="just">
              <a:buFont typeface="Arial" panose="020B0604020202020204" pitchFamily="34" charset="0"/>
              <a:buChar char="•"/>
            </a:pPr>
            <a:r>
              <a:rPr lang="en-US" sz="2000" dirty="0" smtClean="0">
                <a:solidFill>
                  <a:srgbClr val="FF0000"/>
                </a:solidFill>
              </a:rPr>
              <a:t>Centralize Electronic Medical Records with Universal Access</a:t>
            </a:r>
          </a:p>
          <a:p>
            <a:pPr marL="285750" indent="-285750" algn="just">
              <a:buFont typeface="Arial" panose="020B0604020202020204" pitchFamily="34" charset="0"/>
              <a:buChar char="•"/>
            </a:pPr>
            <a:endParaRPr lang="en-US" sz="2000" dirty="0" smtClean="0"/>
          </a:p>
          <a:p>
            <a:pPr marL="285750" indent="-285750" algn="just">
              <a:buFont typeface="Arial" panose="020B0604020202020204" pitchFamily="34" charset="0"/>
              <a:buChar char="•"/>
            </a:pPr>
            <a:r>
              <a:rPr lang="en-US" sz="2000" dirty="0" smtClean="0"/>
              <a:t>Improve Health NOT Profits</a:t>
            </a:r>
          </a:p>
          <a:p>
            <a:pPr marL="285750" indent="-285750" algn="just">
              <a:buFont typeface="Arial" panose="020B0604020202020204" pitchFamily="34" charset="0"/>
              <a:buChar char="•"/>
            </a:pPr>
            <a:endParaRPr lang="en-US" sz="2000" dirty="0" smtClean="0"/>
          </a:p>
          <a:p>
            <a:pPr marL="285750" indent="-285750" algn="just">
              <a:buFont typeface="Arial" panose="020B0604020202020204" pitchFamily="34" charset="0"/>
              <a:buChar char="•"/>
            </a:pPr>
            <a:r>
              <a:rPr lang="en-US" sz="2000" dirty="0" smtClean="0"/>
              <a:t>Outcomes and Value Driven Providers and TPA</a:t>
            </a:r>
          </a:p>
          <a:p>
            <a:pPr algn="just"/>
            <a:endParaRPr lang="en-US" dirty="0" smtClean="0"/>
          </a:p>
          <a:p>
            <a:pPr algn="just"/>
            <a:endParaRPr lang="en-US" dirty="0"/>
          </a:p>
        </p:txBody>
      </p:sp>
    </p:spTree>
    <p:extLst>
      <p:ext uri="{BB962C8B-B14F-4D97-AF65-F5344CB8AC3E}">
        <p14:creationId xmlns:p14="http://schemas.microsoft.com/office/powerpoint/2010/main" val="1940996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2044" y="2656820"/>
            <a:ext cx="7925568" cy="1323439"/>
          </a:xfrm>
          <a:prstGeom prst="rect">
            <a:avLst/>
          </a:prstGeom>
          <a:solidFill>
            <a:srgbClr val="FFC000"/>
          </a:solidFill>
        </p:spPr>
        <p:txBody>
          <a:bodyPr wrap="none">
            <a:spAutoFit/>
          </a:bodyPr>
          <a:lstStyle/>
          <a:p>
            <a:pPr algn="just"/>
            <a:endParaRPr lang="en-US" sz="2400" b="1" dirty="0" smtClean="0">
              <a:solidFill>
                <a:srgbClr val="C00000"/>
              </a:solidFill>
            </a:endParaRPr>
          </a:p>
          <a:p>
            <a:pPr algn="just"/>
            <a:r>
              <a:rPr lang="en-US" sz="2400" b="1" dirty="0" smtClean="0">
                <a:solidFill>
                  <a:srgbClr val="C00000"/>
                </a:solidFill>
              </a:rPr>
              <a:t>From </a:t>
            </a:r>
            <a:r>
              <a:rPr lang="en-US" sz="3200" b="1" dirty="0" smtClean="0">
                <a:solidFill>
                  <a:srgbClr val="C00000"/>
                </a:solidFill>
              </a:rPr>
              <a:t>Reactive</a:t>
            </a:r>
            <a:r>
              <a:rPr lang="en-US" sz="2400" b="1" dirty="0" smtClean="0">
                <a:solidFill>
                  <a:srgbClr val="C00000"/>
                </a:solidFill>
              </a:rPr>
              <a:t> to </a:t>
            </a:r>
            <a:r>
              <a:rPr lang="en-US" sz="3200" b="1" dirty="0" smtClean="0">
                <a:solidFill>
                  <a:srgbClr val="C00000"/>
                </a:solidFill>
              </a:rPr>
              <a:t>Proactive</a:t>
            </a:r>
            <a:r>
              <a:rPr lang="en-US" sz="2400" b="1" dirty="0" smtClean="0">
                <a:solidFill>
                  <a:srgbClr val="C00000"/>
                </a:solidFill>
              </a:rPr>
              <a:t> to </a:t>
            </a:r>
            <a:r>
              <a:rPr lang="en-US" sz="3200" b="1" dirty="0" smtClean="0">
                <a:solidFill>
                  <a:srgbClr val="C00000"/>
                </a:solidFill>
              </a:rPr>
              <a:t>Participative</a:t>
            </a:r>
          </a:p>
          <a:p>
            <a:pPr algn="just"/>
            <a:endParaRPr lang="en-US" sz="2400" b="1" dirty="0">
              <a:solidFill>
                <a:srgbClr val="C00000"/>
              </a:solidFill>
            </a:endParaRPr>
          </a:p>
        </p:txBody>
      </p:sp>
    </p:spTree>
    <p:extLst>
      <p:ext uri="{BB962C8B-B14F-4D97-AF65-F5344CB8AC3E}">
        <p14:creationId xmlns:p14="http://schemas.microsoft.com/office/powerpoint/2010/main" val="209096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510571" y="5783283"/>
            <a:ext cx="7950505" cy="676748"/>
          </a:xfrm>
          <a:prstGeom prst="rect">
            <a:avLst/>
          </a:prstGeom>
        </p:spPr>
        <p:txBody>
          <a:bodyPr vert="horz" lIns="91424" tIns="0" rIns="0" bIns="0" rtlCol="0" anchor="b" anchorCtr="0">
            <a:noAutofit/>
          </a:bodyPr>
          <a:lstStyle/>
          <a:p>
            <a:pPr>
              <a:lnSpc>
                <a:spcPct val="90000"/>
              </a:lnSpc>
              <a:spcBef>
                <a:spcPts val="600"/>
              </a:spcBef>
              <a:buClr>
                <a:schemeClr val="bg2"/>
              </a:buClr>
              <a:buSzPct val="100000"/>
            </a:pPr>
            <a:r>
              <a:rPr lang="en-US" sz="900" dirty="0">
                <a:solidFill>
                  <a:schemeClr val="bg1"/>
                </a:solidFill>
                <a:latin typeface="Arial" pitchFamily="34" charset="0"/>
                <a:cs typeface="Arial" pitchFamily="34" charset="0"/>
              </a:rPr>
              <a:t>©</a:t>
            </a:r>
            <a:r>
              <a:rPr lang="en-US" sz="900" dirty="0" smtClean="0">
                <a:solidFill>
                  <a:schemeClr val="bg1"/>
                </a:solidFill>
                <a:latin typeface="Arial" pitchFamily="34" charset="0"/>
                <a:cs typeface="Arial" pitchFamily="34" charset="0"/>
              </a:rPr>
              <a:t>2019 </a:t>
            </a:r>
            <a:r>
              <a:rPr lang="en-US" sz="900" dirty="0">
                <a:solidFill>
                  <a:schemeClr val="bg1"/>
                </a:solidFill>
                <a:latin typeface="Arial" pitchFamily="34" charset="0"/>
                <a:cs typeface="Arial" pitchFamily="34" charset="0"/>
              </a:rPr>
              <a:t>RGA. All rights reserved.</a:t>
            </a:r>
          </a:p>
          <a:p>
            <a:r>
              <a:rPr lang="en-US" sz="900" dirty="0">
                <a:solidFill>
                  <a:schemeClr val="bg1"/>
                </a:solidFill>
                <a:latin typeface="Arial" pitchFamily="34" charset="0"/>
                <a:cs typeface="Arial" pitchFamily="34" charset="0"/>
              </a:rPr>
              <a:t>No part of this publication may be reproduced in any form without the prior permission of RGA. </a:t>
            </a:r>
          </a:p>
          <a:p>
            <a:r>
              <a:rPr lang="en-US" sz="900" dirty="0">
                <a:solidFill>
                  <a:schemeClr val="bg1"/>
                </a:solidFill>
                <a:latin typeface="Arial" pitchFamily="34" charset="0"/>
                <a:cs typeface="Arial" pitchFamily="34" charset="0"/>
              </a:rPr>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  </a:t>
            </a:r>
          </a:p>
        </p:txBody>
      </p:sp>
    </p:spTree>
    <p:extLst>
      <p:ext uri="{BB962C8B-B14F-4D97-AF65-F5344CB8AC3E}">
        <p14:creationId xmlns:p14="http://schemas.microsoft.com/office/powerpoint/2010/main" val="15802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737" y="242596"/>
            <a:ext cx="10690696" cy="625151"/>
          </a:xfrm>
        </p:spPr>
        <p:txBody>
          <a:bodyPr/>
          <a:lstStyle/>
          <a:p>
            <a:r>
              <a:rPr lang="en-US" dirty="0"/>
              <a:t>Key Causative Factors</a:t>
            </a:r>
          </a:p>
        </p:txBody>
      </p:sp>
      <p:graphicFrame>
        <p:nvGraphicFramePr>
          <p:cNvPr id="4" name="Diagram 3"/>
          <p:cNvGraphicFramePr/>
          <p:nvPr>
            <p:extLst>
              <p:ext uri="{D42A27DB-BD31-4B8C-83A1-F6EECF244321}">
                <p14:modId xmlns:p14="http://schemas.microsoft.com/office/powerpoint/2010/main" val="510247982"/>
              </p:ext>
            </p:extLst>
          </p:nvPr>
        </p:nvGraphicFramePr>
        <p:xfrm>
          <a:off x="779737" y="966652"/>
          <a:ext cx="7084103" cy="5388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8177349" y="1786273"/>
            <a:ext cx="3840480" cy="3970318"/>
          </a:xfrm>
          <a:prstGeom prst="rect">
            <a:avLst/>
          </a:prstGeom>
          <a:solidFill>
            <a:schemeClr val="accent2">
              <a:lumMod val="20000"/>
              <a:lumOff val="80000"/>
            </a:schemeClr>
          </a:solidFill>
        </p:spPr>
        <p:txBody>
          <a:bodyPr wrap="square">
            <a:spAutoFit/>
          </a:bodyPr>
          <a:lstStyle/>
          <a:p>
            <a:r>
              <a:rPr lang="en-US" dirty="0" smtClean="0">
                <a:solidFill>
                  <a:srgbClr val="C00000"/>
                </a:solidFill>
              </a:rPr>
              <a:t>Digital Health; AI; </a:t>
            </a:r>
            <a:r>
              <a:rPr lang="en-US" dirty="0" err="1" smtClean="0">
                <a:solidFill>
                  <a:srgbClr val="C00000"/>
                </a:solidFill>
              </a:rPr>
              <a:t>TeleHealth</a:t>
            </a:r>
            <a:r>
              <a:rPr lang="en-US" dirty="0">
                <a:solidFill>
                  <a:srgbClr val="C00000"/>
                </a:solidFill>
              </a:rPr>
              <a:t> </a:t>
            </a:r>
            <a:r>
              <a:rPr lang="en-US" dirty="0" smtClean="0">
                <a:solidFill>
                  <a:srgbClr val="C00000"/>
                </a:solidFill>
              </a:rPr>
              <a:t>and Genomics has enabled better access; improved accuracy of diagnosis and treatment,  and affordability</a:t>
            </a:r>
          </a:p>
          <a:p>
            <a:endParaRPr lang="en-US" dirty="0"/>
          </a:p>
          <a:p>
            <a:r>
              <a:rPr lang="en-US" dirty="0" smtClean="0"/>
              <a:t>Rising NCD; Ageing Population; Innovations in Medicine and PE in Health continues to add to the rising expense in HealthCare</a:t>
            </a:r>
          </a:p>
          <a:p>
            <a:endParaRPr lang="en-US" dirty="0"/>
          </a:p>
          <a:p>
            <a:r>
              <a:rPr lang="en-US" dirty="0" smtClean="0">
                <a:solidFill>
                  <a:srgbClr val="7030A0"/>
                </a:solidFill>
              </a:rPr>
              <a:t>Availability of Data, but effective Non Utilization continues to be an issue.</a:t>
            </a:r>
            <a:endParaRPr lang="en-US" dirty="0">
              <a:solidFill>
                <a:srgbClr val="7030A0"/>
              </a:solidFill>
            </a:endParaRPr>
          </a:p>
        </p:txBody>
      </p:sp>
    </p:spTree>
    <p:extLst>
      <p:ext uri="{BB962C8B-B14F-4D97-AF65-F5344CB8AC3E}">
        <p14:creationId xmlns:p14="http://schemas.microsoft.com/office/powerpoint/2010/main" val="3332270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40" y="83976"/>
            <a:ext cx="10690696" cy="634481"/>
          </a:xfrm>
        </p:spPr>
        <p:txBody>
          <a:bodyPr/>
          <a:lstStyle/>
          <a:p>
            <a:r>
              <a:rPr lang="en-US" dirty="0" smtClean="0"/>
              <a:t>Rising NCD</a:t>
            </a:r>
            <a:endParaRPr lang="en-US" dirty="0"/>
          </a:p>
        </p:txBody>
      </p:sp>
      <p:pic>
        <p:nvPicPr>
          <p:cNvPr id="3" name="Picture 2"/>
          <p:cNvPicPr>
            <a:picLocks noChangeAspect="1"/>
          </p:cNvPicPr>
          <p:nvPr/>
        </p:nvPicPr>
        <p:blipFill>
          <a:blip r:embed="rId3"/>
          <a:stretch>
            <a:fillRect/>
          </a:stretch>
        </p:blipFill>
        <p:spPr>
          <a:xfrm>
            <a:off x="1311123" y="570722"/>
            <a:ext cx="10053103" cy="6054013"/>
          </a:xfrm>
          <a:prstGeom prst="rect">
            <a:avLst/>
          </a:prstGeom>
        </p:spPr>
      </p:pic>
    </p:spTree>
    <p:extLst>
      <p:ext uri="{BB962C8B-B14F-4D97-AF65-F5344CB8AC3E}">
        <p14:creationId xmlns:p14="http://schemas.microsoft.com/office/powerpoint/2010/main" val="1764941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745" y="503853"/>
            <a:ext cx="10690696" cy="531845"/>
          </a:xfrm>
        </p:spPr>
        <p:txBody>
          <a:bodyPr/>
          <a:lstStyle/>
          <a:p>
            <a:r>
              <a:rPr lang="en-US" dirty="0"/>
              <a:t>Leading Causes of Early Death - </a:t>
            </a:r>
            <a:r>
              <a:rPr lang="en-US" dirty="0" smtClean="0"/>
              <a:t>NCD</a:t>
            </a:r>
            <a:endParaRPr lang="en-US" dirty="0"/>
          </a:p>
        </p:txBody>
      </p:sp>
      <p:pic>
        <p:nvPicPr>
          <p:cNvPr id="7" name="Picture 6"/>
          <p:cNvPicPr>
            <a:picLocks noChangeAspect="1"/>
          </p:cNvPicPr>
          <p:nvPr/>
        </p:nvPicPr>
        <p:blipFill>
          <a:blip r:embed="rId2"/>
          <a:stretch>
            <a:fillRect/>
          </a:stretch>
        </p:blipFill>
        <p:spPr>
          <a:xfrm>
            <a:off x="751745" y="1137896"/>
            <a:ext cx="6172491" cy="5576413"/>
          </a:xfrm>
          <a:prstGeom prst="rect">
            <a:avLst/>
          </a:prstGeom>
        </p:spPr>
      </p:pic>
      <p:sp>
        <p:nvSpPr>
          <p:cNvPr id="8" name="Rectangle 7"/>
          <p:cNvSpPr/>
          <p:nvPr/>
        </p:nvSpPr>
        <p:spPr>
          <a:xfrm>
            <a:off x="6924236" y="1476372"/>
            <a:ext cx="4972295" cy="4524315"/>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C00000"/>
                </a:solidFill>
              </a:rPr>
              <a:t>Increasing mortality from a preventable </a:t>
            </a:r>
            <a:r>
              <a:rPr lang="en-US" sz="1600" b="1" dirty="0" smtClean="0">
                <a:solidFill>
                  <a:srgbClr val="C00000"/>
                </a:solidFill>
              </a:rPr>
              <a:t>Non Communicable Diseases (NCD)</a:t>
            </a:r>
          </a:p>
          <a:p>
            <a:pPr marL="285750" indent="-285750">
              <a:buFont typeface="Arial" panose="020B0604020202020204" pitchFamily="34" charset="0"/>
              <a:buChar char="•"/>
            </a:pPr>
            <a:r>
              <a:rPr lang="en-US" sz="1600" b="1" dirty="0" smtClean="0">
                <a:solidFill>
                  <a:srgbClr val="C00000"/>
                </a:solidFill>
              </a:rPr>
              <a:t>Projections do not look good either</a:t>
            </a:r>
            <a:endParaRPr lang="en-US" sz="1600" b="1" dirty="0">
              <a:solidFill>
                <a:srgbClr val="C00000"/>
              </a:solidFill>
            </a:endParaRPr>
          </a:p>
          <a:p>
            <a:pPr marL="285750" indent="-285750">
              <a:buFont typeface="Arial" panose="020B0604020202020204" pitchFamily="34" charset="0"/>
              <a:buChar char="•"/>
            </a:pPr>
            <a:r>
              <a:rPr lang="en-US" sz="1600" dirty="0">
                <a:solidFill>
                  <a:srgbClr val="C00000"/>
                </a:solidFill>
              </a:rPr>
              <a:t>Cardiovascular diseases cause 45% of early deaths in the Gulf region</a:t>
            </a:r>
          </a:p>
          <a:p>
            <a:pPr marL="285750" indent="-285750">
              <a:buFont typeface="Arial" panose="020B0604020202020204" pitchFamily="34" charset="0"/>
              <a:buChar char="•"/>
            </a:pPr>
            <a:r>
              <a:rPr lang="en-US" sz="1600" dirty="0">
                <a:solidFill>
                  <a:srgbClr val="C00000"/>
                </a:solidFill>
              </a:rPr>
              <a:t>There are some 36.8 million diabetics in the MENA region</a:t>
            </a:r>
          </a:p>
          <a:p>
            <a:pPr marL="285750" indent="-285750">
              <a:buFont typeface="Arial" panose="020B0604020202020204" pitchFamily="34" charset="0"/>
              <a:buChar char="•"/>
            </a:pPr>
            <a:r>
              <a:rPr lang="en-US" sz="1600" dirty="0">
                <a:solidFill>
                  <a:srgbClr val="C00000"/>
                </a:solidFill>
              </a:rPr>
              <a:t>The GCC states are forecast to see a sharp 150-200% </a:t>
            </a:r>
          </a:p>
          <a:p>
            <a:pPr marL="285750" indent="-285750">
              <a:buFont typeface="Arial" panose="020B0604020202020204" pitchFamily="34" charset="0"/>
              <a:buChar char="•"/>
            </a:pPr>
            <a:r>
              <a:rPr lang="en-US" sz="1600" dirty="0">
                <a:solidFill>
                  <a:srgbClr val="C00000"/>
                </a:solidFill>
              </a:rPr>
              <a:t>The obesity rate for GCC nationals stands at an average of 40%, which is one of the highest in the world . </a:t>
            </a:r>
          </a:p>
          <a:p>
            <a:pPr marL="285750" indent="-285750">
              <a:buFont typeface="Arial" panose="020B0604020202020204" pitchFamily="34" charset="0"/>
              <a:buChar char="•"/>
            </a:pPr>
            <a:r>
              <a:rPr lang="en-US" sz="1600" dirty="0" smtClean="0">
                <a:solidFill>
                  <a:srgbClr val="C00000"/>
                </a:solidFill>
              </a:rPr>
              <a:t>Mortality </a:t>
            </a:r>
            <a:r>
              <a:rPr lang="en-US" sz="1600" dirty="0">
                <a:solidFill>
                  <a:srgbClr val="C00000"/>
                </a:solidFill>
              </a:rPr>
              <a:t>rate in GCC from NCDs is one of the highest in the world. </a:t>
            </a:r>
            <a:endParaRPr lang="en-US" sz="1600" dirty="0" smtClean="0">
              <a:solidFill>
                <a:srgbClr val="C00000"/>
              </a:solidFill>
            </a:endParaRPr>
          </a:p>
          <a:p>
            <a:pPr marL="285750" indent="-285750">
              <a:buFont typeface="Arial" panose="020B0604020202020204" pitchFamily="34" charset="0"/>
              <a:buChar char="•"/>
            </a:pPr>
            <a:r>
              <a:rPr lang="en-US" sz="1600" dirty="0" smtClean="0">
                <a:solidFill>
                  <a:srgbClr val="C00000"/>
                </a:solidFill>
              </a:rPr>
              <a:t>Life Expectancy in GCC is 77 years</a:t>
            </a:r>
            <a:r>
              <a:rPr lang="en-US" sz="1600" dirty="0">
                <a:solidFill>
                  <a:srgbClr val="C00000"/>
                </a:solidFill>
              </a:rPr>
              <a:t>, but </a:t>
            </a:r>
            <a:r>
              <a:rPr lang="en-US" sz="1600" dirty="0" smtClean="0">
                <a:solidFill>
                  <a:srgbClr val="C00000"/>
                </a:solidFill>
              </a:rPr>
              <a:t>healthy life </a:t>
            </a:r>
            <a:r>
              <a:rPr lang="en-US" sz="1600" dirty="0">
                <a:solidFill>
                  <a:srgbClr val="C00000"/>
                </a:solidFill>
              </a:rPr>
              <a:t>expectancy was only </a:t>
            </a:r>
            <a:r>
              <a:rPr lang="en-US" sz="1600" dirty="0" smtClean="0">
                <a:solidFill>
                  <a:srgbClr val="C00000"/>
                </a:solidFill>
              </a:rPr>
              <a:t>65 </a:t>
            </a:r>
            <a:r>
              <a:rPr lang="en-US" sz="1600" dirty="0">
                <a:solidFill>
                  <a:srgbClr val="C00000"/>
                </a:solidFill>
              </a:rPr>
              <a:t>years. This means on average </a:t>
            </a:r>
            <a:r>
              <a:rPr lang="en-US" sz="1600" dirty="0" smtClean="0">
                <a:solidFill>
                  <a:srgbClr val="C00000"/>
                </a:solidFill>
              </a:rPr>
              <a:t>10 years </a:t>
            </a:r>
            <a:r>
              <a:rPr lang="en-US" sz="1600" dirty="0">
                <a:solidFill>
                  <a:srgbClr val="C00000"/>
                </a:solidFill>
              </a:rPr>
              <a:t>of life were spent in poor health </a:t>
            </a:r>
            <a:r>
              <a:rPr lang="en-US" sz="1600" dirty="0" smtClean="0">
                <a:solidFill>
                  <a:srgbClr val="C00000"/>
                </a:solidFill>
              </a:rPr>
              <a:t>– HUGE Burden</a:t>
            </a:r>
            <a:endParaRPr lang="en-US" sz="1600" dirty="0">
              <a:solidFill>
                <a:srgbClr val="C00000"/>
              </a:solidFill>
            </a:endParaRPr>
          </a:p>
        </p:txBody>
      </p:sp>
    </p:spTree>
    <p:extLst>
      <p:ext uri="{BB962C8B-B14F-4D97-AF65-F5344CB8AC3E}">
        <p14:creationId xmlns:p14="http://schemas.microsoft.com/office/powerpoint/2010/main" val="283956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3106" y="4787549"/>
            <a:ext cx="7574041" cy="1472410"/>
          </a:xfrm>
          <a:prstGeom prst="rect">
            <a:avLst/>
          </a:prstGeom>
        </p:spPr>
      </p:pic>
      <p:sp>
        <p:nvSpPr>
          <p:cNvPr id="3" name="Title 1"/>
          <p:cNvSpPr>
            <a:spLocks noGrp="1"/>
          </p:cNvSpPr>
          <p:nvPr>
            <p:ph type="title"/>
          </p:nvPr>
        </p:nvSpPr>
        <p:spPr>
          <a:xfrm>
            <a:off x="794656" y="-14410"/>
            <a:ext cx="9570583" cy="936171"/>
          </a:xfrm>
        </p:spPr>
        <p:txBody>
          <a:bodyPr>
            <a:normAutofit/>
          </a:bodyPr>
          <a:lstStyle/>
          <a:p>
            <a:pPr lvl="0"/>
            <a:r>
              <a:rPr lang="en-US" sz="3200" b="1" dirty="0">
                <a:latin typeface="Arial" panose="020B0604020202020204" pitchFamily="34" charset="0"/>
                <a:cs typeface="Arial" panose="020B0604020202020204" pitchFamily="34" charset="0"/>
              </a:rPr>
              <a:t>BIG </a:t>
            </a:r>
            <a:r>
              <a:rPr lang="en-US" sz="3200" b="1" dirty="0" smtClean="0">
                <a:latin typeface="Arial" panose="020B0604020202020204" pitchFamily="34" charset="0"/>
                <a:cs typeface="Arial" panose="020B0604020202020204" pitchFamily="34" charset="0"/>
              </a:rPr>
              <a:t>Data – Growth in HealthCare Data</a:t>
            </a:r>
            <a:endParaRPr lang="en-US" sz="3200" dirty="0">
              <a:latin typeface="Arial" panose="020B0604020202020204" pitchFamily="34" charset="0"/>
              <a:cs typeface="Arial" panose="020B0604020202020204" pitchFamily="34" charset="0"/>
            </a:endParaRPr>
          </a:p>
        </p:txBody>
      </p:sp>
      <p:sp>
        <p:nvSpPr>
          <p:cNvPr id="2" name="Rounded Rectangle 1"/>
          <p:cNvSpPr/>
          <p:nvPr/>
        </p:nvSpPr>
        <p:spPr>
          <a:xfrm>
            <a:off x="1555663" y="2275637"/>
            <a:ext cx="1534886" cy="148242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2013</a:t>
            </a:r>
          </a:p>
          <a:p>
            <a:pPr algn="ctr"/>
            <a:endParaRPr lang="en-US" dirty="0" smtClean="0"/>
          </a:p>
          <a:p>
            <a:pPr algn="ctr"/>
            <a:r>
              <a:rPr lang="en-US" dirty="0" smtClean="0"/>
              <a:t>153 </a:t>
            </a:r>
            <a:r>
              <a:rPr lang="en-US" dirty="0" err="1" smtClean="0"/>
              <a:t>Exabytes</a:t>
            </a:r>
            <a:r>
              <a:rPr lang="en-US" dirty="0" smtClean="0"/>
              <a:t> </a:t>
            </a:r>
            <a:endParaRPr lang="en-US" dirty="0"/>
          </a:p>
        </p:txBody>
      </p:sp>
      <p:sp>
        <p:nvSpPr>
          <p:cNvPr id="5" name="Rounded Rectangle 4"/>
          <p:cNvSpPr/>
          <p:nvPr/>
        </p:nvSpPr>
        <p:spPr>
          <a:xfrm>
            <a:off x="4497914" y="1570251"/>
            <a:ext cx="2707435" cy="24590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t>2020</a:t>
            </a:r>
          </a:p>
          <a:p>
            <a:pPr algn="ctr"/>
            <a:endParaRPr lang="en-US" sz="2800" dirty="0" smtClean="0"/>
          </a:p>
          <a:p>
            <a:pPr algn="ctr"/>
            <a:r>
              <a:rPr lang="en-US" sz="2800" dirty="0" smtClean="0"/>
              <a:t>2314 </a:t>
            </a:r>
            <a:r>
              <a:rPr lang="en-US" sz="2800" dirty="0" err="1" smtClean="0"/>
              <a:t>Exabytes</a:t>
            </a:r>
            <a:endParaRPr lang="en-US" sz="2800" dirty="0"/>
          </a:p>
        </p:txBody>
      </p:sp>
      <p:sp>
        <p:nvSpPr>
          <p:cNvPr id="6" name="Striped Right Arrow 5"/>
          <p:cNvSpPr/>
          <p:nvPr/>
        </p:nvSpPr>
        <p:spPr>
          <a:xfrm>
            <a:off x="3341726" y="2452925"/>
            <a:ext cx="978408" cy="699516"/>
          </a:xfrm>
          <a:prstGeom prst="striped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a:p>
        </p:txBody>
      </p:sp>
      <p:sp>
        <p:nvSpPr>
          <p:cNvPr id="7" name="Rectangle 6"/>
          <p:cNvSpPr/>
          <p:nvPr/>
        </p:nvSpPr>
        <p:spPr>
          <a:xfrm>
            <a:off x="7399176" y="1184531"/>
            <a:ext cx="4553339" cy="3367845"/>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1600" dirty="0" smtClean="0">
                <a:solidFill>
                  <a:srgbClr val="002060"/>
                </a:solidFill>
                <a:ea typeface="Times New Roman" panose="02020603050405020304" pitchFamily="18" charset="0"/>
                <a:cs typeface="Arial" panose="020B0604020202020204" pitchFamily="34" charset="0"/>
              </a:rPr>
              <a:t>Datacenters Globally only has space for 980 </a:t>
            </a:r>
            <a:r>
              <a:rPr lang="en-US" sz="1600" dirty="0" err="1" smtClean="0">
                <a:solidFill>
                  <a:srgbClr val="002060"/>
                </a:solidFill>
                <a:ea typeface="Times New Roman" panose="02020603050405020304" pitchFamily="18" charset="0"/>
                <a:cs typeface="Arial" panose="020B0604020202020204" pitchFamily="34" charset="0"/>
              </a:rPr>
              <a:t>Exabytes</a:t>
            </a:r>
            <a:endParaRPr lang="en-US" sz="1600" dirty="0" smtClean="0">
              <a:solidFill>
                <a:srgbClr val="002060"/>
              </a:solidFill>
              <a:ea typeface="Times New Roman" panose="02020603050405020304" pitchFamily="18"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600" dirty="0" smtClean="0">
                <a:solidFill>
                  <a:srgbClr val="002060"/>
                </a:solidFill>
                <a:ea typeface="Times New Roman" panose="02020603050405020304" pitchFamily="18" charset="0"/>
                <a:cs typeface="Arial" panose="020B0604020202020204" pitchFamily="34" charset="0"/>
              </a:rPr>
              <a:t>Sources of Health Data: </a:t>
            </a:r>
            <a:r>
              <a:rPr lang="en-US" sz="1400" dirty="0" smtClean="0">
                <a:solidFill>
                  <a:srgbClr val="002060"/>
                </a:solidFill>
                <a:ea typeface="Times New Roman" panose="02020603050405020304" pitchFamily="18" charset="0"/>
                <a:cs typeface="Arial" panose="020B0604020202020204" pitchFamily="34" charset="0"/>
              </a:rPr>
              <a:t>Claims; Provider; Demographics; Wellness; </a:t>
            </a:r>
            <a:r>
              <a:rPr lang="en-US" sz="1400" dirty="0" err="1" smtClean="0">
                <a:solidFill>
                  <a:srgbClr val="002060"/>
                </a:solidFill>
                <a:ea typeface="Times New Roman" panose="02020603050405020304" pitchFamily="18" charset="0"/>
                <a:cs typeface="Arial" panose="020B0604020202020204" pitchFamily="34" charset="0"/>
              </a:rPr>
              <a:t>MHealth</a:t>
            </a:r>
            <a:r>
              <a:rPr lang="en-US" sz="1400" dirty="0" smtClean="0">
                <a:solidFill>
                  <a:srgbClr val="002060"/>
                </a:solidFill>
                <a:ea typeface="Times New Roman" panose="02020603050405020304" pitchFamily="18" charset="0"/>
                <a:cs typeface="Arial" panose="020B0604020202020204" pitchFamily="34" charset="0"/>
              </a:rPr>
              <a:t>; Genomic tests; Clinical</a:t>
            </a:r>
          </a:p>
          <a:p>
            <a:pPr marL="285750" indent="-285750">
              <a:lnSpc>
                <a:spcPct val="107000"/>
              </a:lnSpc>
              <a:spcAft>
                <a:spcPts val="800"/>
              </a:spcAft>
              <a:buFont typeface="Arial" panose="020B0604020202020204" pitchFamily="34" charset="0"/>
              <a:buChar char="•"/>
            </a:pPr>
            <a:r>
              <a:rPr lang="en-US" dirty="0">
                <a:solidFill>
                  <a:srgbClr val="002060"/>
                </a:solidFill>
                <a:ea typeface="Times New Roman" panose="02020603050405020304" pitchFamily="18" charset="0"/>
                <a:cs typeface="Arial" panose="020B0604020202020204" pitchFamily="34" charset="0"/>
              </a:rPr>
              <a:t>HUGE </a:t>
            </a:r>
            <a:r>
              <a:rPr lang="en-US" sz="1600" dirty="0" smtClean="0">
                <a:solidFill>
                  <a:srgbClr val="002060"/>
                </a:solidFill>
                <a:ea typeface="Times New Roman" panose="02020603050405020304" pitchFamily="18" charset="0"/>
                <a:cs typeface="Arial" panose="020B0604020202020204" pitchFamily="34" charset="0"/>
              </a:rPr>
              <a:t>Data accumulation</a:t>
            </a:r>
          </a:p>
          <a:p>
            <a:pPr marL="285750" indent="-285750">
              <a:lnSpc>
                <a:spcPct val="107000"/>
              </a:lnSpc>
              <a:spcAft>
                <a:spcPts val="800"/>
              </a:spcAft>
              <a:buFont typeface="Arial" panose="020B0604020202020204" pitchFamily="34" charset="0"/>
              <a:buChar char="•"/>
            </a:pPr>
            <a:r>
              <a:rPr lang="en-US" sz="1600" dirty="0" smtClean="0">
                <a:solidFill>
                  <a:srgbClr val="002060"/>
                </a:solidFill>
                <a:ea typeface="Times New Roman" panose="02020603050405020304" pitchFamily="18" charset="0"/>
                <a:cs typeface="Arial" panose="020B0604020202020204" pitchFamily="34" charset="0"/>
              </a:rPr>
              <a:t>Data Management Strategies to be adopted rapidly due to lack of available space</a:t>
            </a:r>
          </a:p>
          <a:p>
            <a:pPr marL="285750" indent="-285750">
              <a:lnSpc>
                <a:spcPct val="107000"/>
              </a:lnSpc>
              <a:spcAft>
                <a:spcPts val="800"/>
              </a:spcAft>
              <a:buFont typeface="Arial" panose="020B0604020202020204" pitchFamily="34" charset="0"/>
              <a:buChar char="•"/>
            </a:pPr>
            <a:r>
              <a:rPr lang="en-US" sz="1600" dirty="0" smtClean="0">
                <a:solidFill>
                  <a:srgbClr val="002060"/>
                </a:solidFill>
                <a:ea typeface="Times New Roman" panose="02020603050405020304" pitchFamily="18" charset="0"/>
                <a:cs typeface="Arial" panose="020B0604020202020204" pitchFamily="34" charset="0"/>
              </a:rPr>
              <a:t>Actionable insights required for more efficient strategies for Growth; Competitiveness and Staying Ahead</a:t>
            </a:r>
            <a:endParaRPr lang="en-US" sz="1600" dirty="0">
              <a:solidFill>
                <a:srgbClr val="002060"/>
              </a:solidFill>
              <a:ea typeface="Times New Roman" panose="02020603050405020304" pitchFamily="18" charset="0"/>
              <a:cs typeface="Arial" panose="020B0604020202020204" pitchFamily="34" charset="0"/>
            </a:endParaRPr>
          </a:p>
        </p:txBody>
      </p:sp>
      <p:sp>
        <p:nvSpPr>
          <p:cNvPr id="9" name="Rectangle 8"/>
          <p:cNvSpPr/>
          <p:nvPr/>
        </p:nvSpPr>
        <p:spPr>
          <a:xfrm>
            <a:off x="794656" y="6519651"/>
            <a:ext cx="3703258" cy="261610"/>
          </a:xfrm>
          <a:prstGeom prst="rect">
            <a:avLst/>
          </a:prstGeom>
        </p:spPr>
        <p:txBody>
          <a:bodyPr wrap="none">
            <a:spAutoFit/>
          </a:bodyPr>
          <a:lstStyle/>
          <a:p>
            <a:r>
              <a:rPr lang="en-US" sz="1100" i="1" dirty="0" smtClean="0"/>
              <a:t>Source: Stanford Medicine &amp; CISCO Global Cloud Index</a:t>
            </a:r>
            <a:endParaRPr lang="en-US" sz="1100" i="1" dirty="0"/>
          </a:p>
        </p:txBody>
      </p:sp>
      <p:sp>
        <p:nvSpPr>
          <p:cNvPr id="10" name="Rectangle 9"/>
          <p:cNvSpPr/>
          <p:nvPr/>
        </p:nvSpPr>
        <p:spPr>
          <a:xfrm>
            <a:off x="1440585" y="4011972"/>
            <a:ext cx="1827744" cy="276999"/>
          </a:xfrm>
          <a:prstGeom prst="rect">
            <a:avLst/>
          </a:prstGeom>
        </p:spPr>
        <p:txBody>
          <a:bodyPr wrap="none">
            <a:spAutoFit/>
          </a:bodyPr>
          <a:lstStyle/>
          <a:p>
            <a:r>
              <a:rPr lang="en-US" sz="1200" dirty="0"/>
              <a:t>1 Exabyte = 1 billion GB</a:t>
            </a:r>
          </a:p>
        </p:txBody>
      </p:sp>
    </p:spTree>
    <p:extLst>
      <p:ext uri="{BB962C8B-B14F-4D97-AF65-F5344CB8AC3E}">
        <p14:creationId xmlns:p14="http://schemas.microsoft.com/office/powerpoint/2010/main" val="386501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211" y="55983"/>
            <a:ext cx="10690696" cy="504493"/>
          </a:xfrm>
        </p:spPr>
        <p:txBody>
          <a:bodyPr/>
          <a:lstStyle/>
          <a:p>
            <a:r>
              <a:rPr lang="en-US" dirty="0" smtClean="0"/>
              <a:t>Projected and Actual Average Life Expectancy </a:t>
            </a:r>
            <a:endParaRPr lang="en-US" dirty="0"/>
          </a:p>
        </p:txBody>
      </p:sp>
      <p:pic>
        <p:nvPicPr>
          <p:cNvPr id="5" name="Picture 4"/>
          <p:cNvPicPr>
            <a:picLocks noChangeAspect="1"/>
          </p:cNvPicPr>
          <p:nvPr/>
        </p:nvPicPr>
        <p:blipFill>
          <a:blip r:embed="rId2"/>
          <a:stretch>
            <a:fillRect/>
          </a:stretch>
        </p:blipFill>
        <p:spPr>
          <a:xfrm>
            <a:off x="5768843" y="1096929"/>
            <a:ext cx="6305591" cy="5171531"/>
          </a:xfrm>
          <a:prstGeom prst="rect">
            <a:avLst/>
          </a:prstGeom>
        </p:spPr>
      </p:pic>
      <p:sp>
        <p:nvSpPr>
          <p:cNvPr id="3" name="Rectangle 2"/>
          <p:cNvSpPr/>
          <p:nvPr/>
        </p:nvSpPr>
        <p:spPr>
          <a:xfrm>
            <a:off x="3567876" y="635264"/>
            <a:ext cx="6096000" cy="461665"/>
          </a:xfrm>
          <a:prstGeom prst="rect">
            <a:avLst/>
          </a:prstGeom>
        </p:spPr>
        <p:txBody>
          <a:bodyPr>
            <a:spAutoFit/>
          </a:bodyPr>
          <a:lstStyle/>
          <a:p>
            <a:r>
              <a:rPr lang="en-US" sz="2400" b="1" dirty="0" smtClean="0"/>
              <a:t>Projected</a:t>
            </a:r>
            <a:r>
              <a:rPr lang="en-US" sz="2400" dirty="0" smtClean="0"/>
              <a:t> = 77       </a:t>
            </a:r>
            <a:r>
              <a:rPr lang="en-US" sz="2400" b="1" dirty="0"/>
              <a:t>Healthy </a:t>
            </a:r>
            <a:r>
              <a:rPr lang="en-US" sz="2400" b="1" dirty="0" smtClean="0"/>
              <a:t>Actual</a:t>
            </a:r>
            <a:r>
              <a:rPr lang="en-US" sz="2400" dirty="0" smtClean="0"/>
              <a:t> = 65</a:t>
            </a:r>
            <a:endParaRPr lang="en-US" sz="2400" b="1" dirty="0"/>
          </a:p>
        </p:txBody>
      </p:sp>
      <p:sp>
        <p:nvSpPr>
          <p:cNvPr id="4" name="Rectangle 3"/>
          <p:cNvSpPr/>
          <p:nvPr/>
        </p:nvSpPr>
        <p:spPr>
          <a:xfrm>
            <a:off x="1985353" y="6227559"/>
            <a:ext cx="8196411" cy="523220"/>
          </a:xfrm>
          <a:prstGeom prst="rect">
            <a:avLst/>
          </a:prstGeom>
          <a:solidFill>
            <a:schemeClr val="bg2"/>
          </a:solidFill>
        </p:spPr>
        <p:txBody>
          <a:bodyPr wrap="none">
            <a:spAutoFit/>
          </a:bodyPr>
          <a:lstStyle/>
          <a:p>
            <a:r>
              <a:rPr lang="en-US" sz="2800" dirty="0" smtClean="0">
                <a:solidFill>
                  <a:srgbClr val="C00000"/>
                </a:solidFill>
              </a:rPr>
              <a:t>Average 10 </a:t>
            </a:r>
            <a:r>
              <a:rPr lang="en-US" sz="2800" dirty="0">
                <a:solidFill>
                  <a:srgbClr val="C00000"/>
                </a:solidFill>
              </a:rPr>
              <a:t>years of life were spent in poor health </a:t>
            </a:r>
          </a:p>
        </p:txBody>
      </p:sp>
      <p:pic>
        <p:nvPicPr>
          <p:cNvPr id="7" name="Picture 6"/>
          <p:cNvPicPr>
            <a:picLocks noChangeAspect="1"/>
          </p:cNvPicPr>
          <p:nvPr/>
        </p:nvPicPr>
        <p:blipFill>
          <a:blip r:embed="rId3"/>
          <a:stretch>
            <a:fillRect/>
          </a:stretch>
        </p:blipFill>
        <p:spPr>
          <a:xfrm>
            <a:off x="738211" y="1096930"/>
            <a:ext cx="5713504" cy="5055842"/>
          </a:xfrm>
          <a:prstGeom prst="rect">
            <a:avLst/>
          </a:prstGeom>
        </p:spPr>
      </p:pic>
    </p:spTree>
    <p:extLst>
      <p:ext uri="{BB962C8B-B14F-4D97-AF65-F5344CB8AC3E}">
        <p14:creationId xmlns:p14="http://schemas.microsoft.com/office/powerpoint/2010/main" val="3592018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961" y="126120"/>
            <a:ext cx="11356503" cy="584775"/>
          </a:xfrm>
          <a:prstGeom prst="rect">
            <a:avLst/>
          </a:prstGeom>
        </p:spPr>
        <p:txBody>
          <a:bodyPr wrap="square">
            <a:spAutoFit/>
          </a:bodyPr>
          <a:lstStyle/>
          <a:p>
            <a:r>
              <a:rPr lang="en-US" sz="3200" b="1" dirty="0" smtClean="0">
                <a:solidFill>
                  <a:srgbClr val="FF0000"/>
                </a:solidFill>
                <a:latin typeface="Arial" panose="020B0604020202020204" pitchFamily="34" charset="0"/>
                <a:cs typeface="Arial" panose="020B0604020202020204" pitchFamily="34" charset="0"/>
              </a:rPr>
              <a:t>Ageing Population and its Burden of Illness</a:t>
            </a:r>
            <a:endParaRPr lang="en-US" sz="3200" dirty="0">
              <a:solidFill>
                <a:srgbClr val="FF0000"/>
              </a:solidFill>
            </a:endParaRPr>
          </a:p>
        </p:txBody>
      </p:sp>
      <p:graphicFrame>
        <p:nvGraphicFramePr>
          <p:cNvPr id="10" name="Chart 9"/>
          <p:cNvGraphicFramePr>
            <a:graphicFrameLocks/>
          </p:cNvGraphicFramePr>
          <p:nvPr>
            <p:extLst>
              <p:ext uri="{D42A27DB-BD31-4B8C-83A1-F6EECF244321}">
                <p14:modId xmlns:p14="http://schemas.microsoft.com/office/powerpoint/2010/main" val="2784220990"/>
              </p:ext>
            </p:extLst>
          </p:nvPr>
        </p:nvGraphicFramePr>
        <p:xfrm>
          <a:off x="6962502" y="1044794"/>
          <a:ext cx="5016138" cy="478124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734144" y="1044793"/>
            <a:ext cx="6228358" cy="4951057"/>
          </a:xfrm>
          <a:prstGeom prst="rect">
            <a:avLst/>
          </a:prstGeom>
        </p:spPr>
      </p:pic>
    </p:spTree>
    <p:extLst>
      <p:ext uri="{BB962C8B-B14F-4D97-AF65-F5344CB8AC3E}">
        <p14:creationId xmlns:p14="http://schemas.microsoft.com/office/powerpoint/2010/main" val="2148372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762" y="111967"/>
            <a:ext cx="10690696" cy="559837"/>
          </a:xfrm>
        </p:spPr>
        <p:txBody>
          <a:bodyPr/>
          <a:lstStyle/>
          <a:p>
            <a:r>
              <a:rPr lang="en-US" dirty="0" smtClean="0"/>
              <a:t>AI in Health and its Impact</a:t>
            </a:r>
            <a:endParaRPr lang="en-US" dirty="0"/>
          </a:p>
        </p:txBody>
      </p:sp>
      <p:graphicFrame>
        <p:nvGraphicFramePr>
          <p:cNvPr id="4" name="Diagram 3"/>
          <p:cNvGraphicFramePr/>
          <p:nvPr>
            <p:extLst>
              <p:ext uri="{D42A27DB-BD31-4B8C-83A1-F6EECF244321}">
                <p14:modId xmlns:p14="http://schemas.microsoft.com/office/powerpoint/2010/main" val="3893949131"/>
              </p:ext>
            </p:extLst>
          </p:nvPr>
        </p:nvGraphicFramePr>
        <p:xfrm>
          <a:off x="606489" y="431074"/>
          <a:ext cx="7570859" cy="6212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8344678" y="2053823"/>
            <a:ext cx="3645158" cy="3139321"/>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C00000"/>
                </a:solidFill>
              </a:rPr>
              <a:t>Efficient Administrative workflow</a:t>
            </a:r>
          </a:p>
          <a:p>
            <a:pPr marL="285750" indent="-285750">
              <a:buFont typeface="Arial" panose="020B0604020202020204" pitchFamily="34" charset="0"/>
              <a:buChar char="•"/>
            </a:pPr>
            <a:r>
              <a:rPr lang="en-US" dirty="0" smtClean="0">
                <a:solidFill>
                  <a:srgbClr val="C00000"/>
                </a:solidFill>
              </a:rPr>
              <a:t>Fraud Detection</a:t>
            </a:r>
          </a:p>
          <a:p>
            <a:pPr marL="285750" indent="-285750">
              <a:buFont typeface="Arial" panose="020B0604020202020204" pitchFamily="34" charset="0"/>
              <a:buChar char="•"/>
            </a:pPr>
            <a:r>
              <a:rPr lang="en-US" dirty="0" smtClean="0">
                <a:solidFill>
                  <a:srgbClr val="C00000"/>
                </a:solidFill>
              </a:rPr>
              <a:t>Reduce Dosage Error</a:t>
            </a:r>
          </a:p>
          <a:p>
            <a:pPr marL="285750" indent="-285750">
              <a:buFont typeface="Arial" panose="020B0604020202020204" pitchFamily="34" charset="0"/>
              <a:buChar char="•"/>
            </a:pPr>
            <a:r>
              <a:rPr lang="en-US" dirty="0" smtClean="0">
                <a:solidFill>
                  <a:srgbClr val="C00000"/>
                </a:solidFill>
              </a:rPr>
              <a:t>Connected Machines</a:t>
            </a:r>
          </a:p>
          <a:p>
            <a:pPr marL="285750" indent="-285750">
              <a:buFont typeface="Arial" panose="020B0604020202020204" pitchFamily="34" charset="0"/>
              <a:buChar char="•"/>
            </a:pPr>
            <a:r>
              <a:rPr lang="en-US" dirty="0" smtClean="0">
                <a:solidFill>
                  <a:srgbClr val="C00000"/>
                </a:solidFill>
              </a:rPr>
              <a:t>Accuracy of Diagnosis</a:t>
            </a:r>
          </a:p>
          <a:p>
            <a:pPr marL="285750" indent="-285750">
              <a:buFont typeface="Arial" panose="020B0604020202020204" pitchFamily="34" charset="0"/>
              <a:buChar char="•"/>
            </a:pPr>
            <a:r>
              <a:rPr lang="en-US" dirty="0" smtClean="0">
                <a:solidFill>
                  <a:srgbClr val="C00000"/>
                </a:solidFill>
              </a:rPr>
              <a:t>Remote Healthcare Delivery</a:t>
            </a:r>
          </a:p>
          <a:p>
            <a:pPr marL="285750" indent="-285750">
              <a:buFont typeface="Arial" panose="020B0604020202020204" pitchFamily="34" charset="0"/>
              <a:buChar char="•"/>
            </a:pPr>
            <a:r>
              <a:rPr lang="en-US" dirty="0" smtClean="0">
                <a:solidFill>
                  <a:srgbClr val="C00000"/>
                </a:solidFill>
              </a:rPr>
              <a:t>Chronic Disease Management</a:t>
            </a:r>
          </a:p>
          <a:p>
            <a:pPr marL="285750" indent="-285750">
              <a:buFont typeface="Arial" panose="020B0604020202020204" pitchFamily="34" charset="0"/>
              <a:buChar char="•"/>
            </a:pPr>
            <a:r>
              <a:rPr lang="en-US" dirty="0" smtClean="0">
                <a:solidFill>
                  <a:srgbClr val="C00000"/>
                </a:solidFill>
              </a:rPr>
              <a:t>Robotic Surgeries</a:t>
            </a:r>
          </a:p>
          <a:p>
            <a:pPr marL="285750" indent="-285750">
              <a:buFont typeface="Arial" panose="020B0604020202020204" pitchFamily="34" charset="0"/>
              <a:buChar char="•"/>
            </a:pPr>
            <a:r>
              <a:rPr lang="en-US" dirty="0" smtClean="0">
                <a:solidFill>
                  <a:srgbClr val="C00000"/>
                </a:solidFill>
              </a:rPr>
              <a:t>Virtual Nursing Assistants</a:t>
            </a:r>
          </a:p>
          <a:p>
            <a:endParaRPr lang="en-US" dirty="0"/>
          </a:p>
        </p:txBody>
      </p:sp>
      <p:sp>
        <p:nvSpPr>
          <p:cNvPr id="3" name="Rectangle 2"/>
          <p:cNvSpPr/>
          <p:nvPr/>
        </p:nvSpPr>
        <p:spPr>
          <a:xfrm>
            <a:off x="9227905" y="1402471"/>
            <a:ext cx="1107996" cy="461665"/>
          </a:xfrm>
          <a:prstGeom prst="rect">
            <a:avLst/>
          </a:prstGeom>
        </p:spPr>
        <p:txBody>
          <a:bodyPr wrap="none">
            <a:spAutoFit/>
          </a:bodyPr>
          <a:lstStyle/>
          <a:p>
            <a:r>
              <a:rPr lang="en-US" sz="2400" dirty="0"/>
              <a:t>Impact</a:t>
            </a:r>
          </a:p>
        </p:txBody>
      </p:sp>
    </p:spTree>
    <p:extLst>
      <p:ext uri="{BB962C8B-B14F-4D97-AF65-F5344CB8AC3E}">
        <p14:creationId xmlns:p14="http://schemas.microsoft.com/office/powerpoint/2010/main" val="15289181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TYPE" val="TitleBackgroundBand"/>
</p:tagLst>
</file>

<file path=ppt/theme/theme1.xml><?xml version="1.0" encoding="utf-8"?>
<a:theme xmlns:a="http://schemas.openxmlformats.org/drawingml/2006/main" name="Office Theme">
  <a:themeElements>
    <a:clrScheme name="Custom 4">
      <a:dk1>
        <a:srgbClr val="000000"/>
      </a:dk1>
      <a:lt1>
        <a:srgbClr val="FFFFFF"/>
      </a:lt1>
      <a:dk2>
        <a:srgbClr val="848383"/>
      </a:dk2>
      <a:lt2>
        <a:srgbClr val="CECECE"/>
      </a:lt2>
      <a:accent1>
        <a:srgbClr val="E31B23"/>
      </a:accent1>
      <a:accent2>
        <a:srgbClr val="006086"/>
      </a:accent2>
      <a:accent3>
        <a:srgbClr val="E37735"/>
      </a:accent3>
      <a:accent4>
        <a:srgbClr val="631C15"/>
      </a:accent4>
      <a:accent5>
        <a:srgbClr val="848383"/>
      </a:accent5>
      <a:accent6>
        <a:srgbClr val="9E9844"/>
      </a:accent6>
      <a:hlink>
        <a:srgbClr val="006086"/>
      </a:hlink>
      <a:folHlink>
        <a:srgbClr val="E31B2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GA_Template_Office.pptx" id="{8537B54F-7352-4499-9230-CBFFE054C8FE}" vid="{E0A48DF0-B29A-4762-BB37-3283FA1A1220}"/>
    </a:ext>
  </a:extLst>
</a:theme>
</file>

<file path=ppt/theme/theme2.xml><?xml version="1.0" encoding="utf-8"?>
<a:theme xmlns:a="http://schemas.openxmlformats.org/drawingml/2006/main" name="Office Theme">
  <a:themeElements>
    <a:clrScheme name="RGA Palette">
      <a:dk1>
        <a:srgbClr val="000000"/>
      </a:dk1>
      <a:lt1>
        <a:srgbClr val="FFFFFF"/>
      </a:lt1>
      <a:dk2>
        <a:srgbClr val="848383"/>
      </a:dk2>
      <a:lt2>
        <a:srgbClr val="CECECE"/>
      </a:lt2>
      <a:accent1>
        <a:srgbClr val="D92B2D"/>
      </a:accent1>
      <a:accent2>
        <a:srgbClr val="006086"/>
      </a:accent2>
      <a:accent3>
        <a:srgbClr val="E37735"/>
      </a:accent3>
      <a:accent4>
        <a:srgbClr val="631C15"/>
      </a:accent4>
      <a:accent5>
        <a:srgbClr val="848383"/>
      </a:accent5>
      <a:accent6>
        <a:srgbClr val="9E9844"/>
      </a:accent6>
      <a:hlink>
        <a:srgbClr val="006086"/>
      </a:hlink>
      <a:folHlink>
        <a:srgbClr val="E31B23"/>
      </a:folHlink>
    </a:clrScheme>
    <a:fontScheme name="Custom 1">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F202519AC01F4DB985337A9EEFDEFA" ma:contentTypeVersion="1" ma:contentTypeDescription="Create a new document." ma:contentTypeScope="" ma:versionID="40dd8015e35e7435f24349e5bd1bdda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BEFDA6-0871-457D-9833-057C9BDF3A5C}">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F3786520-D866-461B-A592-B81A5A49F712}">
  <ds:schemaRefs>
    <ds:schemaRef ds:uri="http://schemas.microsoft.com/sharepoint/v3/contenttype/forms"/>
  </ds:schemaRefs>
</ds:datastoreItem>
</file>

<file path=customXml/itemProps3.xml><?xml version="1.0" encoding="utf-8"?>
<ds:datastoreItem xmlns:ds="http://schemas.openxmlformats.org/officeDocument/2006/customXml" ds:itemID="{3A571C6A-F11F-4BF6-8EB4-A11998A981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RGA_Template_Office</Template>
  <TotalTime>15306</TotalTime>
  <Words>842</Words>
  <Application>Microsoft Office PowerPoint</Application>
  <PresentationFormat>Widescreen</PresentationFormat>
  <Paragraphs>135</Paragraphs>
  <Slides>25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Narrow</vt:lpstr>
      <vt:lpstr>Calibri</vt:lpstr>
      <vt:lpstr>Courier New</vt:lpstr>
      <vt:lpstr>Lora</vt:lpstr>
      <vt:lpstr>Times New Roman</vt:lpstr>
      <vt:lpstr>Trebuchet MS</vt:lpstr>
      <vt:lpstr>Wingdings</vt:lpstr>
      <vt:lpstr>Wingdings 2</vt:lpstr>
      <vt:lpstr>Office Theme</vt:lpstr>
      <vt:lpstr>Changing Healthcare Dynamics    “Emerging Trends &amp; Cost  Shifting Factors ”</vt:lpstr>
      <vt:lpstr>Agenda</vt:lpstr>
      <vt:lpstr>Key Causative Factors</vt:lpstr>
      <vt:lpstr>Rising NCD</vt:lpstr>
      <vt:lpstr>Leading Causes of Early Death - NCD</vt:lpstr>
      <vt:lpstr>BIG Data – Growth in HealthCare Data</vt:lpstr>
      <vt:lpstr>Projected and Actual Average Life Expectancy </vt:lpstr>
      <vt:lpstr>PowerPoint Presentation</vt:lpstr>
      <vt:lpstr>AI in Health and its Impact</vt:lpstr>
      <vt:lpstr>E-world - Larger Markets, Extended reach for Healthcare</vt:lpstr>
      <vt:lpstr>Wearables</vt:lpstr>
      <vt:lpstr>Advancement in Medical Innovations</vt:lpstr>
      <vt:lpstr>Genomics</vt:lpstr>
      <vt:lpstr>   The Future Ahead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for Change</vt:lpstr>
      <vt:lpstr>Initiatives for Change</vt:lpstr>
      <vt:lpstr>PowerPoint Presentation</vt:lpstr>
      <vt:lpstr>PowerPoint Presentation</vt:lpstr>
    </vt:vector>
  </TitlesOfParts>
  <Company>RGARE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Sample Pages</dc:title>
  <dc:creator>Sebastian, Dennis</dc:creator>
  <dc:description>Template Template for v2007 and v2010</dc:description>
  <cp:lastModifiedBy>events</cp:lastModifiedBy>
  <cp:revision>307</cp:revision>
  <cp:lastPrinted>2019-03-13T19:09:00Z</cp:lastPrinted>
  <dcterms:created xsi:type="dcterms:W3CDTF">2017-06-09T06:51:36Z</dcterms:created>
  <dcterms:modified xsi:type="dcterms:W3CDTF">2020-02-18T06:37:20Z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0x010100E9F202519AC01F4DB985337A9EEFDEFA</vt:lpwstr>
  </property>
</Properties>
</file>