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9" r:id="rId3"/>
    <p:sldId id="261" r:id="rId4"/>
    <p:sldId id="285" r:id="rId5"/>
    <p:sldId id="286" r:id="rId6"/>
    <p:sldId id="287" r:id="rId7"/>
    <p:sldId id="288" r:id="rId8"/>
    <p:sldId id="289" r:id="rId9"/>
    <p:sldId id="290" r:id="rId10"/>
  </p:sldIdLst>
  <p:sldSz cx="9144000" cy="5143500" type="screen16x9"/>
  <p:notesSz cx="6858000" cy="9144000"/>
  <p:embeddedFontLst>
    <p:embeddedFont>
      <p:font typeface="Dosis ExtraLight" panose="020B0604020202020204" charset="0"/>
      <p:regular r:id="rId12"/>
      <p:bold r:id="rId13"/>
    </p:embeddedFont>
    <p:embeddedFont>
      <p:font typeface="Titillium Web Light" panose="020B0604020202020204" charset="0"/>
      <p:regular r:id="rId14"/>
      <p:bold r:id="rId15"/>
      <p:italic r:id="rId16"/>
      <p:boldItalic r:id="rId17"/>
    </p:embeddedFont>
    <p:embeddedFont>
      <p:font typeface="Arial Unicode MS" panose="020B0604020202020204" pitchFamily="34" charset="-128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DB0D73-2C52-4B2B-8341-27F5EDBC420A}">
  <a:tblStyle styleId="{28DB0D73-2C52-4B2B-8341-27F5EDBC420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23094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Google Shape;383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Google Shape;383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707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5" name="Google Shape;385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6" name="Google Shape;385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892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8" name="Google Shape;38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6684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8" name="Google Shape;38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7147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8" name="Google Shape;38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3012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5" name="Google Shape;385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6" name="Google Shape;385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2511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8" name="Google Shape;38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4593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8" name="Google Shape;38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1801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7" name="Google Shape;38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8" name="Google Shape;38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2746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28" name="Google Shape;528;p3"/>
          <p:cNvSpPr txBox="1">
            <a:spLocks noGrp="1"/>
          </p:cNvSpPr>
          <p:nvPr>
            <p:ph type="subTitle" idx="1"/>
          </p:nvPr>
        </p:nvSpPr>
        <p:spPr>
          <a:xfrm>
            <a:off x="685800" y="3983055"/>
            <a:ext cx="5268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529" name="Google Shape;529;p3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530" name="Google Shape;530;p3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0" name="Google Shape;610;p3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611" name="Google Shape;611;p3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3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731" name="Google Shape;731;p3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0" name="Google Shape;940;p3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941" name="Google Shape;941;p3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▪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●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○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■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Google Shape;3836;p13"/>
          <p:cNvSpPr txBox="1">
            <a:spLocks noGrp="1"/>
          </p:cNvSpPr>
          <p:nvPr>
            <p:ph type="ctrTitle"/>
          </p:nvPr>
        </p:nvSpPr>
        <p:spPr>
          <a:xfrm>
            <a:off x="413648" y="696424"/>
            <a:ext cx="6335486" cy="21882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5400" dirty="0">
                <a:latin typeface="Titillium Web Light" panose="020B0604020202020204" charset="0"/>
              </a:rPr>
              <a:t>Controlling Fraud, Waste, and </a:t>
            </a:r>
            <a:r>
              <a:rPr lang="en" sz="5400" dirty="0" smtClean="0">
                <a:latin typeface="Titillium Web Light" panose="020B0604020202020204" charset="0"/>
              </a:rPr>
              <a:t>Abuse</a:t>
            </a:r>
            <a:endParaRPr sz="5400" dirty="0">
              <a:latin typeface="Titillium Web Light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8" name="Google Shape;3858;p16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>
                <a:latin typeface="Titillium Web Light" panose="020B0604020202020204" charset="0"/>
              </a:rPr>
              <a:t>Definitions and Current Situation</a:t>
            </a:r>
            <a:endParaRPr sz="4000" dirty="0">
              <a:latin typeface="Titillium Web Light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" name="Google Shape;3870;p18"/>
          <p:cNvSpPr txBox="1">
            <a:spLocks noGrp="1"/>
          </p:cNvSpPr>
          <p:nvPr>
            <p:ph type="title"/>
          </p:nvPr>
        </p:nvSpPr>
        <p:spPr>
          <a:xfrm>
            <a:off x="174014" y="1297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b="1" dirty="0" smtClean="0">
                <a:latin typeface="Titillium Web Light" panose="020B060402020202020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What is FWA?</a:t>
            </a:r>
            <a:endParaRPr dirty="0">
              <a:latin typeface="Titillium Web Light" panose="020B060402020202020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71" name="Google Shape;3871;p18"/>
          <p:cNvSpPr txBox="1">
            <a:spLocks noGrp="1"/>
          </p:cNvSpPr>
          <p:nvPr>
            <p:ph type="body" idx="1"/>
          </p:nvPr>
        </p:nvSpPr>
        <p:spPr>
          <a:xfrm>
            <a:off x="261100" y="1232806"/>
            <a:ext cx="6761100" cy="34045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dirty="0">
                <a:latin typeface="Titillium Web Light" panose="020B0604020202020204" charset="0"/>
              </a:rPr>
              <a:t>FWA can be defined by:</a:t>
            </a:r>
          </a:p>
          <a:p>
            <a:pPr marL="76200" indent="0">
              <a:buNone/>
            </a:pPr>
            <a:endParaRPr lang="en-US" sz="1200" dirty="0">
              <a:latin typeface="Titillium Web Light" panose="020B0604020202020204" charset="0"/>
            </a:endParaRPr>
          </a:p>
          <a:p>
            <a:r>
              <a:rPr lang="en-US" b="1" dirty="0">
                <a:latin typeface="Titillium Web Light" panose="020B0604020202020204" charset="0"/>
              </a:rPr>
              <a:t>Fraud</a:t>
            </a:r>
            <a:r>
              <a:rPr lang="en-US" dirty="0">
                <a:latin typeface="Titillium Web Light" panose="020B0604020202020204" charset="0"/>
              </a:rPr>
              <a:t>: </a:t>
            </a:r>
            <a:r>
              <a:rPr lang="en-US" u="sng" dirty="0">
                <a:latin typeface="Titillium Web Light" panose="020B0604020202020204" charset="0"/>
              </a:rPr>
              <a:t>Intentional</a:t>
            </a:r>
            <a:r>
              <a:rPr lang="en-US" dirty="0">
                <a:latin typeface="Titillium Web Light" panose="020B0604020202020204" charset="0"/>
              </a:rPr>
              <a:t> deception to obtain illicit benefits</a:t>
            </a:r>
          </a:p>
          <a:p>
            <a:r>
              <a:rPr lang="en-US" b="1" dirty="0">
                <a:latin typeface="Titillium Web Light" panose="020B0604020202020204" charset="0"/>
              </a:rPr>
              <a:t>Waste</a:t>
            </a:r>
            <a:r>
              <a:rPr lang="en-US" dirty="0">
                <a:latin typeface="Titillium Web Light" panose="020B0604020202020204" charset="0"/>
              </a:rPr>
              <a:t>: Excessive use of services based on </a:t>
            </a:r>
            <a:r>
              <a:rPr lang="en-US" u="sng" dirty="0">
                <a:latin typeface="Titillium Web Light" panose="020B0604020202020204" charset="0"/>
              </a:rPr>
              <a:t>comfort</a:t>
            </a:r>
            <a:r>
              <a:rPr lang="en-US" dirty="0">
                <a:latin typeface="Titillium Web Light" panose="020B0604020202020204" charset="0"/>
              </a:rPr>
              <a:t> levels</a:t>
            </a:r>
          </a:p>
          <a:p>
            <a:r>
              <a:rPr lang="en-US" b="1" dirty="0">
                <a:latin typeface="Titillium Web Light" panose="020B0604020202020204" charset="0"/>
              </a:rPr>
              <a:t>Abuse</a:t>
            </a:r>
            <a:r>
              <a:rPr lang="en-US" dirty="0">
                <a:latin typeface="Titillium Web Light" panose="020B0604020202020204" charset="0"/>
              </a:rPr>
              <a:t>: </a:t>
            </a:r>
            <a:r>
              <a:rPr lang="en-US" u="sng" dirty="0">
                <a:latin typeface="Titillium Web Light" panose="020B0604020202020204" charset="0"/>
              </a:rPr>
              <a:t>Unsubstantiated</a:t>
            </a:r>
            <a:r>
              <a:rPr lang="en-US" dirty="0">
                <a:latin typeface="Titillium Web Light" panose="020B0604020202020204" charset="0"/>
              </a:rPr>
              <a:t> payment for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" name="Google Shape;3870;p18"/>
          <p:cNvSpPr txBox="1">
            <a:spLocks noGrp="1"/>
          </p:cNvSpPr>
          <p:nvPr>
            <p:ph type="title"/>
          </p:nvPr>
        </p:nvSpPr>
        <p:spPr>
          <a:xfrm>
            <a:off x="174014" y="1297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b="1" dirty="0" smtClean="0">
                <a:latin typeface="Titillium Web Light" panose="020B060402020202020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FWA in the UAE</a:t>
            </a:r>
            <a:endParaRPr dirty="0">
              <a:latin typeface="Titillium Web Light" panose="020B060402020202020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71" name="Google Shape;3871;p18"/>
          <p:cNvSpPr txBox="1">
            <a:spLocks noGrp="1"/>
          </p:cNvSpPr>
          <p:nvPr>
            <p:ph type="body" idx="1"/>
          </p:nvPr>
        </p:nvSpPr>
        <p:spPr>
          <a:xfrm>
            <a:off x="119581" y="1113060"/>
            <a:ext cx="7609271" cy="34045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1800" dirty="0">
                <a:latin typeface="Titillium Web Light" panose="020B0604020202020204" charset="0"/>
              </a:rPr>
              <a:t>FWA is estimated to represent between 5% and 10% of claims spending. It is lower than estimates in other countries (e.g. US) for the following reasons:</a:t>
            </a:r>
          </a:p>
          <a:p>
            <a:pPr marL="76200" indent="0">
              <a:buNone/>
            </a:pPr>
            <a:endParaRPr lang="en-US" sz="1800" dirty="0">
              <a:latin typeface="Titillium Web Light" panose="020B060402020202020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Compulsory health insurance: </a:t>
            </a:r>
            <a:r>
              <a:rPr lang="en-US" sz="1800" i="1" dirty="0">
                <a:latin typeface="Titillium Web Light" panose="020B0604020202020204" charset="0"/>
              </a:rPr>
              <a:t>less need for identity theft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Widespread availability of direct billing to payers: </a:t>
            </a:r>
            <a:r>
              <a:rPr lang="en-US" sz="1800" i="1" dirty="0">
                <a:latin typeface="Titillium Web Light" panose="020B0604020202020204" charset="0"/>
              </a:rPr>
              <a:t>fewer reimbursement claims by members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Adoption of international standards and e-claims: </a:t>
            </a:r>
            <a:r>
              <a:rPr lang="en-US" sz="1800" i="1" dirty="0">
                <a:latin typeface="Titillium Web Light" panose="020B0604020202020204" charset="0"/>
              </a:rPr>
              <a:t>enables streamlining of adjudication processes and meaningful analysis of claims data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Introduction of DRG’s: </a:t>
            </a:r>
            <a:r>
              <a:rPr lang="en-US" sz="1800" i="1" dirty="0">
                <a:latin typeface="Titillium Web Light" panose="020B0604020202020204" charset="0"/>
              </a:rPr>
              <a:t>rewards quality as opposed to pay-for-service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Strict monitoring of restricted medications:</a:t>
            </a:r>
            <a:r>
              <a:rPr lang="en-US" sz="1800" i="1" dirty="0">
                <a:latin typeface="Titillium Web Light" panose="020B0604020202020204" charset="0"/>
              </a:rPr>
              <a:t> cf. MOI initiative</a:t>
            </a:r>
          </a:p>
        </p:txBody>
      </p:sp>
    </p:spTree>
    <p:extLst>
      <p:ext uri="{BB962C8B-B14F-4D97-AF65-F5344CB8AC3E}">
        <p14:creationId xmlns:p14="http://schemas.microsoft.com/office/powerpoint/2010/main" val="2838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" name="Google Shape;3870;p18"/>
          <p:cNvSpPr txBox="1">
            <a:spLocks noGrp="1"/>
          </p:cNvSpPr>
          <p:nvPr>
            <p:ph type="title"/>
          </p:nvPr>
        </p:nvSpPr>
        <p:spPr>
          <a:xfrm>
            <a:off x="174014" y="1297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b="1" dirty="0" smtClean="0">
                <a:latin typeface="Titillium Web Light" panose="020B060402020202020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FWA in the UAE</a:t>
            </a:r>
            <a:endParaRPr dirty="0">
              <a:latin typeface="Titillium Web Light" panose="020B060402020202020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71" name="Google Shape;3871;p18"/>
          <p:cNvSpPr txBox="1">
            <a:spLocks noGrp="1"/>
          </p:cNvSpPr>
          <p:nvPr>
            <p:ph type="body" idx="1"/>
          </p:nvPr>
        </p:nvSpPr>
        <p:spPr>
          <a:xfrm>
            <a:off x="119581" y="1113060"/>
            <a:ext cx="7609271" cy="34045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1800" dirty="0">
                <a:latin typeface="Titillium Web Light" panose="020B0604020202020204" charset="0"/>
              </a:rPr>
              <a:t>Waste constitutes the main contributor to FWA due to:</a:t>
            </a:r>
          </a:p>
          <a:p>
            <a:pPr marL="76200" indent="0">
              <a:buNone/>
            </a:pPr>
            <a:endParaRPr lang="en-US" sz="1800" dirty="0">
              <a:latin typeface="Titillium Web Light" panose="020B060402020202020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Some medical providers incentivize doctors to over-prescribe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Only recently do patient have access to readily available and reliable information to select a physician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Comfort levels associated with various insurance products are not easily defined / communicated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Pressure on providers to make-up for “lost revenue” due to demographic fluctuations and / or increased competition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Many patients and doctors still have mistaken beliefs about health insurance</a:t>
            </a:r>
          </a:p>
        </p:txBody>
      </p:sp>
    </p:spTree>
    <p:extLst>
      <p:ext uri="{BB962C8B-B14F-4D97-AF65-F5344CB8AC3E}">
        <p14:creationId xmlns:p14="http://schemas.microsoft.com/office/powerpoint/2010/main" val="23506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8" name="Google Shape;3858;p16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>
                <a:latin typeface="Titillium Web Light" panose="020B0604020202020204" charset="0"/>
              </a:rPr>
              <a:t>Controlling FWA</a:t>
            </a:r>
            <a:endParaRPr sz="4000" dirty="0">
              <a:latin typeface="Titillium Web 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5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" name="Google Shape;3870;p18"/>
          <p:cNvSpPr txBox="1">
            <a:spLocks noGrp="1"/>
          </p:cNvSpPr>
          <p:nvPr>
            <p:ph type="title"/>
          </p:nvPr>
        </p:nvSpPr>
        <p:spPr>
          <a:xfrm>
            <a:off x="174014" y="1297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b="1" dirty="0">
                <a:latin typeface="Titillium Web Light" panose="020B060402020202020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How to Control FWA</a:t>
            </a:r>
            <a:endParaRPr dirty="0">
              <a:latin typeface="Titillium Web Light" panose="020B060402020202020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71" name="Google Shape;3871;p18"/>
          <p:cNvSpPr txBox="1">
            <a:spLocks noGrp="1"/>
          </p:cNvSpPr>
          <p:nvPr>
            <p:ph type="body" idx="1"/>
          </p:nvPr>
        </p:nvSpPr>
        <p:spPr>
          <a:xfrm>
            <a:off x="119581" y="1113060"/>
            <a:ext cx="7609271" cy="34045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dirty="0">
                <a:latin typeface="Titillium Web Light" panose="020B0604020202020204" charset="0"/>
              </a:rPr>
              <a:t>The answer is straight-forward: </a:t>
            </a:r>
            <a:r>
              <a:rPr lang="en-US" altLang="en-US" sz="1800" b="1" dirty="0">
                <a:latin typeface="Titillium Web Light" panose="020B0604020202020204" charset="0"/>
              </a:rPr>
              <a:t>Data Analytics</a:t>
            </a:r>
          </a:p>
          <a:p>
            <a:pPr marL="76200" indent="0">
              <a:buNone/>
            </a:pPr>
            <a:endParaRPr lang="en-US" sz="1800" dirty="0">
              <a:latin typeface="Titillium Web Light" panose="020B060402020202020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Using the powerful tools now available, payers can build an effective strategy to: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Detect abnormal trends and notable variations from established benchmarks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Analyze thoroughly the findings before jumping to conclusions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Field Audit to document findings for a potential financial recovery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>
                <a:latin typeface="Titillium Web Light" panose="020B0604020202020204" charset="0"/>
              </a:rPr>
              <a:t>Prevent the (re)occurrence of similar situations by reviewing existing methods and processes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17866" y="3521529"/>
            <a:ext cx="1621971" cy="162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69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" name="Google Shape;3870;p18"/>
          <p:cNvSpPr txBox="1">
            <a:spLocks noGrp="1"/>
          </p:cNvSpPr>
          <p:nvPr>
            <p:ph type="title"/>
          </p:nvPr>
        </p:nvSpPr>
        <p:spPr>
          <a:xfrm>
            <a:off x="174014" y="1297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b="1" dirty="0" smtClean="0">
                <a:latin typeface="Titillium Web Light" panose="020B060402020202020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Other Important Initiatives</a:t>
            </a:r>
            <a:endParaRPr dirty="0">
              <a:latin typeface="Titillium Web Light" panose="020B060402020202020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71" name="Google Shape;3871;p18"/>
          <p:cNvSpPr txBox="1">
            <a:spLocks noGrp="1"/>
          </p:cNvSpPr>
          <p:nvPr>
            <p:ph type="body" idx="1"/>
          </p:nvPr>
        </p:nvSpPr>
        <p:spPr>
          <a:xfrm>
            <a:off x="119581" y="1113060"/>
            <a:ext cx="7609271" cy="7592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dirty="0">
                <a:latin typeface="Titillium Web Light" panose="020B0604020202020204" charset="0"/>
              </a:rPr>
              <a:t>Regulators and the health insurance industry need to cooperate to introduce new initiatives that can significantly further reduce </a:t>
            </a:r>
            <a:r>
              <a:rPr lang="en-US" altLang="en-US" sz="1800" dirty="0" smtClean="0">
                <a:latin typeface="Titillium Web Light" panose="020B0604020202020204" charset="0"/>
              </a:rPr>
              <a:t>FWA</a:t>
            </a:r>
            <a:endParaRPr lang="en-US" altLang="en-US" sz="1800" dirty="0">
              <a:latin typeface="Titillium Web Light" panose="020B0604020202020204" charset="0"/>
            </a:endParaRPr>
          </a:p>
        </p:txBody>
      </p:sp>
      <p:sp>
        <p:nvSpPr>
          <p:cNvPr id="5" name="Google Shape;3842;p14"/>
          <p:cNvSpPr txBox="1">
            <a:spLocks/>
          </p:cNvSpPr>
          <p:nvPr/>
        </p:nvSpPr>
        <p:spPr>
          <a:xfrm>
            <a:off x="4156074" y="1872343"/>
            <a:ext cx="3242400" cy="3103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342900" indent="-342900">
              <a:spcBef>
                <a:spcPts val="600"/>
              </a:spcBef>
              <a:buClr>
                <a:schemeClr val="accent1"/>
              </a:buClr>
              <a:buSzPts val="2400"/>
              <a:buFont typeface="Arial" pitchFamily="34" charset="0"/>
              <a:buChar char="•"/>
              <a:defRPr>
                <a:solidFill>
                  <a:schemeClr val="dk1"/>
                </a:solidFill>
                <a:latin typeface="+mj-lt"/>
                <a:ea typeface="Titillium Web Light"/>
                <a:cs typeface="Titillium Web Light"/>
              </a:defRPr>
            </a:lvl1pPr>
            <a:lvl2pPr marL="914400" indent="-381000"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</a:defRPr>
            </a:lvl2pPr>
            <a:lvl3pPr marL="1371600" indent="-381000"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</a:defRPr>
            </a:lvl3pPr>
            <a:lvl4pPr marL="1828800" indent="-381000"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</a:defRPr>
            </a:lvl4pPr>
            <a:lvl5pPr marL="2286000" indent="-381000"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</a:defRPr>
            </a:lvl5pPr>
            <a:lvl6pPr marL="2743200" indent="-381000"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</a:defRPr>
            </a:lvl6pPr>
            <a:lvl7pPr marL="3200400" indent="-381000">
              <a:buClr>
                <a:schemeClr val="dk1"/>
              </a:buClr>
              <a:buSzPts val="2400"/>
              <a:buFont typeface="Titillium Web Light"/>
              <a:buChar char="●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</a:defRPr>
            </a:lvl7pPr>
            <a:lvl8pPr marL="3657600" indent="-381000">
              <a:buClr>
                <a:schemeClr val="dk1"/>
              </a:buClr>
              <a:buSzPts val="2400"/>
              <a:buFont typeface="Titillium Web Light"/>
              <a:buChar char="○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</a:defRPr>
            </a:lvl8pPr>
            <a:lvl9pPr marL="4114800" indent="-381000">
              <a:buClr>
                <a:schemeClr val="dk1"/>
              </a:buClr>
              <a:buSzPts val="2400"/>
              <a:buFont typeface="Titillium Web Light"/>
              <a:buChar char="■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</a:defRPr>
            </a:lvl9pPr>
          </a:lstStyle>
          <a:p>
            <a:r>
              <a:rPr lang="en-US" dirty="0">
                <a:latin typeface="Titillium Web Light" panose="020B0604020202020204" charset="0"/>
              </a:rPr>
              <a:t>Introduce e-Prescriptions for all outpatient prescriptions and enable direct and efficient interaction between doctors and payers</a:t>
            </a:r>
          </a:p>
          <a:p>
            <a:r>
              <a:rPr lang="en-US" dirty="0">
                <a:latin typeface="Titillium Web Light" panose="020B0604020202020204" charset="0"/>
              </a:rPr>
              <a:t>Introduce guidelines for monetary recoveries resulting from field audits. This is particularly relevant for TPAs.</a:t>
            </a:r>
          </a:p>
          <a:p>
            <a:r>
              <a:rPr lang="en-US" dirty="0">
                <a:latin typeface="Titillium Web Light" panose="020B0604020202020204" charset="0"/>
              </a:rPr>
              <a:t>Establish an arbitration chamber under the authority of regulators to decide on disputed claims</a:t>
            </a:r>
          </a:p>
        </p:txBody>
      </p:sp>
      <p:sp>
        <p:nvSpPr>
          <p:cNvPr id="6" name="Google Shape;3843;p14"/>
          <p:cNvSpPr txBox="1">
            <a:spLocks/>
          </p:cNvSpPr>
          <p:nvPr/>
        </p:nvSpPr>
        <p:spPr>
          <a:xfrm>
            <a:off x="174014" y="1872343"/>
            <a:ext cx="3886357" cy="3135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▪"/>
              <a:defRPr sz="24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●"/>
              <a:defRPr sz="24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○"/>
              <a:defRPr sz="24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■"/>
              <a:defRPr sz="24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en-US" sz="1400" dirty="0">
                <a:latin typeface="Titillium Web Light" panose="020B0604020202020204" charset="0"/>
              </a:rPr>
              <a:t>Encourage providers to stop prescription-related incentives to doctors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>
                <a:latin typeface="Titillium Web Light" panose="020B0604020202020204" charset="0"/>
              </a:rPr>
              <a:t>Encourage the empowerment of Medical Committees at large providers to ensure quality standards and self-policing against dubious practices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>
                <a:latin typeface="Titillium Web Light" panose="020B0604020202020204" charset="0"/>
              </a:rPr>
              <a:t>Electronic Health Records that eliminate repetitive tests at different providers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995057" y="1872343"/>
            <a:ext cx="0" cy="2634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6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" name="Google Shape;3870;p18"/>
          <p:cNvSpPr txBox="1">
            <a:spLocks noGrp="1"/>
          </p:cNvSpPr>
          <p:nvPr>
            <p:ph type="title"/>
          </p:nvPr>
        </p:nvSpPr>
        <p:spPr>
          <a:xfrm>
            <a:off x="174014" y="1297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b="1" dirty="0" smtClean="0">
                <a:latin typeface="Titillium Web Light" panose="020B060402020202020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Conclusion</a:t>
            </a:r>
            <a:endParaRPr dirty="0">
              <a:latin typeface="Titillium Web Light" panose="020B060402020202020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871" name="Google Shape;3871;p18"/>
          <p:cNvSpPr txBox="1">
            <a:spLocks noGrp="1"/>
          </p:cNvSpPr>
          <p:nvPr>
            <p:ph type="body" idx="1"/>
          </p:nvPr>
        </p:nvSpPr>
        <p:spPr>
          <a:xfrm>
            <a:off x="119581" y="1113060"/>
            <a:ext cx="7609271" cy="9007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dirty="0">
                <a:latin typeface="Titillium Web Light" panose="020B0604020202020204" charset="0"/>
              </a:rPr>
              <a:t>Technology and Analytics are the best immediately available </a:t>
            </a:r>
            <a:r>
              <a:rPr lang="en-US" altLang="en-US" sz="1800" dirty="0" smtClean="0">
                <a:latin typeface="Titillium Web Light" panose="020B0604020202020204" charset="0"/>
              </a:rPr>
              <a:t>tools to combat and control FWA.</a:t>
            </a:r>
            <a:endParaRPr lang="en-US" altLang="en-US" sz="1800" dirty="0">
              <a:latin typeface="Titillium Web Light" panose="020B060402020202020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11944" b="14999"/>
          <a:stretch/>
        </p:blipFill>
        <p:spPr>
          <a:xfrm>
            <a:off x="2328848" y="2471057"/>
            <a:ext cx="5487089" cy="267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2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wbray template">
  <a:themeElements>
    <a:clrScheme name="Custom 347">
      <a:dk1>
        <a:srgbClr val="003B55"/>
      </a:dk1>
      <a:lt1>
        <a:srgbClr val="FFFFFF"/>
      </a:lt1>
      <a:dk2>
        <a:srgbClr val="0B87A1"/>
      </a:dk2>
      <a:lt2>
        <a:srgbClr val="EEF1EE"/>
      </a:lt2>
      <a:accent1>
        <a:srgbClr val="D3EBD5"/>
      </a:accent1>
      <a:accent2>
        <a:srgbClr val="80BFB7"/>
      </a:accent2>
      <a:accent3>
        <a:srgbClr val="0B87A1"/>
      </a:accent3>
      <a:accent4>
        <a:srgbClr val="01597F"/>
      </a:accent4>
      <a:accent5>
        <a:srgbClr val="003B55"/>
      </a:accent5>
      <a:accent6>
        <a:srgbClr val="001120"/>
      </a:accent6>
      <a:hlink>
        <a:srgbClr val="01597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411</Words>
  <Application>Microsoft Office PowerPoint</Application>
  <PresentationFormat>On-screen Show (16:9)</PresentationFormat>
  <Paragraphs>43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Dosis ExtraLight</vt:lpstr>
      <vt:lpstr>Arial</vt:lpstr>
      <vt:lpstr>Titillium Web Light</vt:lpstr>
      <vt:lpstr>Arial Unicode MS</vt:lpstr>
      <vt:lpstr>Mowbray template</vt:lpstr>
      <vt:lpstr>Controlling Fraud, Waste, and Abuse</vt:lpstr>
      <vt:lpstr>Definitions and Current Situation</vt:lpstr>
      <vt:lpstr>What is FWA?</vt:lpstr>
      <vt:lpstr>FWA in the UAE</vt:lpstr>
      <vt:lpstr>FWA in the UAE</vt:lpstr>
      <vt:lpstr>Controlling FWA</vt:lpstr>
      <vt:lpstr>How to Control FWA</vt:lpstr>
      <vt:lpstr>Other Important Initiatives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Controlling Fraud, Waste, and Abuse</dc:title>
  <dc:creator>NAS</dc:creator>
  <cp:lastModifiedBy>NAS</cp:lastModifiedBy>
  <cp:revision>9</cp:revision>
  <dcterms:modified xsi:type="dcterms:W3CDTF">2020-02-17T16:38:31Z</dcterms:modified>
</cp:coreProperties>
</file>