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4" r:id="rId3"/>
    <p:sldId id="307" r:id="rId4"/>
    <p:sldId id="330" r:id="rId5"/>
    <p:sldId id="310" r:id="rId6"/>
    <p:sldId id="309" r:id="rId7"/>
    <p:sldId id="320" r:id="rId8"/>
    <p:sldId id="313" r:id="rId9"/>
    <p:sldId id="316" r:id="rId10"/>
    <p:sldId id="336" r:id="rId11"/>
    <p:sldId id="317" r:id="rId12"/>
    <p:sldId id="337" r:id="rId13"/>
    <p:sldId id="318" r:id="rId14"/>
    <p:sldId id="319" r:id="rId15"/>
    <p:sldId id="321" r:id="rId16"/>
    <p:sldId id="328" r:id="rId17"/>
    <p:sldId id="327" r:id="rId18"/>
    <p:sldId id="329" r:id="rId19"/>
    <p:sldId id="331" r:id="rId20"/>
    <p:sldId id="332" r:id="rId21"/>
    <p:sldId id="278" r:id="rId22"/>
    <p:sldId id="274" r:id="rId23"/>
    <p:sldId id="258" r:id="rId24"/>
    <p:sldId id="269" r:id="rId25"/>
    <p:sldId id="268" r:id="rId26"/>
    <p:sldId id="270" r:id="rId27"/>
    <p:sldId id="306" r:id="rId28"/>
    <p:sldId id="334" r:id="rId29"/>
    <p:sldId id="335" r:id="rId30"/>
    <p:sldId id="333" r:id="rId31"/>
    <p:sldId id="338" r:id="rId32"/>
    <p:sldId id="339" r:id="rId33"/>
    <p:sldId id="285" r:id="rId34"/>
  </p:sldIdLst>
  <p:sldSz cx="11887200" cy="67659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3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1107294"/>
            <a:ext cx="8915400" cy="2355544"/>
          </a:xfrm>
        </p:spPr>
        <p:txBody>
          <a:bodyPr anchor="b"/>
          <a:lstStyle>
            <a:lvl1pPr algn="ctr">
              <a:defRPr sz="5850"/>
            </a:lvl1pPr>
          </a:lstStyle>
          <a:p>
            <a:r>
              <a:rPr lang="en-US"/>
              <a:t>Click to edit Master title style</a:t>
            </a:r>
            <a:endParaRPr lang="en-US" dirty="0"/>
          </a:p>
        </p:txBody>
      </p:sp>
      <p:sp>
        <p:nvSpPr>
          <p:cNvPr id="3" name="Subtitle 2"/>
          <p:cNvSpPr>
            <a:spLocks noGrp="1"/>
          </p:cNvSpPr>
          <p:nvPr>
            <p:ph type="subTitle" idx="1"/>
          </p:nvPr>
        </p:nvSpPr>
        <p:spPr>
          <a:xfrm>
            <a:off x="1485900" y="3553677"/>
            <a:ext cx="8915400" cy="1633532"/>
          </a:xfrm>
        </p:spPr>
        <p:txBody>
          <a:bodyPr/>
          <a:lstStyle>
            <a:lvl1pPr marL="0" indent="0" algn="ctr">
              <a:buNone/>
              <a:defRPr sz="2340"/>
            </a:lvl1pPr>
            <a:lvl2pPr marL="445770" indent="0" algn="ctr">
              <a:buNone/>
              <a:defRPr sz="1950"/>
            </a:lvl2pPr>
            <a:lvl3pPr marL="891540" indent="0" algn="ctr">
              <a:buNone/>
              <a:defRPr sz="1755"/>
            </a:lvl3pPr>
            <a:lvl4pPr marL="1337310" indent="0" algn="ctr">
              <a:buNone/>
              <a:defRPr sz="1560"/>
            </a:lvl4pPr>
            <a:lvl5pPr marL="1783080" indent="0" algn="ctr">
              <a:buNone/>
              <a:defRPr sz="1560"/>
            </a:lvl5pPr>
            <a:lvl6pPr marL="2228850" indent="0" algn="ctr">
              <a:buNone/>
              <a:defRPr sz="1560"/>
            </a:lvl6pPr>
            <a:lvl7pPr marL="2674620" indent="0" algn="ctr">
              <a:buNone/>
              <a:defRPr sz="1560"/>
            </a:lvl7pPr>
            <a:lvl8pPr marL="3120390" indent="0" algn="ctr">
              <a:buNone/>
              <a:defRPr sz="1560"/>
            </a:lvl8pPr>
            <a:lvl9pPr marL="3566160" indent="0" algn="ctr">
              <a:buNone/>
              <a:defRPr sz="15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422639-F935-4326-90DC-6D42C9ADE950}"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8C6F3-DCA9-4BB2-88A4-9E03C6EBF2C7}" type="slidenum">
              <a:rPr lang="en-US" smtClean="0"/>
              <a:t>‹#›</a:t>
            </a:fld>
            <a:endParaRPr lang="en-US"/>
          </a:p>
        </p:txBody>
      </p:sp>
    </p:spTree>
    <p:extLst>
      <p:ext uri="{BB962C8B-B14F-4D97-AF65-F5344CB8AC3E}">
        <p14:creationId xmlns:p14="http://schemas.microsoft.com/office/powerpoint/2010/main" val="3158540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22639-F935-4326-90DC-6D42C9ADE950}"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8C6F3-DCA9-4BB2-88A4-9E03C6EBF2C7}" type="slidenum">
              <a:rPr lang="en-US" smtClean="0"/>
              <a:t>‹#›</a:t>
            </a:fld>
            <a:endParaRPr lang="en-US"/>
          </a:p>
        </p:txBody>
      </p:sp>
    </p:spTree>
    <p:extLst>
      <p:ext uri="{BB962C8B-B14F-4D97-AF65-F5344CB8AC3E}">
        <p14:creationId xmlns:p14="http://schemas.microsoft.com/office/powerpoint/2010/main" val="3469649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7" y="360223"/>
            <a:ext cx="2563178" cy="573380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360223"/>
            <a:ext cx="7540943" cy="57338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22639-F935-4326-90DC-6D42C9ADE950}"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8C6F3-DCA9-4BB2-88A4-9E03C6EBF2C7}" type="slidenum">
              <a:rPr lang="en-US" smtClean="0"/>
              <a:t>‹#›</a:t>
            </a:fld>
            <a:endParaRPr lang="en-US"/>
          </a:p>
        </p:txBody>
      </p:sp>
    </p:spTree>
    <p:extLst>
      <p:ext uri="{BB962C8B-B14F-4D97-AF65-F5344CB8AC3E}">
        <p14:creationId xmlns:p14="http://schemas.microsoft.com/office/powerpoint/2010/main" val="380327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22639-F935-4326-90DC-6D42C9ADE950}"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8C6F3-DCA9-4BB2-88A4-9E03C6EBF2C7}" type="slidenum">
              <a:rPr lang="en-US" smtClean="0"/>
              <a:t>‹#›</a:t>
            </a:fld>
            <a:endParaRPr lang="en-US"/>
          </a:p>
        </p:txBody>
      </p:sp>
    </p:spTree>
    <p:extLst>
      <p:ext uri="{BB962C8B-B14F-4D97-AF65-F5344CB8AC3E}">
        <p14:creationId xmlns:p14="http://schemas.microsoft.com/office/powerpoint/2010/main" val="3601771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686784"/>
            <a:ext cx="10252710" cy="2814436"/>
          </a:xfrm>
        </p:spPr>
        <p:txBody>
          <a:bodyPr anchor="b"/>
          <a:lstStyle>
            <a:lvl1pPr>
              <a:defRPr sz="5850"/>
            </a:lvl1pPr>
          </a:lstStyle>
          <a:p>
            <a:r>
              <a:rPr lang="en-US"/>
              <a:t>Click to edit Master title style</a:t>
            </a:r>
            <a:endParaRPr lang="en-US" dirty="0"/>
          </a:p>
        </p:txBody>
      </p:sp>
      <p:sp>
        <p:nvSpPr>
          <p:cNvPr id="3" name="Text Placeholder 2"/>
          <p:cNvSpPr>
            <a:spLocks noGrp="1"/>
          </p:cNvSpPr>
          <p:nvPr>
            <p:ph type="body" idx="1"/>
          </p:nvPr>
        </p:nvSpPr>
        <p:spPr>
          <a:xfrm>
            <a:off x="811054" y="4527846"/>
            <a:ext cx="10252710" cy="1480046"/>
          </a:xfrm>
        </p:spPr>
        <p:txBody>
          <a:bodyPr/>
          <a:lstStyle>
            <a:lvl1pPr marL="0" indent="0">
              <a:buNone/>
              <a:defRPr sz="2340">
                <a:solidFill>
                  <a:schemeClr val="tx1">
                    <a:tint val="75000"/>
                  </a:schemeClr>
                </a:solidFill>
              </a:defRPr>
            </a:lvl1pPr>
            <a:lvl2pPr marL="445770" indent="0">
              <a:buNone/>
              <a:defRPr sz="1950">
                <a:solidFill>
                  <a:schemeClr val="tx1">
                    <a:tint val="75000"/>
                  </a:schemeClr>
                </a:solidFill>
              </a:defRPr>
            </a:lvl2pPr>
            <a:lvl3pPr marL="891540" indent="0">
              <a:buNone/>
              <a:defRPr sz="1755">
                <a:solidFill>
                  <a:schemeClr val="tx1">
                    <a:tint val="75000"/>
                  </a:schemeClr>
                </a:solidFill>
              </a:defRPr>
            </a:lvl3pPr>
            <a:lvl4pPr marL="1337310" indent="0">
              <a:buNone/>
              <a:defRPr sz="1560">
                <a:solidFill>
                  <a:schemeClr val="tx1">
                    <a:tint val="75000"/>
                  </a:schemeClr>
                </a:solidFill>
              </a:defRPr>
            </a:lvl4pPr>
            <a:lvl5pPr marL="1783080" indent="0">
              <a:buNone/>
              <a:defRPr sz="1560">
                <a:solidFill>
                  <a:schemeClr val="tx1">
                    <a:tint val="75000"/>
                  </a:schemeClr>
                </a:solidFill>
              </a:defRPr>
            </a:lvl5pPr>
            <a:lvl6pPr marL="2228850" indent="0">
              <a:buNone/>
              <a:defRPr sz="1560">
                <a:solidFill>
                  <a:schemeClr val="tx1">
                    <a:tint val="75000"/>
                  </a:schemeClr>
                </a:solidFill>
              </a:defRPr>
            </a:lvl6pPr>
            <a:lvl7pPr marL="2674620" indent="0">
              <a:buNone/>
              <a:defRPr sz="1560">
                <a:solidFill>
                  <a:schemeClr val="tx1">
                    <a:tint val="75000"/>
                  </a:schemeClr>
                </a:solidFill>
              </a:defRPr>
            </a:lvl7pPr>
            <a:lvl8pPr marL="3120390" indent="0">
              <a:buNone/>
              <a:defRPr sz="1560">
                <a:solidFill>
                  <a:schemeClr val="tx1">
                    <a:tint val="75000"/>
                  </a:schemeClr>
                </a:solidFill>
              </a:defRPr>
            </a:lvl8pPr>
            <a:lvl9pPr marL="3566160" indent="0">
              <a:buNone/>
              <a:defRPr sz="15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422639-F935-4326-90DC-6D42C9ADE950}"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98C6F3-DCA9-4BB2-88A4-9E03C6EBF2C7}" type="slidenum">
              <a:rPr lang="en-US" smtClean="0"/>
              <a:t>‹#›</a:t>
            </a:fld>
            <a:endParaRPr lang="en-US"/>
          </a:p>
        </p:txBody>
      </p:sp>
    </p:spTree>
    <p:extLst>
      <p:ext uri="{BB962C8B-B14F-4D97-AF65-F5344CB8AC3E}">
        <p14:creationId xmlns:p14="http://schemas.microsoft.com/office/powerpoint/2010/main" val="216128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1801114"/>
            <a:ext cx="5052060" cy="42929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1801114"/>
            <a:ext cx="5052060" cy="42929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422639-F935-4326-90DC-6D42C9ADE950}" type="datetimeFigureOut">
              <a:rPr lang="en-US" smtClean="0"/>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8C6F3-DCA9-4BB2-88A4-9E03C6EBF2C7}" type="slidenum">
              <a:rPr lang="en-US" smtClean="0"/>
              <a:t>‹#›</a:t>
            </a:fld>
            <a:endParaRPr lang="en-US"/>
          </a:p>
        </p:txBody>
      </p:sp>
    </p:spTree>
    <p:extLst>
      <p:ext uri="{BB962C8B-B14F-4D97-AF65-F5344CB8AC3E}">
        <p14:creationId xmlns:p14="http://schemas.microsoft.com/office/powerpoint/2010/main" val="326121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360223"/>
            <a:ext cx="10252710" cy="1307766"/>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4" y="1658592"/>
            <a:ext cx="5028842" cy="812850"/>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Click to edit Master text styles</a:t>
            </a:r>
          </a:p>
        </p:txBody>
      </p:sp>
      <p:sp>
        <p:nvSpPr>
          <p:cNvPr id="4" name="Content Placeholder 3"/>
          <p:cNvSpPr>
            <a:spLocks noGrp="1"/>
          </p:cNvSpPr>
          <p:nvPr>
            <p:ph sz="half" idx="2"/>
          </p:nvPr>
        </p:nvSpPr>
        <p:spPr>
          <a:xfrm>
            <a:off x="818794" y="2471442"/>
            <a:ext cx="5028842" cy="3635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5" y="1658592"/>
            <a:ext cx="5053608" cy="812850"/>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Click to edit Master text styles</a:t>
            </a:r>
          </a:p>
        </p:txBody>
      </p:sp>
      <p:sp>
        <p:nvSpPr>
          <p:cNvPr id="6" name="Content Placeholder 5"/>
          <p:cNvSpPr>
            <a:spLocks noGrp="1"/>
          </p:cNvSpPr>
          <p:nvPr>
            <p:ph sz="quarter" idx="4"/>
          </p:nvPr>
        </p:nvSpPr>
        <p:spPr>
          <a:xfrm>
            <a:off x="6017895" y="2471442"/>
            <a:ext cx="5053608" cy="3635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422639-F935-4326-90DC-6D42C9ADE950}" type="datetimeFigureOut">
              <a:rPr lang="en-US" smtClean="0"/>
              <a:t>10/17/2019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98C6F3-DCA9-4BB2-88A4-9E03C6EBF2C7}" type="slidenum">
              <a:rPr lang="en-US" smtClean="0"/>
              <a:t>‹#›</a:t>
            </a:fld>
            <a:endParaRPr lang="en-US"/>
          </a:p>
        </p:txBody>
      </p:sp>
    </p:spTree>
    <p:extLst>
      <p:ext uri="{BB962C8B-B14F-4D97-AF65-F5344CB8AC3E}">
        <p14:creationId xmlns:p14="http://schemas.microsoft.com/office/powerpoint/2010/main" val="169624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22639-F935-4326-90DC-6D42C9ADE950}" type="datetimeFigureOut">
              <a:rPr lang="en-US" smtClean="0"/>
              <a:t>10/17/2019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98C6F3-DCA9-4BB2-88A4-9E03C6EBF2C7}" type="slidenum">
              <a:rPr lang="en-US" smtClean="0"/>
              <a:t>‹#›</a:t>
            </a:fld>
            <a:endParaRPr lang="en-US"/>
          </a:p>
        </p:txBody>
      </p:sp>
    </p:spTree>
    <p:extLst>
      <p:ext uri="{BB962C8B-B14F-4D97-AF65-F5344CB8AC3E}">
        <p14:creationId xmlns:p14="http://schemas.microsoft.com/office/powerpoint/2010/main" val="231473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22639-F935-4326-90DC-6D42C9ADE950}" type="datetimeFigureOut">
              <a:rPr lang="en-US" smtClean="0"/>
              <a:t>10/17/2019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98C6F3-DCA9-4BB2-88A4-9E03C6EBF2C7}" type="slidenum">
              <a:rPr lang="en-US" smtClean="0"/>
              <a:t>‹#›</a:t>
            </a:fld>
            <a:endParaRPr lang="en-US"/>
          </a:p>
        </p:txBody>
      </p:sp>
    </p:spTree>
    <p:extLst>
      <p:ext uri="{BB962C8B-B14F-4D97-AF65-F5344CB8AC3E}">
        <p14:creationId xmlns:p14="http://schemas.microsoft.com/office/powerpoint/2010/main" val="3648338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451062"/>
            <a:ext cx="3833931" cy="1578716"/>
          </a:xfrm>
        </p:spPr>
        <p:txBody>
          <a:bodyPr anchor="b"/>
          <a:lstStyle>
            <a:lvl1pPr>
              <a:defRPr sz="3120"/>
            </a:lvl1pPr>
          </a:lstStyle>
          <a:p>
            <a:r>
              <a:rPr lang="en-US"/>
              <a:t>Click to edit Master title style</a:t>
            </a:r>
            <a:endParaRPr lang="en-US" dirty="0"/>
          </a:p>
        </p:txBody>
      </p:sp>
      <p:sp>
        <p:nvSpPr>
          <p:cNvPr id="3" name="Content Placeholder 2"/>
          <p:cNvSpPr>
            <a:spLocks noGrp="1"/>
          </p:cNvSpPr>
          <p:nvPr>
            <p:ph idx="1"/>
          </p:nvPr>
        </p:nvSpPr>
        <p:spPr>
          <a:xfrm>
            <a:off x="5053608" y="974168"/>
            <a:ext cx="6017895" cy="4808192"/>
          </a:xfrm>
        </p:spPr>
        <p:txBody>
          <a:bodyPr/>
          <a:lstStyle>
            <a:lvl1pPr>
              <a:defRPr sz="3120"/>
            </a:lvl1pPr>
            <a:lvl2pPr>
              <a:defRPr sz="2730"/>
            </a:lvl2pPr>
            <a:lvl3pPr>
              <a:defRPr sz="2340"/>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029777"/>
            <a:ext cx="3833931" cy="3760414"/>
          </a:xfrm>
        </p:spPr>
        <p:txBody>
          <a:bodyPr/>
          <a:lstStyle>
            <a:lvl1pPr marL="0" indent="0">
              <a:buNone/>
              <a:defRPr sz="1560"/>
            </a:lvl1pPr>
            <a:lvl2pPr marL="445770" indent="0">
              <a:buNone/>
              <a:defRPr sz="1365"/>
            </a:lvl2pPr>
            <a:lvl3pPr marL="891540" indent="0">
              <a:buNone/>
              <a:defRPr sz="1170"/>
            </a:lvl3pPr>
            <a:lvl4pPr marL="1337310" indent="0">
              <a:buNone/>
              <a:defRPr sz="975"/>
            </a:lvl4pPr>
            <a:lvl5pPr marL="1783080" indent="0">
              <a:buNone/>
              <a:defRPr sz="975"/>
            </a:lvl5pPr>
            <a:lvl6pPr marL="2228850" indent="0">
              <a:buNone/>
              <a:defRPr sz="975"/>
            </a:lvl6pPr>
            <a:lvl7pPr marL="2674620" indent="0">
              <a:buNone/>
              <a:defRPr sz="975"/>
            </a:lvl7pPr>
            <a:lvl8pPr marL="3120390" indent="0">
              <a:buNone/>
              <a:defRPr sz="975"/>
            </a:lvl8pPr>
            <a:lvl9pPr marL="3566160" indent="0">
              <a:buNone/>
              <a:defRPr sz="975"/>
            </a:lvl9pPr>
          </a:lstStyle>
          <a:p>
            <a:pPr lvl="0"/>
            <a:r>
              <a:rPr lang="en-US"/>
              <a:t>Click to edit Master text styles</a:t>
            </a:r>
          </a:p>
        </p:txBody>
      </p:sp>
      <p:sp>
        <p:nvSpPr>
          <p:cNvPr id="5" name="Date Placeholder 4"/>
          <p:cNvSpPr>
            <a:spLocks noGrp="1"/>
          </p:cNvSpPr>
          <p:nvPr>
            <p:ph type="dt" sz="half" idx="10"/>
          </p:nvPr>
        </p:nvSpPr>
        <p:spPr/>
        <p:txBody>
          <a:bodyPr/>
          <a:lstStyle/>
          <a:p>
            <a:fld id="{C8422639-F935-4326-90DC-6D42C9ADE950}" type="datetimeFigureOut">
              <a:rPr lang="en-US" smtClean="0"/>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8C6F3-DCA9-4BB2-88A4-9E03C6EBF2C7}" type="slidenum">
              <a:rPr lang="en-US" smtClean="0"/>
              <a:t>‹#›</a:t>
            </a:fld>
            <a:endParaRPr lang="en-US"/>
          </a:p>
        </p:txBody>
      </p:sp>
    </p:spTree>
    <p:extLst>
      <p:ext uri="{BB962C8B-B14F-4D97-AF65-F5344CB8AC3E}">
        <p14:creationId xmlns:p14="http://schemas.microsoft.com/office/powerpoint/2010/main" val="398838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451062"/>
            <a:ext cx="3833931" cy="1578716"/>
          </a:xfrm>
        </p:spPr>
        <p:txBody>
          <a:bodyPr anchor="b"/>
          <a:lstStyle>
            <a:lvl1pPr>
              <a:defRPr sz="312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974168"/>
            <a:ext cx="6017895" cy="4808192"/>
          </a:xfrm>
        </p:spPr>
        <p:txBody>
          <a:bodyPr anchor="t"/>
          <a:lstStyle>
            <a:lvl1pPr marL="0" indent="0">
              <a:buNone/>
              <a:defRPr sz="3120"/>
            </a:lvl1pPr>
            <a:lvl2pPr marL="445770" indent="0">
              <a:buNone/>
              <a:defRPr sz="2730"/>
            </a:lvl2pPr>
            <a:lvl3pPr marL="891540" indent="0">
              <a:buNone/>
              <a:defRPr sz="2340"/>
            </a:lvl3pPr>
            <a:lvl4pPr marL="1337310" indent="0">
              <a:buNone/>
              <a:defRPr sz="1950"/>
            </a:lvl4pPr>
            <a:lvl5pPr marL="1783080" indent="0">
              <a:buNone/>
              <a:defRPr sz="1950"/>
            </a:lvl5pPr>
            <a:lvl6pPr marL="2228850" indent="0">
              <a:buNone/>
              <a:defRPr sz="1950"/>
            </a:lvl6pPr>
            <a:lvl7pPr marL="2674620" indent="0">
              <a:buNone/>
              <a:defRPr sz="1950"/>
            </a:lvl7pPr>
            <a:lvl8pPr marL="3120390" indent="0">
              <a:buNone/>
              <a:defRPr sz="1950"/>
            </a:lvl8pPr>
            <a:lvl9pPr marL="3566160" indent="0">
              <a:buNone/>
              <a:defRPr sz="1950"/>
            </a:lvl9pPr>
          </a:lstStyle>
          <a:p>
            <a:r>
              <a:rPr lang="en-US"/>
              <a:t>Click icon to add picture</a:t>
            </a:r>
            <a:endParaRPr lang="en-US" dirty="0"/>
          </a:p>
        </p:txBody>
      </p:sp>
      <p:sp>
        <p:nvSpPr>
          <p:cNvPr id="4" name="Text Placeholder 3"/>
          <p:cNvSpPr>
            <a:spLocks noGrp="1"/>
          </p:cNvSpPr>
          <p:nvPr>
            <p:ph type="body" sz="half" idx="2"/>
          </p:nvPr>
        </p:nvSpPr>
        <p:spPr>
          <a:xfrm>
            <a:off x="818794" y="2029777"/>
            <a:ext cx="3833931" cy="3760414"/>
          </a:xfrm>
        </p:spPr>
        <p:txBody>
          <a:bodyPr/>
          <a:lstStyle>
            <a:lvl1pPr marL="0" indent="0">
              <a:buNone/>
              <a:defRPr sz="1560"/>
            </a:lvl1pPr>
            <a:lvl2pPr marL="445770" indent="0">
              <a:buNone/>
              <a:defRPr sz="1365"/>
            </a:lvl2pPr>
            <a:lvl3pPr marL="891540" indent="0">
              <a:buNone/>
              <a:defRPr sz="1170"/>
            </a:lvl3pPr>
            <a:lvl4pPr marL="1337310" indent="0">
              <a:buNone/>
              <a:defRPr sz="975"/>
            </a:lvl4pPr>
            <a:lvl5pPr marL="1783080" indent="0">
              <a:buNone/>
              <a:defRPr sz="975"/>
            </a:lvl5pPr>
            <a:lvl6pPr marL="2228850" indent="0">
              <a:buNone/>
              <a:defRPr sz="975"/>
            </a:lvl6pPr>
            <a:lvl7pPr marL="2674620" indent="0">
              <a:buNone/>
              <a:defRPr sz="975"/>
            </a:lvl7pPr>
            <a:lvl8pPr marL="3120390" indent="0">
              <a:buNone/>
              <a:defRPr sz="975"/>
            </a:lvl8pPr>
            <a:lvl9pPr marL="3566160" indent="0">
              <a:buNone/>
              <a:defRPr sz="975"/>
            </a:lvl9pPr>
          </a:lstStyle>
          <a:p>
            <a:pPr lvl="0"/>
            <a:r>
              <a:rPr lang="en-US"/>
              <a:t>Click to edit Master text styles</a:t>
            </a:r>
          </a:p>
        </p:txBody>
      </p:sp>
      <p:sp>
        <p:nvSpPr>
          <p:cNvPr id="5" name="Date Placeholder 4"/>
          <p:cNvSpPr>
            <a:spLocks noGrp="1"/>
          </p:cNvSpPr>
          <p:nvPr>
            <p:ph type="dt" sz="half" idx="10"/>
          </p:nvPr>
        </p:nvSpPr>
        <p:spPr/>
        <p:txBody>
          <a:bodyPr/>
          <a:lstStyle/>
          <a:p>
            <a:fld id="{C8422639-F935-4326-90DC-6D42C9ADE950}" type="datetimeFigureOut">
              <a:rPr lang="en-US" smtClean="0"/>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98C6F3-DCA9-4BB2-88A4-9E03C6EBF2C7}" type="slidenum">
              <a:rPr lang="en-US" smtClean="0"/>
              <a:t>‹#›</a:t>
            </a:fld>
            <a:endParaRPr lang="en-US"/>
          </a:p>
        </p:txBody>
      </p:sp>
    </p:spTree>
    <p:extLst>
      <p:ext uri="{BB962C8B-B14F-4D97-AF65-F5344CB8AC3E}">
        <p14:creationId xmlns:p14="http://schemas.microsoft.com/office/powerpoint/2010/main" val="1980552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360223"/>
            <a:ext cx="10252710" cy="130776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1801114"/>
            <a:ext cx="10252710" cy="42929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6271011"/>
            <a:ext cx="2674620" cy="360223"/>
          </a:xfrm>
          <a:prstGeom prst="rect">
            <a:avLst/>
          </a:prstGeom>
        </p:spPr>
        <p:txBody>
          <a:bodyPr vert="horz" lIns="91440" tIns="45720" rIns="91440" bIns="45720" rtlCol="0" anchor="ctr"/>
          <a:lstStyle>
            <a:lvl1pPr algn="l">
              <a:defRPr sz="1170">
                <a:solidFill>
                  <a:schemeClr val="tx1">
                    <a:tint val="75000"/>
                  </a:schemeClr>
                </a:solidFill>
              </a:defRPr>
            </a:lvl1pPr>
          </a:lstStyle>
          <a:p>
            <a:fld id="{C8422639-F935-4326-90DC-6D42C9ADE950}" type="datetimeFigureOut">
              <a:rPr lang="en-US" smtClean="0"/>
              <a:t>10/17/2019</a:t>
            </a:fld>
            <a:endParaRPr lang="en-US"/>
          </a:p>
        </p:txBody>
      </p:sp>
      <p:sp>
        <p:nvSpPr>
          <p:cNvPr id="5" name="Footer Placeholder 4"/>
          <p:cNvSpPr>
            <a:spLocks noGrp="1"/>
          </p:cNvSpPr>
          <p:nvPr>
            <p:ph type="ftr" sz="quarter" idx="3"/>
          </p:nvPr>
        </p:nvSpPr>
        <p:spPr>
          <a:xfrm>
            <a:off x="3937635" y="6271011"/>
            <a:ext cx="4011930" cy="360223"/>
          </a:xfrm>
          <a:prstGeom prst="rect">
            <a:avLst/>
          </a:prstGeom>
        </p:spPr>
        <p:txBody>
          <a:bodyPr vert="horz" lIns="91440" tIns="45720" rIns="91440" bIns="45720" rtlCol="0" anchor="ctr"/>
          <a:lstStyle>
            <a:lvl1pPr algn="ctr">
              <a:defRPr sz="117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95335" y="6271011"/>
            <a:ext cx="2674620" cy="360223"/>
          </a:xfrm>
          <a:prstGeom prst="rect">
            <a:avLst/>
          </a:prstGeom>
        </p:spPr>
        <p:txBody>
          <a:bodyPr vert="horz" lIns="91440" tIns="45720" rIns="91440" bIns="45720" rtlCol="0" anchor="ctr"/>
          <a:lstStyle>
            <a:lvl1pPr algn="r">
              <a:defRPr sz="1170">
                <a:solidFill>
                  <a:schemeClr val="tx1">
                    <a:tint val="75000"/>
                  </a:schemeClr>
                </a:solidFill>
              </a:defRPr>
            </a:lvl1pPr>
          </a:lstStyle>
          <a:p>
            <a:fld id="{3398C6F3-DCA9-4BB2-88A4-9E03C6EBF2C7}" type="slidenum">
              <a:rPr lang="en-US" smtClean="0"/>
              <a:t>‹#›</a:t>
            </a:fld>
            <a:endParaRPr lang="en-US"/>
          </a:p>
        </p:txBody>
      </p:sp>
    </p:spTree>
    <p:extLst>
      <p:ext uri="{BB962C8B-B14F-4D97-AF65-F5344CB8AC3E}">
        <p14:creationId xmlns:p14="http://schemas.microsoft.com/office/powerpoint/2010/main" val="1206895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91540"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85" indent="-222885" algn="l" defTabSz="891540" rtl="0" eaLnBrk="1" latinLnBrk="0" hangingPunct="1">
        <a:lnSpc>
          <a:spcPct val="90000"/>
        </a:lnSpc>
        <a:spcBef>
          <a:spcPts val="975"/>
        </a:spcBef>
        <a:buFont typeface="Arial" panose="020B0604020202020204" pitchFamily="34" charset="0"/>
        <a:buChar char="•"/>
        <a:defRPr sz="2730" kern="1200">
          <a:solidFill>
            <a:schemeClr val="tx1"/>
          </a:solidFill>
          <a:latin typeface="+mn-lt"/>
          <a:ea typeface="+mn-ea"/>
          <a:cs typeface="+mn-cs"/>
        </a:defRPr>
      </a:lvl1pPr>
      <a:lvl2pPr marL="668655" indent="-222885" algn="l" defTabSz="891540" rtl="0" eaLnBrk="1" latinLnBrk="0" hangingPunct="1">
        <a:lnSpc>
          <a:spcPct val="90000"/>
        </a:lnSpc>
        <a:spcBef>
          <a:spcPts val="488"/>
        </a:spcBef>
        <a:buFont typeface="Arial" panose="020B0604020202020204" pitchFamily="34" charset="0"/>
        <a:buChar char="•"/>
        <a:defRPr sz="2340" kern="1200">
          <a:solidFill>
            <a:schemeClr val="tx1"/>
          </a:solidFill>
          <a:latin typeface="+mn-lt"/>
          <a:ea typeface="+mn-ea"/>
          <a:cs typeface="+mn-cs"/>
        </a:defRPr>
      </a:lvl2pPr>
      <a:lvl3pPr marL="1114425" indent="-222885" algn="l" defTabSz="891540" rtl="0" eaLnBrk="1" latinLnBrk="0" hangingPunct="1">
        <a:lnSpc>
          <a:spcPct val="90000"/>
        </a:lnSpc>
        <a:spcBef>
          <a:spcPts val="488"/>
        </a:spcBef>
        <a:buFont typeface="Arial" panose="020B0604020202020204" pitchFamily="34" charset="0"/>
        <a:buChar char="•"/>
        <a:defRPr sz="1950" kern="1200">
          <a:solidFill>
            <a:schemeClr val="tx1"/>
          </a:solidFill>
          <a:latin typeface="+mn-lt"/>
          <a:ea typeface="+mn-ea"/>
          <a:cs typeface="+mn-cs"/>
        </a:defRPr>
      </a:lvl3pPr>
      <a:lvl4pPr marL="156019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4pPr>
      <a:lvl5pPr marL="200596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5pPr>
      <a:lvl6pPr marL="245173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6pPr>
      <a:lvl7pPr marL="289750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7pPr>
      <a:lvl8pPr marL="334327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8pPr>
      <a:lvl9pPr marL="378904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9pPr>
    </p:bodyStyle>
    <p:otherStyle>
      <a:defPPr>
        <a:defRPr lang="en-US"/>
      </a:defPPr>
      <a:lvl1pPr marL="0" algn="l" defTabSz="891540" rtl="0" eaLnBrk="1" latinLnBrk="0" hangingPunct="1">
        <a:defRPr sz="1755" kern="1200">
          <a:solidFill>
            <a:schemeClr val="tx1"/>
          </a:solidFill>
          <a:latin typeface="+mn-lt"/>
          <a:ea typeface="+mn-ea"/>
          <a:cs typeface="+mn-cs"/>
        </a:defRPr>
      </a:lvl1pPr>
      <a:lvl2pPr marL="445770" algn="l" defTabSz="891540" rtl="0" eaLnBrk="1" latinLnBrk="0" hangingPunct="1">
        <a:defRPr sz="1755" kern="1200">
          <a:solidFill>
            <a:schemeClr val="tx1"/>
          </a:solidFill>
          <a:latin typeface="+mn-lt"/>
          <a:ea typeface="+mn-ea"/>
          <a:cs typeface="+mn-cs"/>
        </a:defRPr>
      </a:lvl2pPr>
      <a:lvl3pPr marL="891540" algn="l" defTabSz="891540" rtl="0" eaLnBrk="1" latinLnBrk="0" hangingPunct="1">
        <a:defRPr sz="1755" kern="1200">
          <a:solidFill>
            <a:schemeClr val="tx1"/>
          </a:solidFill>
          <a:latin typeface="+mn-lt"/>
          <a:ea typeface="+mn-ea"/>
          <a:cs typeface="+mn-cs"/>
        </a:defRPr>
      </a:lvl3pPr>
      <a:lvl4pPr marL="1337310" algn="l" defTabSz="891540" rtl="0" eaLnBrk="1" latinLnBrk="0" hangingPunct="1">
        <a:defRPr sz="1755" kern="1200">
          <a:solidFill>
            <a:schemeClr val="tx1"/>
          </a:solidFill>
          <a:latin typeface="+mn-lt"/>
          <a:ea typeface="+mn-ea"/>
          <a:cs typeface="+mn-cs"/>
        </a:defRPr>
      </a:lvl4pPr>
      <a:lvl5pPr marL="1783080" algn="l" defTabSz="891540" rtl="0" eaLnBrk="1" latinLnBrk="0" hangingPunct="1">
        <a:defRPr sz="1755" kern="1200">
          <a:solidFill>
            <a:schemeClr val="tx1"/>
          </a:solidFill>
          <a:latin typeface="+mn-lt"/>
          <a:ea typeface="+mn-ea"/>
          <a:cs typeface="+mn-cs"/>
        </a:defRPr>
      </a:lvl5pPr>
      <a:lvl6pPr marL="2228850" algn="l" defTabSz="891540" rtl="0" eaLnBrk="1" latinLnBrk="0" hangingPunct="1">
        <a:defRPr sz="1755" kern="1200">
          <a:solidFill>
            <a:schemeClr val="tx1"/>
          </a:solidFill>
          <a:latin typeface="+mn-lt"/>
          <a:ea typeface="+mn-ea"/>
          <a:cs typeface="+mn-cs"/>
        </a:defRPr>
      </a:lvl6pPr>
      <a:lvl7pPr marL="2674620" algn="l" defTabSz="891540" rtl="0" eaLnBrk="1" latinLnBrk="0" hangingPunct="1">
        <a:defRPr sz="1755" kern="1200">
          <a:solidFill>
            <a:schemeClr val="tx1"/>
          </a:solidFill>
          <a:latin typeface="+mn-lt"/>
          <a:ea typeface="+mn-ea"/>
          <a:cs typeface="+mn-cs"/>
        </a:defRPr>
      </a:lvl7pPr>
      <a:lvl8pPr marL="3120390" algn="l" defTabSz="891540" rtl="0" eaLnBrk="1" latinLnBrk="0" hangingPunct="1">
        <a:defRPr sz="1755" kern="1200">
          <a:solidFill>
            <a:schemeClr val="tx1"/>
          </a:solidFill>
          <a:latin typeface="+mn-lt"/>
          <a:ea typeface="+mn-ea"/>
          <a:cs typeface="+mn-cs"/>
        </a:defRPr>
      </a:lvl8pPr>
      <a:lvl9pPr marL="3566160" algn="l" defTabSz="891540" rtl="0" eaLnBrk="1" latinLnBrk="0" hangingPunct="1">
        <a:defRPr sz="17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C04C7F-6B24-4197-95F0-35CD359CD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87200" cy="6765925"/>
          </a:xfrm>
          <a:prstGeom prst="rect">
            <a:avLst/>
          </a:prstGeom>
        </p:spPr>
      </p:pic>
      <p:sp>
        <p:nvSpPr>
          <p:cNvPr id="6" name="Rectangle 5">
            <a:extLst>
              <a:ext uri="{FF2B5EF4-FFF2-40B4-BE49-F238E27FC236}">
                <a16:creationId xmlns:a16="http://schemas.microsoft.com/office/drawing/2014/main" id="{D7BED013-399B-4D4E-A071-7E88BDDBE040}"/>
              </a:ext>
            </a:extLst>
          </p:cNvPr>
          <p:cNvSpPr/>
          <p:nvPr/>
        </p:nvSpPr>
        <p:spPr>
          <a:xfrm>
            <a:off x="3436039" y="4229161"/>
            <a:ext cx="4384983"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 Omer Morshed, FIA, FCA</a:t>
            </a:r>
          </a:p>
        </p:txBody>
      </p:sp>
      <p:sp>
        <p:nvSpPr>
          <p:cNvPr id="7" name="Rectangle 6">
            <a:extLst>
              <a:ext uri="{FF2B5EF4-FFF2-40B4-BE49-F238E27FC236}">
                <a16:creationId xmlns:a16="http://schemas.microsoft.com/office/drawing/2014/main" id="{2088F7CB-8B09-4713-BB0B-A38DAD3064CE}"/>
              </a:ext>
            </a:extLst>
          </p:cNvPr>
          <p:cNvSpPr/>
          <p:nvPr/>
        </p:nvSpPr>
        <p:spPr>
          <a:xfrm>
            <a:off x="965699" y="2428677"/>
            <a:ext cx="9955802" cy="1200329"/>
          </a:xfrm>
          <a:prstGeom prst="rect">
            <a:avLst/>
          </a:prstGeom>
          <a:noFill/>
        </p:spPr>
        <p:txBody>
          <a:bodyPr wrap="none" lIns="91440" tIns="45720" rIns="91440" bIns="45720">
            <a:spAutoFit/>
          </a:bodyPr>
          <a:lstStyle/>
          <a:p>
            <a:pPr algn="ctr"/>
            <a:r>
              <a:rPr lang="en-US" sz="3600" b="1" dirty="0"/>
              <a:t>Legal Framework in respect of Retirement Benefits </a:t>
            </a:r>
          </a:p>
          <a:p>
            <a:pPr algn="ctr"/>
            <a:r>
              <a:rPr lang="en-US" sz="3600" b="1" dirty="0"/>
              <a:t>in the GCC</a:t>
            </a:r>
            <a:endParaRPr lang="en-US" sz="36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9" name="Picture 8">
            <a:extLst>
              <a:ext uri="{FF2B5EF4-FFF2-40B4-BE49-F238E27FC236}">
                <a16:creationId xmlns:a16="http://schemas.microsoft.com/office/drawing/2014/main" id="{063FA238-96DF-4898-A582-35039F62D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020" y="5086007"/>
            <a:ext cx="5446787" cy="304801"/>
          </a:xfrm>
          <a:prstGeom prst="rect">
            <a:avLst/>
          </a:prstGeom>
        </p:spPr>
      </p:pic>
      <p:pic>
        <p:nvPicPr>
          <p:cNvPr id="3" name="Picture 2">
            <a:extLst>
              <a:ext uri="{FF2B5EF4-FFF2-40B4-BE49-F238E27FC236}">
                <a16:creationId xmlns:a16="http://schemas.microsoft.com/office/drawing/2014/main" id="{D98A8232-275B-41FF-9DD3-1F50C5D12C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5035" y="262183"/>
            <a:ext cx="5281957" cy="1062055"/>
          </a:xfrm>
          <a:prstGeom prst="rect">
            <a:avLst/>
          </a:prstGeom>
        </p:spPr>
      </p:pic>
    </p:spTree>
    <p:extLst>
      <p:ext uri="{BB962C8B-B14F-4D97-AF65-F5344CB8AC3E}">
        <p14:creationId xmlns:p14="http://schemas.microsoft.com/office/powerpoint/2010/main" val="3316620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33682A-1C26-45DD-ACF9-11BCF2468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837"/>
            <a:ext cx="11887200" cy="6765925"/>
          </a:xfrm>
          <a:prstGeom prst="rect">
            <a:avLst/>
          </a:prstGeom>
        </p:spPr>
      </p:pic>
      <p:sp>
        <p:nvSpPr>
          <p:cNvPr id="2" name="Rectangle 1">
            <a:extLst>
              <a:ext uri="{FF2B5EF4-FFF2-40B4-BE49-F238E27FC236}">
                <a16:creationId xmlns:a16="http://schemas.microsoft.com/office/drawing/2014/main" id="{D78E3848-DFE9-41A8-844A-5C24A18F65C2}"/>
              </a:ext>
            </a:extLst>
          </p:cNvPr>
          <p:cNvSpPr/>
          <p:nvPr/>
        </p:nvSpPr>
        <p:spPr>
          <a:xfrm>
            <a:off x="411442" y="271766"/>
            <a:ext cx="3731534" cy="584775"/>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r>
              <a:rPr lang="en-US" sz="3200" b="0" u="sng" cap="none" spc="0" dirty="0">
                <a:ln w="0"/>
                <a:solidFill>
                  <a:schemeClr val="tx1"/>
                </a:solidFill>
                <a:effectLst>
                  <a:outerShdw blurRad="38100" dist="19050" dir="2700000" algn="tl" rotWithShape="0">
                    <a:schemeClr val="dk1">
                      <a:alpha val="40000"/>
                    </a:schemeClr>
                  </a:outerShdw>
                </a:effectLst>
              </a:rPr>
              <a:t>United Arab Emirates</a:t>
            </a:r>
          </a:p>
        </p:txBody>
      </p:sp>
      <p:sp>
        <p:nvSpPr>
          <p:cNvPr id="3" name="TextBox 2">
            <a:extLst>
              <a:ext uri="{FF2B5EF4-FFF2-40B4-BE49-F238E27FC236}">
                <a16:creationId xmlns:a16="http://schemas.microsoft.com/office/drawing/2014/main" id="{2A88E5EA-6E69-4B28-B145-3F36E05B91C6}"/>
              </a:ext>
            </a:extLst>
          </p:cNvPr>
          <p:cNvSpPr txBox="1"/>
          <p:nvPr/>
        </p:nvSpPr>
        <p:spPr>
          <a:xfrm>
            <a:off x="360219" y="907702"/>
            <a:ext cx="11331327" cy="5355312"/>
          </a:xfrm>
          <a:prstGeom prst="rect">
            <a:avLst/>
          </a:prstGeom>
          <a:solidFill>
            <a:schemeClr val="bg1">
              <a:alpha val="65000"/>
            </a:schemeClr>
          </a:solidFill>
        </p:spPr>
        <p:txBody>
          <a:bodyPr wrap="square" rtlCol="0">
            <a:spAutoFit/>
          </a:bodyPr>
          <a:lstStyle/>
          <a:p>
            <a:pPr marL="285750" indent="-285750">
              <a:buFont typeface="Arial" panose="020B0604020202020204" pitchFamily="34" charset="0"/>
              <a:buChar char="•"/>
            </a:pPr>
            <a:r>
              <a:rPr lang="en-US" dirty="0"/>
              <a:t>Law:							Social Insurance Law issued in 1999 and 2000 in Abu Dhabi</a:t>
            </a:r>
          </a:p>
          <a:p>
            <a:endParaRPr lang="en-US" dirty="0"/>
          </a:p>
          <a:p>
            <a:pPr marL="285750" indent="-285750">
              <a:buFont typeface="Arial" panose="020B0604020202020204" pitchFamily="34" charset="0"/>
              <a:buChar char="•"/>
            </a:pPr>
            <a:r>
              <a:rPr lang="en-US" dirty="0"/>
              <a:t>Retirement Age:					age 60 years (men) and 55 (women)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Entitlement criteria:				retirement age with 15 years service and 20 years service for lower ages</a:t>
            </a:r>
          </a:p>
          <a:p>
            <a:pPr marL="742950" lvl="1" indent="-285750">
              <a:buFont typeface="Arial" panose="020B0604020202020204" pitchFamily="34" charset="0"/>
              <a:buChar char="•"/>
            </a:pPr>
            <a:r>
              <a:rPr lang="en-US" dirty="0"/>
              <a:t>Abu Dhabi					retirement age or 25 years of service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Old Age Pension:	</a:t>
            </a:r>
          </a:p>
          <a:p>
            <a:pPr marL="742950" lvl="1" indent="-285750">
              <a:buFont typeface="Arial" panose="020B0604020202020204" pitchFamily="34" charset="0"/>
              <a:buChar char="•"/>
            </a:pPr>
            <a:r>
              <a:rPr lang="en-US" dirty="0"/>
              <a:t>Contribution Term:			Insured Person: 5% of salary, Employer: 15% of salary, Govt: 2.5%</a:t>
            </a:r>
          </a:p>
          <a:p>
            <a:pPr marL="742950" lvl="1" indent="-285750">
              <a:buFont typeface="Arial" panose="020B0604020202020204" pitchFamily="34" charset="0"/>
              <a:buChar char="•"/>
            </a:pPr>
            <a:r>
              <a:rPr lang="en-US" dirty="0"/>
              <a:t>Contribution Term Abu Dhabi:	Insured Person: 5% of salary, Employer: 15% of salary, Govt: 6%</a:t>
            </a:r>
          </a:p>
          <a:p>
            <a:pPr lvl="1"/>
            <a:r>
              <a:rPr lang="en-US" dirty="0"/>
              <a:t>				</a:t>
            </a:r>
          </a:p>
          <a:p>
            <a:pPr marL="742950" lvl="1" indent="-285750">
              <a:buFont typeface="Arial" panose="020B0604020202020204" pitchFamily="34" charset="0"/>
              <a:buChar char="•"/>
            </a:pPr>
            <a:r>
              <a:rPr lang="en-US" dirty="0"/>
              <a:t>Benefit:					60% of pension + 2% every additional year in excess of 15 years (max 100%)</a:t>
            </a:r>
          </a:p>
          <a:p>
            <a:pPr marL="742950" lvl="1" indent="-285750">
              <a:buFont typeface="Arial" panose="020B0604020202020204" pitchFamily="34" charset="0"/>
              <a:buChar char="•"/>
            </a:pPr>
            <a:r>
              <a:rPr lang="en-US" dirty="0"/>
              <a:t>Benefit Abu Dhabi:			48% of pension + 3.2% every additional year in excess of 15 years (max 80%)</a:t>
            </a:r>
          </a:p>
          <a:p>
            <a:endParaRPr lang="en-US" dirty="0"/>
          </a:p>
          <a:p>
            <a:r>
              <a:rPr lang="en-US" dirty="0"/>
              <a:t>Disability Pension:					Yes</a:t>
            </a:r>
          </a:p>
          <a:p>
            <a:endParaRPr lang="en-US" dirty="0"/>
          </a:p>
          <a:p>
            <a:r>
              <a:rPr lang="en-US" dirty="0"/>
              <a:t>Survivor Pension:					Eligible survivors include the widow(</a:t>
            </a:r>
            <a:r>
              <a:rPr lang="en-US" dirty="0" err="1"/>
              <a:t>er</a:t>
            </a:r>
            <a:r>
              <a:rPr lang="en-US" dirty="0"/>
              <a:t>); a dependent son younger than</a:t>
            </a:r>
          </a:p>
          <a:p>
            <a:r>
              <a:rPr lang="en-US" dirty="0"/>
              <a:t>								age 21 (age 28 if a full-time student); a dependent, unmarried daughter;</a:t>
            </a:r>
          </a:p>
          <a:p>
            <a:r>
              <a:rPr lang="en-US" dirty="0"/>
              <a:t>								siblings and parents.</a:t>
            </a:r>
          </a:p>
        </p:txBody>
      </p:sp>
      <p:pic>
        <p:nvPicPr>
          <p:cNvPr id="7" name="Picture 6">
            <a:extLst>
              <a:ext uri="{FF2B5EF4-FFF2-40B4-BE49-F238E27FC236}">
                <a16:creationId xmlns:a16="http://schemas.microsoft.com/office/drawing/2014/main" id="{9EDC107F-8E02-410A-9BDA-A6F14042DF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36169" y="137067"/>
            <a:ext cx="3655377" cy="204554"/>
          </a:xfrm>
          <a:prstGeom prst="rect">
            <a:avLst/>
          </a:prstGeom>
        </p:spPr>
      </p:pic>
    </p:spTree>
    <p:extLst>
      <p:ext uri="{BB962C8B-B14F-4D97-AF65-F5344CB8AC3E}">
        <p14:creationId xmlns:p14="http://schemas.microsoft.com/office/powerpoint/2010/main" val="811920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33682A-1C26-45DD-ACF9-11BCF2468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837"/>
            <a:ext cx="11887200" cy="6765925"/>
          </a:xfrm>
          <a:prstGeom prst="rect">
            <a:avLst/>
          </a:prstGeom>
        </p:spPr>
      </p:pic>
      <p:sp>
        <p:nvSpPr>
          <p:cNvPr id="2" name="Rectangle 1">
            <a:extLst>
              <a:ext uri="{FF2B5EF4-FFF2-40B4-BE49-F238E27FC236}">
                <a16:creationId xmlns:a16="http://schemas.microsoft.com/office/drawing/2014/main" id="{D78E3848-DFE9-41A8-844A-5C24A18F65C2}"/>
              </a:ext>
            </a:extLst>
          </p:cNvPr>
          <p:cNvSpPr/>
          <p:nvPr/>
        </p:nvSpPr>
        <p:spPr>
          <a:xfrm>
            <a:off x="411442" y="271766"/>
            <a:ext cx="1199367" cy="584775"/>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r>
              <a:rPr lang="en-US" sz="3200" b="0" u="sng" cap="none" spc="0" dirty="0">
                <a:ln w="0"/>
                <a:solidFill>
                  <a:schemeClr val="tx1"/>
                </a:solidFill>
                <a:effectLst>
                  <a:outerShdw blurRad="38100" dist="19050" dir="2700000" algn="tl" rotWithShape="0">
                    <a:schemeClr val="dk1">
                      <a:alpha val="40000"/>
                    </a:schemeClr>
                  </a:outerShdw>
                </a:effectLst>
              </a:rPr>
              <a:t>Oman</a:t>
            </a:r>
          </a:p>
        </p:txBody>
      </p:sp>
      <p:sp>
        <p:nvSpPr>
          <p:cNvPr id="3" name="TextBox 2">
            <a:extLst>
              <a:ext uri="{FF2B5EF4-FFF2-40B4-BE49-F238E27FC236}">
                <a16:creationId xmlns:a16="http://schemas.microsoft.com/office/drawing/2014/main" id="{2A88E5EA-6E69-4B28-B145-3F36E05B91C6}"/>
              </a:ext>
            </a:extLst>
          </p:cNvPr>
          <p:cNvSpPr txBox="1"/>
          <p:nvPr/>
        </p:nvSpPr>
        <p:spPr>
          <a:xfrm>
            <a:off x="360218" y="1125416"/>
            <a:ext cx="11331327" cy="5632311"/>
          </a:xfrm>
          <a:prstGeom prst="rect">
            <a:avLst/>
          </a:prstGeom>
          <a:solidFill>
            <a:schemeClr val="bg1">
              <a:alpha val="65000"/>
            </a:schemeClr>
          </a:solidFill>
        </p:spPr>
        <p:txBody>
          <a:bodyPr wrap="square" rtlCol="0">
            <a:spAutoFit/>
          </a:bodyPr>
          <a:lstStyle/>
          <a:p>
            <a:pPr marL="285750" indent="-285750">
              <a:buFont typeface="Arial" panose="020B0604020202020204" pitchFamily="34" charset="0"/>
              <a:buChar char="•"/>
            </a:pPr>
            <a:r>
              <a:rPr lang="en-US" dirty="0"/>
              <a:t>Law:							Social Insurance Law issued in 1991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Cover:							Civil Service Employees Pension Fund (government employees)</a:t>
            </a:r>
          </a:p>
          <a:p>
            <a:r>
              <a:rPr lang="en-US" dirty="0"/>
              <a:t>								Public Authority for Social Insurance (Private-sector or working in GCC)</a:t>
            </a:r>
          </a:p>
          <a:p>
            <a:r>
              <a:rPr lang="en-US" dirty="0"/>
              <a:t>								Foreign workers, household workers, self employed persons are excluded.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Retirement Age:					60 years men / 55 years women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Old Age Pension:	</a:t>
            </a:r>
          </a:p>
          <a:p>
            <a:pPr marL="742950" lvl="1" indent="-285750">
              <a:buFont typeface="Arial" panose="020B0604020202020204" pitchFamily="34" charset="0"/>
              <a:buChar char="•"/>
            </a:pPr>
            <a:r>
              <a:rPr lang="en-US" dirty="0"/>
              <a:t>Contribution Percentage:		Insured Person: 7% of salary, Employer: 10.5%, Government: 5.5% of salary</a:t>
            </a:r>
          </a:p>
          <a:p>
            <a:pPr marL="742950" lvl="1" indent="-285750">
              <a:buFont typeface="Arial" panose="020B0604020202020204" pitchFamily="34" charset="0"/>
              <a:buChar char="•"/>
            </a:pPr>
            <a:r>
              <a:rPr lang="en-US" dirty="0"/>
              <a:t>Age/Contribution Term:		Men: Age 60 and 180 months paid contributions; Women: Age 55, 120 months</a:t>
            </a:r>
          </a:p>
          <a:p>
            <a:pPr lvl="1"/>
            <a:r>
              <a:rPr lang="en-US" dirty="0"/>
              <a:t>							Early pension: Age 45 - 59 years; contributions: men (240 months), women(180)</a:t>
            </a:r>
          </a:p>
          <a:p>
            <a:pPr marL="742950" lvl="1" indent="-285750">
              <a:buFont typeface="Arial" panose="020B0604020202020204" pitchFamily="34" charset="0"/>
              <a:buChar char="•"/>
            </a:pPr>
            <a:r>
              <a:rPr lang="en-US" dirty="0"/>
              <a:t>Benefit:					3% of insured’s average wage in the last 5 years of employment for each year 								of contribution (max 80%)</a:t>
            </a:r>
          </a:p>
          <a:p>
            <a:pPr marL="285750" indent="-285750">
              <a:buFont typeface="Arial" panose="020B0604020202020204" pitchFamily="34" charset="0"/>
              <a:buChar char="•"/>
            </a:pPr>
            <a:endParaRPr lang="en-US" dirty="0"/>
          </a:p>
          <a:p>
            <a:r>
              <a:rPr lang="en-US" dirty="0"/>
              <a:t>Disability Pension:					Yes</a:t>
            </a:r>
          </a:p>
          <a:p>
            <a:endParaRPr lang="en-US" dirty="0"/>
          </a:p>
          <a:p>
            <a:r>
              <a:rPr lang="en-US" dirty="0"/>
              <a:t>Survivor Pension:					Eligible survivors include the widow(</a:t>
            </a:r>
            <a:r>
              <a:rPr lang="en-US" dirty="0" err="1"/>
              <a:t>er</a:t>
            </a:r>
            <a:r>
              <a:rPr lang="en-US" dirty="0"/>
              <a:t>); a dependent son younger than</a:t>
            </a:r>
          </a:p>
          <a:p>
            <a:r>
              <a:rPr lang="en-US" dirty="0"/>
              <a:t>								age 22 (age 26 if a full-time student); an unmarried daughter;</a:t>
            </a:r>
          </a:p>
          <a:p>
            <a:r>
              <a:rPr lang="en-US" dirty="0"/>
              <a:t>								and siblings and parents.</a:t>
            </a:r>
          </a:p>
        </p:txBody>
      </p:sp>
      <p:pic>
        <p:nvPicPr>
          <p:cNvPr id="7" name="Picture 6">
            <a:extLst>
              <a:ext uri="{FF2B5EF4-FFF2-40B4-BE49-F238E27FC236}">
                <a16:creationId xmlns:a16="http://schemas.microsoft.com/office/drawing/2014/main" id="{9EDC107F-8E02-410A-9BDA-A6F14042DF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36169" y="137067"/>
            <a:ext cx="3655377" cy="204554"/>
          </a:xfrm>
          <a:prstGeom prst="rect">
            <a:avLst/>
          </a:prstGeom>
        </p:spPr>
      </p:pic>
    </p:spTree>
    <p:extLst>
      <p:ext uri="{BB962C8B-B14F-4D97-AF65-F5344CB8AC3E}">
        <p14:creationId xmlns:p14="http://schemas.microsoft.com/office/powerpoint/2010/main" val="3039178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33682A-1C26-45DD-ACF9-11BCF2468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837"/>
            <a:ext cx="11887200" cy="6765925"/>
          </a:xfrm>
          <a:prstGeom prst="rect">
            <a:avLst/>
          </a:prstGeom>
        </p:spPr>
      </p:pic>
      <p:sp>
        <p:nvSpPr>
          <p:cNvPr id="2" name="Rectangle 1">
            <a:extLst>
              <a:ext uri="{FF2B5EF4-FFF2-40B4-BE49-F238E27FC236}">
                <a16:creationId xmlns:a16="http://schemas.microsoft.com/office/drawing/2014/main" id="{D78E3848-DFE9-41A8-844A-5C24A18F65C2}"/>
              </a:ext>
            </a:extLst>
          </p:cNvPr>
          <p:cNvSpPr/>
          <p:nvPr/>
        </p:nvSpPr>
        <p:spPr>
          <a:xfrm>
            <a:off x="411442" y="271766"/>
            <a:ext cx="1126462" cy="584775"/>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r>
              <a:rPr lang="en-US" sz="3200" b="0" u="sng" cap="none" spc="0" dirty="0">
                <a:ln w="0"/>
                <a:solidFill>
                  <a:schemeClr val="tx1"/>
                </a:solidFill>
                <a:effectLst>
                  <a:outerShdw blurRad="38100" dist="19050" dir="2700000" algn="tl" rotWithShape="0">
                    <a:schemeClr val="dk1">
                      <a:alpha val="40000"/>
                    </a:schemeClr>
                  </a:outerShdw>
                </a:effectLst>
              </a:rPr>
              <a:t>Qatar</a:t>
            </a:r>
          </a:p>
        </p:txBody>
      </p:sp>
      <p:sp>
        <p:nvSpPr>
          <p:cNvPr id="3" name="TextBox 2">
            <a:extLst>
              <a:ext uri="{FF2B5EF4-FFF2-40B4-BE49-F238E27FC236}">
                <a16:creationId xmlns:a16="http://schemas.microsoft.com/office/drawing/2014/main" id="{2A88E5EA-6E69-4B28-B145-3F36E05B91C6}"/>
              </a:ext>
            </a:extLst>
          </p:cNvPr>
          <p:cNvSpPr txBox="1"/>
          <p:nvPr/>
        </p:nvSpPr>
        <p:spPr>
          <a:xfrm>
            <a:off x="360218" y="1125416"/>
            <a:ext cx="11331327" cy="5355312"/>
          </a:xfrm>
          <a:prstGeom prst="rect">
            <a:avLst/>
          </a:prstGeom>
          <a:solidFill>
            <a:schemeClr val="bg1">
              <a:alpha val="65000"/>
            </a:schemeClr>
          </a:solidFill>
        </p:spPr>
        <p:txBody>
          <a:bodyPr wrap="square" rtlCol="0">
            <a:spAutoFit/>
          </a:bodyPr>
          <a:lstStyle/>
          <a:p>
            <a:pPr marL="285750" indent="-285750">
              <a:buFont typeface="Arial" panose="020B0604020202020204" pitchFamily="34" charset="0"/>
              <a:buChar char="•"/>
            </a:pPr>
            <a:r>
              <a:rPr lang="en-US" dirty="0"/>
              <a:t>Law:							Social Insurance Law issued in 2002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Entitlement:					Public, selected private or working in one of the GCC countries, 												Self-employed persons, household and foreign workers are excluded.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Retirement Age:					60 years men / 55 years women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Old Age Pension:	</a:t>
            </a:r>
          </a:p>
          <a:p>
            <a:pPr marL="742950" lvl="1" indent="-285750">
              <a:buFont typeface="Arial" panose="020B0604020202020204" pitchFamily="34" charset="0"/>
              <a:buChar char="•"/>
            </a:pPr>
            <a:r>
              <a:rPr lang="en-US" dirty="0"/>
              <a:t>Contribution Percentage:		Insured Person: 5% of gross, Employer: 10% of basic, Government: any deficit</a:t>
            </a:r>
          </a:p>
          <a:p>
            <a:pPr marL="742950" lvl="1" indent="-285750">
              <a:buFont typeface="Arial" panose="020B0604020202020204" pitchFamily="34" charset="0"/>
              <a:buChar char="•"/>
            </a:pPr>
            <a:r>
              <a:rPr lang="en-US" dirty="0"/>
              <a:t>Age/Contribution Term:		Men: Age 60 or Age 40 with 15 years of contribution</a:t>
            </a:r>
          </a:p>
          <a:p>
            <a:pPr lvl="1"/>
            <a:r>
              <a:rPr lang="en-US" dirty="0"/>
              <a:t>							Early pension: Age 45 - 59 years; contributions: men (240 months), women(180)</a:t>
            </a:r>
          </a:p>
          <a:p>
            <a:pPr marL="742950" lvl="1" indent="-285750">
              <a:buFont typeface="Arial" panose="020B0604020202020204" pitchFamily="34" charset="0"/>
              <a:buChar char="•"/>
            </a:pPr>
            <a:r>
              <a:rPr lang="en-US" dirty="0"/>
              <a:t>Benefit:					5% of wage for each year of contribution (max 100%)</a:t>
            </a:r>
          </a:p>
          <a:p>
            <a:pPr marL="742950" lvl="1" indent="-285750">
              <a:buFont typeface="Arial" panose="020B0604020202020204" pitchFamily="34" charset="0"/>
              <a:buChar char="•"/>
            </a:pPr>
            <a:r>
              <a:rPr lang="en-US" dirty="0"/>
              <a:t>Early Pension:				The above pension will reduce by 2% for each year before retirement age</a:t>
            </a:r>
          </a:p>
          <a:p>
            <a:pPr marL="285750" indent="-285750">
              <a:buFont typeface="Arial" panose="020B0604020202020204" pitchFamily="34" charset="0"/>
              <a:buChar char="•"/>
            </a:pPr>
            <a:endParaRPr lang="en-US" dirty="0"/>
          </a:p>
          <a:p>
            <a:r>
              <a:rPr lang="en-US" dirty="0"/>
              <a:t>Disability Pension:					Yes</a:t>
            </a:r>
          </a:p>
          <a:p>
            <a:endParaRPr lang="en-US" dirty="0"/>
          </a:p>
          <a:p>
            <a:r>
              <a:rPr lang="en-US" dirty="0"/>
              <a:t>Survivor Pension:					Eligible survivors include the widow(</a:t>
            </a:r>
            <a:r>
              <a:rPr lang="en-US" dirty="0" err="1"/>
              <a:t>er</a:t>
            </a:r>
            <a:r>
              <a:rPr lang="en-US" dirty="0"/>
              <a:t>); a dependent son younger than</a:t>
            </a:r>
          </a:p>
          <a:p>
            <a:r>
              <a:rPr lang="en-US" dirty="0"/>
              <a:t>								age 21 (age 26 if a full-time student); an unmarried daughter;</a:t>
            </a:r>
          </a:p>
          <a:p>
            <a:r>
              <a:rPr lang="en-US" dirty="0"/>
              <a:t>								and siblings and parents.</a:t>
            </a:r>
          </a:p>
        </p:txBody>
      </p:sp>
      <p:pic>
        <p:nvPicPr>
          <p:cNvPr id="7" name="Picture 6">
            <a:extLst>
              <a:ext uri="{FF2B5EF4-FFF2-40B4-BE49-F238E27FC236}">
                <a16:creationId xmlns:a16="http://schemas.microsoft.com/office/drawing/2014/main" id="{9EDC107F-8E02-410A-9BDA-A6F14042DF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36169" y="137067"/>
            <a:ext cx="3655377" cy="204554"/>
          </a:xfrm>
          <a:prstGeom prst="rect">
            <a:avLst/>
          </a:prstGeom>
        </p:spPr>
      </p:pic>
    </p:spTree>
    <p:extLst>
      <p:ext uri="{BB962C8B-B14F-4D97-AF65-F5344CB8AC3E}">
        <p14:creationId xmlns:p14="http://schemas.microsoft.com/office/powerpoint/2010/main" val="1657563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33682A-1C26-45DD-ACF9-11BCF2468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837"/>
            <a:ext cx="11887200" cy="6765925"/>
          </a:xfrm>
          <a:prstGeom prst="rect">
            <a:avLst/>
          </a:prstGeom>
        </p:spPr>
      </p:pic>
      <p:sp>
        <p:nvSpPr>
          <p:cNvPr id="2" name="Rectangle 1">
            <a:extLst>
              <a:ext uri="{FF2B5EF4-FFF2-40B4-BE49-F238E27FC236}">
                <a16:creationId xmlns:a16="http://schemas.microsoft.com/office/drawing/2014/main" id="{D78E3848-DFE9-41A8-844A-5C24A18F65C2}"/>
              </a:ext>
            </a:extLst>
          </p:cNvPr>
          <p:cNvSpPr/>
          <p:nvPr/>
        </p:nvSpPr>
        <p:spPr>
          <a:xfrm>
            <a:off x="411442" y="271766"/>
            <a:ext cx="1326197" cy="584775"/>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r>
              <a:rPr lang="en-US" sz="3200" b="0" u="sng" cap="none" spc="0" dirty="0">
                <a:ln w="0"/>
                <a:solidFill>
                  <a:schemeClr val="tx1"/>
                </a:solidFill>
                <a:effectLst>
                  <a:outerShdw blurRad="38100" dist="19050" dir="2700000" algn="tl" rotWithShape="0">
                    <a:schemeClr val="dk1">
                      <a:alpha val="40000"/>
                    </a:schemeClr>
                  </a:outerShdw>
                </a:effectLst>
              </a:rPr>
              <a:t>Kuwait</a:t>
            </a:r>
          </a:p>
        </p:txBody>
      </p:sp>
      <p:pic>
        <p:nvPicPr>
          <p:cNvPr id="7" name="Picture 6">
            <a:extLst>
              <a:ext uri="{FF2B5EF4-FFF2-40B4-BE49-F238E27FC236}">
                <a16:creationId xmlns:a16="http://schemas.microsoft.com/office/drawing/2014/main" id="{9EDC107F-8E02-410A-9BDA-A6F14042DF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36169" y="137067"/>
            <a:ext cx="3655377" cy="204554"/>
          </a:xfrm>
          <a:prstGeom prst="rect">
            <a:avLst/>
          </a:prstGeom>
        </p:spPr>
      </p:pic>
      <p:sp>
        <p:nvSpPr>
          <p:cNvPr id="8" name="TextBox 7">
            <a:extLst>
              <a:ext uri="{FF2B5EF4-FFF2-40B4-BE49-F238E27FC236}">
                <a16:creationId xmlns:a16="http://schemas.microsoft.com/office/drawing/2014/main" id="{F63EEC9A-270C-4B62-B0B1-255221E709D7}"/>
              </a:ext>
            </a:extLst>
          </p:cNvPr>
          <p:cNvSpPr txBox="1"/>
          <p:nvPr/>
        </p:nvSpPr>
        <p:spPr>
          <a:xfrm>
            <a:off x="360218" y="1125416"/>
            <a:ext cx="11331327" cy="5355312"/>
          </a:xfrm>
          <a:prstGeom prst="rect">
            <a:avLst/>
          </a:prstGeom>
          <a:solidFill>
            <a:schemeClr val="bg1">
              <a:alpha val="65000"/>
            </a:schemeClr>
          </a:solidFill>
        </p:spPr>
        <p:txBody>
          <a:bodyPr wrap="square" rtlCol="0">
            <a:spAutoFit/>
          </a:bodyPr>
          <a:lstStyle/>
          <a:p>
            <a:pPr marL="285750" indent="-285750">
              <a:buFont typeface="Arial" panose="020B0604020202020204" pitchFamily="34" charset="0"/>
              <a:buChar char="•"/>
            </a:pPr>
            <a:r>
              <a:rPr lang="en-US" dirty="0"/>
              <a:t>Law:							Social Insurance Law issued in 1976 and supplementary system in 1992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Entitlement:					Basic system: Public, Private and oil sector, self employed and military 										personnel. Supplementary system: monthly earning greater than 1,250 dinars or 								those with sources of earnings not covered by the basic system.</a:t>
            </a:r>
          </a:p>
          <a:p>
            <a:r>
              <a:rPr lang="en-US" dirty="0"/>
              <a:t>								</a:t>
            </a:r>
          </a:p>
          <a:p>
            <a:pPr marL="285750" indent="-285750">
              <a:buFont typeface="Arial" panose="020B0604020202020204" pitchFamily="34" charset="0"/>
              <a:buChar char="•"/>
            </a:pPr>
            <a:r>
              <a:rPr lang="en-US" dirty="0"/>
              <a:t>Retirement Age:					55 years men and 50 years women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Old Age Pension: Basic system	</a:t>
            </a:r>
          </a:p>
          <a:p>
            <a:pPr marL="742950" lvl="1" indent="-285750">
              <a:buFont typeface="Arial" panose="020B0604020202020204" pitchFamily="34" charset="0"/>
              <a:buChar char="•"/>
            </a:pPr>
            <a:r>
              <a:rPr lang="en-US" dirty="0"/>
              <a:t>Contribution Percentage:		Insured Person: 5% of earnings, Employer: 10%, Government: 10% of earnings</a:t>
            </a:r>
          </a:p>
          <a:p>
            <a:pPr marL="742950" lvl="1" indent="-285750">
              <a:buFont typeface="Arial" panose="020B0604020202020204" pitchFamily="34" charset="0"/>
              <a:buChar char="•"/>
            </a:pPr>
            <a:r>
              <a:rPr lang="en-US" dirty="0"/>
              <a:t>Age/Contribution Term:		Age 50 with </a:t>
            </a:r>
            <a:r>
              <a:rPr lang="en-US" dirty="0" err="1"/>
              <a:t>atleast</a:t>
            </a:r>
            <a:r>
              <a:rPr lang="en-US" dirty="0"/>
              <a:t> 15 years of contributions for both men and Women</a:t>
            </a:r>
          </a:p>
          <a:p>
            <a:pPr marL="742950" lvl="1" indent="-285750">
              <a:buFont typeface="Arial" panose="020B0604020202020204" pitchFamily="34" charset="0"/>
              <a:buChar char="•"/>
            </a:pPr>
            <a:r>
              <a:rPr lang="en-US" dirty="0"/>
              <a:t>Benefit:					65% of insured last monthly earnings plus 2% for each year of contributions 								exceeding 15 years, (max 95%)</a:t>
            </a:r>
          </a:p>
          <a:p>
            <a:pPr marL="285750" indent="-285750">
              <a:buFont typeface="Arial" panose="020B0604020202020204" pitchFamily="34" charset="0"/>
              <a:buChar char="•"/>
            </a:pPr>
            <a:endParaRPr lang="en-US" dirty="0"/>
          </a:p>
          <a:p>
            <a:r>
              <a:rPr lang="en-US" dirty="0"/>
              <a:t>Disability Pension:					yes</a:t>
            </a:r>
          </a:p>
          <a:p>
            <a:endParaRPr lang="en-US" dirty="0"/>
          </a:p>
          <a:p>
            <a:r>
              <a:rPr lang="en-US" dirty="0"/>
              <a:t>Survivor Pension:					Eligible survivors include the widow; a dependent son younger than</a:t>
            </a:r>
          </a:p>
          <a:p>
            <a:r>
              <a:rPr lang="en-US" dirty="0"/>
              <a:t>								age 26 (age 28 if a full-time student); an unmarried daughter;</a:t>
            </a:r>
          </a:p>
          <a:p>
            <a:r>
              <a:rPr lang="en-US" dirty="0"/>
              <a:t>								and siblings, parents and son’s children.</a:t>
            </a:r>
          </a:p>
        </p:txBody>
      </p:sp>
    </p:spTree>
    <p:extLst>
      <p:ext uri="{BB962C8B-B14F-4D97-AF65-F5344CB8AC3E}">
        <p14:creationId xmlns:p14="http://schemas.microsoft.com/office/powerpoint/2010/main" val="559145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33682A-1C26-45DD-ACF9-11BCF2468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837"/>
            <a:ext cx="11887200" cy="6765925"/>
          </a:xfrm>
          <a:prstGeom prst="rect">
            <a:avLst/>
          </a:prstGeom>
        </p:spPr>
      </p:pic>
      <p:sp>
        <p:nvSpPr>
          <p:cNvPr id="2" name="Rectangle 1">
            <a:extLst>
              <a:ext uri="{FF2B5EF4-FFF2-40B4-BE49-F238E27FC236}">
                <a16:creationId xmlns:a16="http://schemas.microsoft.com/office/drawing/2014/main" id="{D78E3848-DFE9-41A8-844A-5C24A18F65C2}"/>
              </a:ext>
            </a:extLst>
          </p:cNvPr>
          <p:cNvSpPr/>
          <p:nvPr/>
        </p:nvSpPr>
        <p:spPr>
          <a:xfrm>
            <a:off x="411442" y="271766"/>
            <a:ext cx="1463478" cy="584775"/>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r>
              <a:rPr lang="en-US" sz="3200" b="0" u="sng" cap="none" spc="0" dirty="0">
                <a:ln w="0"/>
                <a:solidFill>
                  <a:schemeClr val="tx1"/>
                </a:solidFill>
                <a:effectLst>
                  <a:outerShdw blurRad="38100" dist="19050" dir="2700000" algn="tl" rotWithShape="0">
                    <a:schemeClr val="dk1">
                      <a:alpha val="40000"/>
                    </a:schemeClr>
                  </a:outerShdw>
                </a:effectLst>
              </a:rPr>
              <a:t>Bahrain</a:t>
            </a:r>
          </a:p>
        </p:txBody>
      </p:sp>
      <p:pic>
        <p:nvPicPr>
          <p:cNvPr id="7" name="Picture 6">
            <a:extLst>
              <a:ext uri="{FF2B5EF4-FFF2-40B4-BE49-F238E27FC236}">
                <a16:creationId xmlns:a16="http://schemas.microsoft.com/office/drawing/2014/main" id="{9EDC107F-8E02-410A-9BDA-A6F14042DF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36169" y="137067"/>
            <a:ext cx="3655377" cy="204554"/>
          </a:xfrm>
          <a:prstGeom prst="rect">
            <a:avLst/>
          </a:prstGeom>
        </p:spPr>
      </p:pic>
      <p:sp>
        <p:nvSpPr>
          <p:cNvPr id="8" name="TextBox 7">
            <a:extLst>
              <a:ext uri="{FF2B5EF4-FFF2-40B4-BE49-F238E27FC236}">
                <a16:creationId xmlns:a16="http://schemas.microsoft.com/office/drawing/2014/main" id="{4A83B15C-953A-45AB-B21F-4CCF4E9E3331}"/>
              </a:ext>
            </a:extLst>
          </p:cNvPr>
          <p:cNvSpPr txBox="1"/>
          <p:nvPr/>
        </p:nvSpPr>
        <p:spPr>
          <a:xfrm>
            <a:off x="360218" y="861256"/>
            <a:ext cx="11331327" cy="5909310"/>
          </a:xfrm>
          <a:prstGeom prst="rect">
            <a:avLst/>
          </a:prstGeom>
          <a:solidFill>
            <a:schemeClr val="bg1">
              <a:alpha val="65000"/>
            </a:schemeClr>
          </a:solidFill>
        </p:spPr>
        <p:txBody>
          <a:bodyPr wrap="square" rtlCol="0">
            <a:spAutoFit/>
          </a:bodyPr>
          <a:lstStyle/>
          <a:p>
            <a:pPr marL="285750" indent="-285750">
              <a:buFont typeface="Arial" panose="020B0604020202020204" pitchFamily="34" charset="0"/>
              <a:buChar char="•"/>
            </a:pPr>
            <a:r>
              <a:rPr lang="en-US" dirty="0"/>
              <a:t>Law:							Social Insurance Law issued in 1976</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Entitlement:					Private-sector or working in one of the GCC countries, voluntary for Bahraini 									citizens working abroad.</a:t>
            </a:r>
          </a:p>
          <a:p>
            <a:r>
              <a:rPr lang="en-US" dirty="0"/>
              <a:t>								Foreign workers, household workers are excluded.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Retirement Age:					60 years men / 55 years women with 10 years of contributions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Old Age Pension:	</a:t>
            </a:r>
          </a:p>
          <a:p>
            <a:pPr marL="742950" lvl="1" indent="-285750">
              <a:buFont typeface="Arial" panose="020B0604020202020204" pitchFamily="34" charset="0"/>
              <a:buChar char="•"/>
            </a:pPr>
            <a:r>
              <a:rPr lang="en-US" dirty="0"/>
              <a:t>Contribution Percentage:		Insured Person: 6% of earning, Employer: 9% of earning, Government: Nil</a:t>
            </a:r>
          </a:p>
          <a:p>
            <a:pPr marL="742950" lvl="1" indent="-285750">
              <a:buFont typeface="Arial" panose="020B0604020202020204" pitchFamily="34" charset="0"/>
              <a:buChar char="•"/>
            </a:pPr>
            <a:r>
              <a:rPr lang="en-US" dirty="0"/>
              <a:t>Age/Contribution Term:		Men: Age 60 and 180 months paid contributions; Women: Age 55, 120 months</a:t>
            </a:r>
          </a:p>
          <a:p>
            <a:pPr lvl="1"/>
            <a:r>
              <a:rPr lang="en-US" dirty="0"/>
              <a:t>							Early pension: Age 45 - 59 years; contributions: men (240 months), women(180)</a:t>
            </a:r>
          </a:p>
          <a:p>
            <a:pPr marL="742950" lvl="1" indent="-285750">
              <a:buFont typeface="Arial" panose="020B0604020202020204" pitchFamily="34" charset="0"/>
              <a:buChar char="•"/>
            </a:pPr>
            <a:r>
              <a:rPr lang="en-US" dirty="0"/>
              <a:t>Benefit:					2% of insured’s average wage in the last 2 years of employment for each year 								of contribution (max 80% plus an additional 10%)</a:t>
            </a:r>
          </a:p>
          <a:p>
            <a:pPr marL="742950" lvl="1" indent="-285750">
              <a:buFont typeface="Arial" panose="020B0604020202020204" pitchFamily="34" charset="0"/>
              <a:buChar char="•"/>
            </a:pPr>
            <a:r>
              <a:rPr lang="en-US" dirty="0"/>
              <a:t>Early retirement Pension:		at any age with 20 years of contributions (men) and 15 years (women)</a:t>
            </a:r>
          </a:p>
          <a:p>
            <a:pPr lvl="1"/>
            <a:r>
              <a:rPr lang="en-US" dirty="0"/>
              <a:t>							max 20% reduction if retirement age is less than 45 years</a:t>
            </a:r>
          </a:p>
          <a:p>
            <a:pPr marL="285750" indent="-285750">
              <a:buFont typeface="Arial" panose="020B0604020202020204" pitchFamily="34" charset="0"/>
              <a:buChar char="•"/>
            </a:pPr>
            <a:endParaRPr lang="en-US" dirty="0"/>
          </a:p>
          <a:p>
            <a:r>
              <a:rPr lang="en-US" dirty="0"/>
              <a:t>Disability Pension:					Yes</a:t>
            </a:r>
          </a:p>
          <a:p>
            <a:r>
              <a:rPr lang="en-US" dirty="0"/>
              <a:t>Survivor Pension:					Eligible survivors include the widow(</a:t>
            </a:r>
            <a:r>
              <a:rPr lang="en-US" dirty="0" err="1"/>
              <a:t>er</a:t>
            </a:r>
            <a:r>
              <a:rPr lang="en-US" dirty="0"/>
              <a:t>); a dependent son younger than</a:t>
            </a:r>
          </a:p>
          <a:p>
            <a:r>
              <a:rPr lang="en-US" dirty="0"/>
              <a:t>								age 22 (age 26 if a full-time student); an unmarried daughter;</a:t>
            </a:r>
          </a:p>
          <a:p>
            <a:r>
              <a:rPr lang="en-US" dirty="0"/>
              <a:t>								and siblings and parents.</a:t>
            </a:r>
          </a:p>
        </p:txBody>
      </p:sp>
    </p:spTree>
    <p:extLst>
      <p:ext uri="{BB962C8B-B14F-4D97-AF65-F5344CB8AC3E}">
        <p14:creationId xmlns:p14="http://schemas.microsoft.com/office/powerpoint/2010/main" val="3449777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33682A-1C26-45DD-ACF9-11BCF2468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6952"/>
            <a:ext cx="11887200" cy="6765925"/>
          </a:xfrm>
          <a:prstGeom prst="rect">
            <a:avLst/>
          </a:prstGeom>
        </p:spPr>
      </p:pic>
      <p:sp>
        <p:nvSpPr>
          <p:cNvPr id="2" name="Title 1"/>
          <p:cNvSpPr>
            <a:spLocks noGrp="1"/>
          </p:cNvSpPr>
          <p:nvPr>
            <p:ph type="title"/>
          </p:nvPr>
        </p:nvSpPr>
        <p:spPr>
          <a:xfrm>
            <a:off x="759188" y="0"/>
            <a:ext cx="10252710" cy="1095828"/>
          </a:xfrm>
        </p:spPr>
        <p:txBody>
          <a:bodyPr/>
          <a:lstStyle/>
          <a:p>
            <a:r>
              <a:rPr lang="en-US" b="1" u="sng" dirty="0"/>
              <a:t>Generous Benefit Structures</a:t>
            </a:r>
          </a:p>
        </p:txBody>
      </p:sp>
      <p:sp>
        <p:nvSpPr>
          <p:cNvPr id="3" name="Content Placeholder 2"/>
          <p:cNvSpPr>
            <a:spLocks noGrp="1"/>
          </p:cNvSpPr>
          <p:nvPr>
            <p:ph idx="1"/>
          </p:nvPr>
        </p:nvSpPr>
        <p:spPr>
          <a:xfrm>
            <a:off x="817245" y="1095829"/>
            <a:ext cx="7615555" cy="4998204"/>
          </a:xfrm>
        </p:spPr>
        <p:txBody>
          <a:bodyPr>
            <a:normAutofit lnSpcReduction="10000"/>
          </a:bodyPr>
          <a:lstStyle/>
          <a:p>
            <a:r>
              <a:rPr lang="en-US" dirty="0"/>
              <a:t>Low Retirement Ages</a:t>
            </a:r>
          </a:p>
          <a:p>
            <a:pPr lvl="1"/>
            <a:r>
              <a:rPr lang="en-US" dirty="0"/>
              <a:t>50 to 60 years for males compared to 65+ in Europe</a:t>
            </a:r>
          </a:p>
          <a:p>
            <a:r>
              <a:rPr lang="en-US" dirty="0"/>
              <a:t>Very high rate of accrual of benefits</a:t>
            </a:r>
          </a:p>
          <a:p>
            <a:pPr lvl="1"/>
            <a:r>
              <a:rPr lang="en-US" dirty="0"/>
              <a:t>2% to 2.5% compared to 0.89% in UK and 1% in Germany</a:t>
            </a:r>
          </a:p>
          <a:p>
            <a:r>
              <a:rPr lang="en-US" dirty="0"/>
              <a:t>Pensions capped at a very high level</a:t>
            </a:r>
          </a:p>
          <a:p>
            <a:pPr lvl="1"/>
            <a:r>
              <a:rPr lang="en-US" dirty="0"/>
              <a:t>100% in some cases</a:t>
            </a:r>
          </a:p>
          <a:p>
            <a:r>
              <a:rPr lang="en-US" dirty="0"/>
              <a:t>Pensions payable from younger ages without any actuarial reduction</a:t>
            </a:r>
          </a:p>
          <a:p>
            <a:r>
              <a:rPr lang="en-US" dirty="0"/>
              <a:t>Generous survivorship pensions</a:t>
            </a:r>
          </a:p>
          <a:p>
            <a:pPr lvl="1"/>
            <a:r>
              <a:rPr lang="en-US" dirty="0"/>
              <a:t>Children included to fairly high ages – unmarried daughters; sons to 21 or 26 if still going through education. Even grandchildren if their father is not alive.</a:t>
            </a:r>
          </a:p>
          <a:p>
            <a:endParaRPr lang="en-US" dirty="0"/>
          </a:p>
        </p:txBody>
      </p:sp>
    </p:spTree>
    <p:extLst>
      <p:ext uri="{BB962C8B-B14F-4D97-AF65-F5344CB8AC3E}">
        <p14:creationId xmlns:p14="http://schemas.microsoft.com/office/powerpoint/2010/main" val="3197830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16AA32-75F6-484C-AE2E-A70124FBB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87200" cy="6765925"/>
          </a:xfrm>
          <a:prstGeom prst="rect">
            <a:avLst/>
          </a:prstGeom>
        </p:spPr>
      </p:pic>
      <p:sp>
        <p:nvSpPr>
          <p:cNvPr id="2" name="Rectangle 1">
            <a:extLst>
              <a:ext uri="{FF2B5EF4-FFF2-40B4-BE49-F238E27FC236}">
                <a16:creationId xmlns:a16="http://schemas.microsoft.com/office/drawing/2014/main" id="{D78E3848-DFE9-41A8-844A-5C24A18F65C2}"/>
              </a:ext>
            </a:extLst>
          </p:cNvPr>
          <p:cNvSpPr/>
          <p:nvPr/>
        </p:nvSpPr>
        <p:spPr>
          <a:xfrm>
            <a:off x="411442" y="441867"/>
            <a:ext cx="4021486" cy="584775"/>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r>
              <a:rPr lang="en-US" sz="3200" b="0" u="sng" cap="none" spc="0" dirty="0">
                <a:ln w="0"/>
                <a:solidFill>
                  <a:schemeClr val="tx1"/>
                </a:solidFill>
                <a:effectLst>
                  <a:outerShdw blurRad="38100" dist="19050" dir="2700000" algn="tl" rotWithShape="0">
                    <a:schemeClr val="dk1">
                      <a:alpha val="40000"/>
                    </a:schemeClr>
                  </a:outerShdw>
                </a:effectLst>
              </a:rPr>
              <a:t>GCC Pension Indicators</a:t>
            </a:r>
          </a:p>
        </p:txBody>
      </p:sp>
      <p:pic>
        <p:nvPicPr>
          <p:cNvPr id="6" name="Picture 5">
            <a:extLst>
              <a:ext uri="{FF2B5EF4-FFF2-40B4-BE49-F238E27FC236}">
                <a16:creationId xmlns:a16="http://schemas.microsoft.com/office/drawing/2014/main" id="{9ADA55C9-9526-43AB-8D4D-48611008A688}"/>
              </a:ext>
            </a:extLst>
          </p:cNvPr>
          <p:cNvPicPr>
            <a:picLocks noChangeAspect="1"/>
          </p:cNvPicPr>
          <p:nvPr/>
        </p:nvPicPr>
        <p:blipFill>
          <a:blip r:embed="rId3"/>
          <a:stretch>
            <a:fillRect/>
          </a:stretch>
        </p:blipFill>
        <p:spPr>
          <a:xfrm>
            <a:off x="1038241" y="1095935"/>
            <a:ext cx="9810718" cy="5555100"/>
          </a:xfrm>
          <a:prstGeom prst="rect">
            <a:avLst/>
          </a:prstGeom>
        </p:spPr>
      </p:pic>
      <p:pic>
        <p:nvPicPr>
          <p:cNvPr id="8" name="Picture 7">
            <a:extLst>
              <a:ext uri="{FF2B5EF4-FFF2-40B4-BE49-F238E27FC236}">
                <a16:creationId xmlns:a16="http://schemas.microsoft.com/office/drawing/2014/main" id="{FAE273CA-B7D3-4ED8-8560-7CE2FE4FCA5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036169" y="137067"/>
            <a:ext cx="3655377" cy="204554"/>
          </a:xfrm>
          <a:prstGeom prst="rect">
            <a:avLst/>
          </a:prstGeom>
        </p:spPr>
      </p:pic>
    </p:spTree>
    <p:extLst>
      <p:ext uri="{BB962C8B-B14F-4D97-AF65-F5344CB8AC3E}">
        <p14:creationId xmlns:p14="http://schemas.microsoft.com/office/powerpoint/2010/main" val="3306771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245" y="268515"/>
            <a:ext cx="10252710" cy="1095828"/>
          </a:xfrm>
        </p:spPr>
        <p:txBody>
          <a:bodyPr/>
          <a:lstStyle/>
          <a:p>
            <a:r>
              <a:rPr lang="en-US" b="1" u="sng" dirty="0"/>
              <a:t>Inadequate Contributions and Funding</a:t>
            </a:r>
          </a:p>
        </p:txBody>
      </p:sp>
      <p:sp>
        <p:nvSpPr>
          <p:cNvPr id="5" name="TextBox 4">
            <a:extLst>
              <a:ext uri="{FF2B5EF4-FFF2-40B4-BE49-F238E27FC236}">
                <a16:creationId xmlns:a16="http://schemas.microsoft.com/office/drawing/2014/main" id="{2FE9862C-D0E6-4A63-8899-3AD131B8FE6A}"/>
              </a:ext>
            </a:extLst>
          </p:cNvPr>
          <p:cNvSpPr txBox="1"/>
          <p:nvPr/>
        </p:nvSpPr>
        <p:spPr>
          <a:xfrm>
            <a:off x="5593042" y="6121092"/>
            <a:ext cx="6411389" cy="369332"/>
          </a:xfrm>
          <a:prstGeom prst="rect">
            <a:avLst/>
          </a:prstGeom>
          <a:noFill/>
        </p:spPr>
        <p:txBody>
          <a:bodyPr wrap="square" rtlCol="0">
            <a:spAutoFit/>
          </a:bodyPr>
          <a:lstStyle/>
          <a:p>
            <a:r>
              <a:rPr lang="en-US" dirty="0"/>
              <a:t>Source: World Development Indicators, World Bank - (2014) </a:t>
            </a:r>
          </a:p>
        </p:txBody>
      </p:sp>
      <p:pic>
        <p:nvPicPr>
          <p:cNvPr id="6" name="Picture 5">
            <a:extLst>
              <a:ext uri="{FF2B5EF4-FFF2-40B4-BE49-F238E27FC236}">
                <a16:creationId xmlns:a16="http://schemas.microsoft.com/office/drawing/2014/main" id="{1BB16E0E-C527-4278-8E0F-8176EA62F251}"/>
              </a:ext>
            </a:extLst>
          </p:cNvPr>
          <p:cNvPicPr>
            <a:picLocks noChangeAspect="1"/>
          </p:cNvPicPr>
          <p:nvPr/>
        </p:nvPicPr>
        <p:blipFill>
          <a:blip r:embed="rId2"/>
          <a:stretch>
            <a:fillRect/>
          </a:stretch>
        </p:blipFill>
        <p:spPr>
          <a:xfrm>
            <a:off x="0" y="1538514"/>
            <a:ext cx="10134680" cy="5058912"/>
          </a:xfrm>
          <a:prstGeom prst="rect">
            <a:avLst/>
          </a:prstGeom>
        </p:spPr>
      </p:pic>
      <p:sp>
        <p:nvSpPr>
          <p:cNvPr id="3" name="Content Placeholder 2"/>
          <p:cNvSpPr>
            <a:spLocks noGrp="1"/>
          </p:cNvSpPr>
          <p:nvPr>
            <p:ph idx="1"/>
          </p:nvPr>
        </p:nvSpPr>
        <p:spPr>
          <a:xfrm>
            <a:off x="7152730" y="1640114"/>
            <a:ext cx="4211955" cy="4599061"/>
          </a:xfrm>
        </p:spPr>
        <p:txBody>
          <a:bodyPr/>
          <a:lstStyle/>
          <a:p>
            <a:r>
              <a:rPr lang="en-US" dirty="0"/>
              <a:t>Contributions from employers and members not adequate to meet liabilities</a:t>
            </a:r>
          </a:p>
          <a:p>
            <a:r>
              <a:rPr lang="en-US" dirty="0"/>
              <a:t>Funding of Past Service Cost Inadequate</a:t>
            </a:r>
          </a:p>
          <a:p>
            <a:r>
              <a:rPr lang="en-US" dirty="0"/>
              <a:t>Working for the time being due to the ratio of active members to beneficiaries being very high</a:t>
            </a:r>
          </a:p>
          <a:p>
            <a:endParaRPr lang="en-US" dirty="0"/>
          </a:p>
        </p:txBody>
      </p:sp>
    </p:spTree>
    <p:extLst>
      <p:ext uri="{BB962C8B-B14F-4D97-AF65-F5344CB8AC3E}">
        <p14:creationId xmlns:p14="http://schemas.microsoft.com/office/powerpoint/2010/main" val="1001987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16AA32-75F6-484C-AE2E-A70124FBB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87200" cy="6765925"/>
          </a:xfrm>
          <a:prstGeom prst="rect">
            <a:avLst/>
          </a:prstGeom>
        </p:spPr>
      </p:pic>
      <p:sp>
        <p:nvSpPr>
          <p:cNvPr id="2" name="Title 1"/>
          <p:cNvSpPr>
            <a:spLocks noGrp="1"/>
          </p:cNvSpPr>
          <p:nvPr>
            <p:ph type="title"/>
          </p:nvPr>
        </p:nvSpPr>
        <p:spPr>
          <a:xfrm>
            <a:off x="7344229" y="91699"/>
            <a:ext cx="4274456" cy="1095828"/>
          </a:xfrm>
        </p:spPr>
        <p:txBody>
          <a:bodyPr>
            <a:normAutofit/>
          </a:bodyPr>
          <a:lstStyle/>
          <a:p>
            <a:r>
              <a:rPr lang="en-US" b="1" u="sng" dirty="0"/>
              <a:t>Young Populations</a:t>
            </a:r>
          </a:p>
        </p:txBody>
      </p:sp>
      <p:sp>
        <p:nvSpPr>
          <p:cNvPr id="3" name="Content Placeholder 2"/>
          <p:cNvSpPr>
            <a:spLocks noGrp="1"/>
          </p:cNvSpPr>
          <p:nvPr>
            <p:ph idx="1"/>
          </p:nvPr>
        </p:nvSpPr>
        <p:spPr>
          <a:xfrm>
            <a:off x="7515291" y="1187527"/>
            <a:ext cx="4211955" cy="4599061"/>
          </a:xfrm>
        </p:spPr>
        <p:txBody>
          <a:bodyPr/>
          <a:lstStyle/>
          <a:p>
            <a:r>
              <a:rPr lang="en-US" dirty="0"/>
              <a:t>Very low proportion of retired persons</a:t>
            </a:r>
          </a:p>
          <a:p>
            <a:r>
              <a:rPr lang="en-US" dirty="0"/>
              <a:t>Chart shows proportion of population over age 65</a:t>
            </a:r>
          </a:p>
          <a:p>
            <a:endParaRPr lang="en-US" dirty="0"/>
          </a:p>
        </p:txBody>
      </p:sp>
      <p:pic>
        <p:nvPicPr>
          <p:cNvPr id="4" name="Picture 3">
            <a:extLst>
              <a:ext uri="{FF2B5EF4-FFF2-40B4-BE49-F238E27FC236}">
                <a16:creationId xmlns:a16="http://schemas.microsoft.com/office/drawing/2014/main" id="{76A6497E-FBE9-49FD-B7AD-4793AE635909}"/>
              </a:ext>
            </a:extLst>
          </p:cNvPr>
          <p:cNvPicPr>
            <a:picLocks noChangeAspect="1"/>
          </p:cNvPicPr>
          <p:nvPr/>
        </p:nvPicPr>
        <p:blipFill>
          <a:blip r:embed="rId3"/>
          <a:stretch>
            <a:fillRect/>
          </a:stretch>
        </p:blipFill>
        <p:spPr>
          <a:xfrm>
            <a:off x="218307" y="292038"/>
            <a:ext cx="7017361" cy="5661802"/>
          </a:xfrm>
          <a:prstGeom prst="rect">
            <a:avLst/>
          </a:prstGeom>
          <a:noFill/>
        </p:spPr>
      </p:pic>
      <p:sp>
        <p:nvSpPr>
          <p:cNvPr id="5" name="TextBox 4">
            <a:extLst>
              <a:ext uri="{FF2B5EF4-FFF2-40B4-BE49-F238E27FC236}">
                <a16:creationId xmlns:a16="http://schemas.microsoft.com/office/drawing/2014/main" id="{2FE9862C-D0E6-4A63-8899-3AD131B8FE6A}"/>
              </a:ext>
            </a:extLst>
          </p:cNvPr>
          <p:cNvSpPr txBox="1"/>
          <p:nvPr/>
        </p:nvSpPr>
        <p:spPr>
          <a:xfrm>
            <a:off x="636414" y="6077549"/>
            <a:ext cx="6411389" cy="369332"/>
          </a:xfrm>
          <a:prstGeom prst="rect">
            <a:avLst/>
          </a:prstGeom>
          <a:noFill/>
        </p:spPr>
        <p:txBody>
          <a:bodyPr wrap="square" rtlCol="0">
            <a:spAutoFit/>
          </a:bodyPr>
          <a:lstStyle/>
          <a:p>
            <a:r>
              <a:rPr lang="en-US" dirty="0"/>
              <a:t>Source: World Development Indicators, World Bank - (2014) </a:t>
            </a:r>
          </a:p>
        </p:txBody>
      </p:sp>
    </p:spTree>
    <p:extLst>
      <p:ext uri="{BB962C8B-B14F-4D97-AF65-F5344CB8AC3E}">
        <p14:creationId xmlns:p14="http://schemas.microsoft.com/office/powerpoint/2010/main" val="4225462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E1B1FD1-A5A4-427D-A17E-18902E24F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87200" cy="6765925"/>
          </a:xfrm>
          <a:prstGeom prst="rect">
            <a:avLst/>
          </a:prstGeom>
        </p:spPr>
      </p:pic>
      <p:sp>
        <p:nvSpPr>
          <p:cNvPr id="2" name="Rectangle 1">
            <a:extLst>
              <a:ext uri="{FF2B5EF4-FFF2-40B4-BE49-F238E27FC236}">
                <a16:creationId xmlns:a16="http://schemas.microsoft.com/office/drawing/2014/main" id="{D78E3848-DFE9-41A8-844A-5C24A18F65C2}"/>
              </a:ext>
            </a:extLst>
          </p:cNvPr>
          <p:cNvSpPr/>
          <p:nvPr/>
        </p:nvSpPr>
        <p:spPr>
          <a:xfrm>
            <a:off x="411442" y="5606036"/>
            <a:ext cx="7315849" cy="584775"/>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r>
              <a:rPr lang="en-US" sz="3200" b="0" u="sng" cap="none" spc="0" dirty="0">
                <a:ln w="0"/>
                <a:solidFill>
                  <a:schemeClr val="tx1"/>
                </a:solidFill>
                <a:effectLst>
                  <a:outerShdw blurRad="38100" dist="19050" dir="2700000" algn="tl" rotWithShape="0">
                    <a:schemeClr val="dk1">
                      <a:alpha val="40000"/>
                    </a:schemeClr>
                  </a:outerShdw>
                </a:effectLst>
              </a:rPr>
              <a:t>Lif</a:t>
            </a:r>
            <a:r>
              <a:rPr lang="en-US" sz="3200" u="sng" dirty="0">
                <a:ln w="0"/>
                <a:effectLst>
                  <a:outerShdw blurRad="38100" dist="19050" dir="2700000" algn="tl" rotWithShape="0">
                    <a:schemeClr val="dk1">
                      <a:alpha val="40000"/>
                    </a:schemeClr>
                  </a:outerShdw>
                </a:effectLst>
              </a:rPr>
              <a:t>e Expectancy &amp; Fertility Rate, 1980-2014</a:t>
            </a:r>
            <a:endParaRPr lang="en-US" sz="3200" b="0" u="sng" cap="none" spc="0" dirty="0">
              <a:ln w="0"/>
              <a:solidFill>
                <a:schemeClr val="tx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2FE9862C-D0E6-4A63-8899-3AD131B8FE6A}"/>
              </a:ext>
            </a:extLst>
          </p:cNvPr>
          <p:cNvSpPr txBox="1"/>
          <p:nvPr/>
        </p:nvSpPr>
        <p:spPr>
          <a:xfrm>
            <a:off x="411442" y="6247089"/>
            <a:ext cx="6411389" cy="369332"/>
          </a:xfrm>
          <a:prstGeom prst="rect">
            <a:avLst/>
          </a:prstGeom>
          <a:noFill/>
        </p:spPr>
        <p:txBody>
          <a:bodyPr wrap="square" rtlCol="0">
            <a:spAutoFit/>
          </a:bodyPr>
          <a:lstStyle/>
          <a:p>
            <a:r>
              <a:rPr lang="en-US" dirty="0"/>
              <a:t>Source: World Development Indicators, World Bank </a:t>
            </a:r>
          </a:p>
        </p:txBody>
      </p:sp>
      <p:pic>
        <p:nvPicPr>
          <p:cNvPr id="7" name="Picture 6">
            <a:extLst>
              <a:ext uri="{FF2B5EF4-FFF2-40B4-BE49-F238E27FC236}">
                <a16:creationId xmlns:a16="http://schemas.microsoft.com/office/drawing/2014/main" id="{EACC707E-B092-430E-8377-346815A1D8C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36169" y="137067"/>
            <a:ext cx="3655377" cy="204554"/>
          </a:xfrm>
          <a:prstGeom prst="rect">
            <a:avLst/>
          </a:prstGeom>
        </p:spPr>
      </p:pic>
      <p:pic>
        <p:nvPicPr>
          <p:cNvPr id="8" name="Picture 7">
            <a:extLst>
              <a:ext uri="{FF2B5EF4-FFF2-40B4-BE49-F238E27FC236}">
                <a16:creationId xmlns:a16="http://schemas.microsoft.com/office/drawing/2014/main" id="{A57D9FB2-619E-4C35-AF2B-9B45D623C6CB}"/>
              </a:ext>
            </a:extLst>
          </p:cNvPr>
          <p:cNvPicPr>
            <a:picLocks noChangeAspect="1"/>
          </p:cNvPicPr>
          <p:nvPr/>
        </p:nvPicPr>
        <p:blipFill>
          <a:blip r:embed="rId4"/>
          <a:stretch>
            <a:fillRect/>
          </a:stretch>
        </p:blipFill>
        <p:spPr>
          <a:xfrm>
            <a:off x="1679510" y="1216164"/>
            <a:ext cx="8686800" cy="4333595"/>
          </a:xfrm>
          <a:prstGeom prst="rect">
            <a:avLst/>
          </a:prstGeom>
        </p:spPr>
      </p:pic>
      <p:sp>
        <p:nvSpPr>
          <p:cNvPr id="10" name="Title 1"/>
          <p:cNvSpPr txBox="1">
            <a:spLocks/>
          </p:cNvSpPr>
          <p:nvPr/>
        </p:nvSpPr>
        <p:spPr>
          <a:xfrm>
            <a:off x="195425" y="114282"/>
            <a:ext cx="5653832" cy="1053535"/>
          </a:xfrm>
          <a:prstGeom prst="rect">
            <a:avLst/>
          </a:prstGeom>
        </p:spPr>
        <p:txBody>
          <a:bodyPr vert="horz" lIns="91440" tIns="45720" rIns="91440" bIns="45720" rtlCol="0" anchor="b">
            <a:normAutofit/>
          </a:bodyPr>
          <a:lstStyle>
            <a:lvl1pPr algn="ctr" defTabSz="891540" rtl="0" eaLnBrk="1" latinLnBrk="0" hangingPunct="1">
              <a:lnSpc>
                <a:spcPct val="90000"/>
              </a:lnSpc>
              <a:spcBef>
                <a:spcPct val="0"/>
              </a:spcBef>
              <a:buNone/>
              <a:defRPr sz="5850" kern="1200">
                <a:solidFill>
                  <a:schemeClr val="tx1"/>
                </a:solidFill>
                <a:latin typeface="+mj-lt"/>
                <a:ea typeface="+mj-ea"/>
                <a:cs typeface="+mj-cs"/>
              </a:defRPr>
            </a:lvl1pPr>
          </a:lstStyle>
          <a:p>
            <a:r>
              <a:rPr lang="en-US" b="1" u="sng" dirty="0"/>
              <a:t>But Ageing Fast</a:t>
            </a:r>
          </a:p>
        </p:txBody>
      </p:sp>
    </p:spTree>
    <p:extLst>
      <p:ext uri="{BB962C8B-B14F-4D97-AF65-F5344CB8AC3E}">
        <p14:creationId xmlns:p14="http://schemas.microsoft.com/office/powerpoint/2010/main" val="1453487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99CF3C-629D-4AD6-AE5C-9BDA6DE9B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87200" cy="6765925"/>
          </a:xfrm>
          <a:prstGeom prst="rect">
            <a:avLst/>
          </a:prstGeom>
        </p:spPr>
      </p:pic>
      <p:sp>
        <p:nvSpPr>
          <p:cNvPr id="2" name="Rectangle 1">
            <a:extLst>
              <a:ext uri="{FF2B5EF4-FFF2-40B4-BE49-F238E27FC236}">
                <a16:creationId xmlns:a16="http://schemas.microsoft.com/office/drawing/2014/main" id="{D78E3848-DFE9-41A8-844A-5C24A18F65C2}"/>
              </a:ext>
            </a:extLst>
          </p:cNvPr>
          <p:cNvSpPr/>
          <p:nvPr/>
        </p:nvSpPr>
        <p:spPr>
          <a:xfrm>
            <a:off x="411442" y="441867"/>
            <a:ext cx="3189976" cy="584775"/>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r>
              <a:rPr lang="en-US" sz="3200" u="sng" dirty="0">
                <a:ln w="0"/>
                <a:effectLst>
                  <a:outerShdw blurRad="38100" dist="19050" dir="2700000" algn="tl" rotWithShape="0">
                    <a:schemeClr val="dk1">
                      <a:alpha val="40000"/>
                    </a:schemeClr>
                  </a:outerShdw>
                </a:effectLst>
              </a:rPr>
              <a:t>Presentation Flow</a:t>
            </a:r>
            <a:endParaRPr lang="en-US" sz="3200" b="0" u="sng" cap="none" spc="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2A88E5EA-6E69-4B28-B145-3F36E05B91C6}"/>
              </a:ext>
            </a:extLst>
          </p:cNvPr>
          <p:cNvSpPr txBox="1"/>
          <p:nvPr/>
        </p:nvSpPr>
        <p:spPr>
          <a:xfrm>
            <a:off x="606669" y="1011112"/>
            <a:ext cx="10691446" cy="5139869"/>
          </a:xfrm>
          <a:prstGeom prst="rect">
            <a:avLst/>
          </a:prstGeom>
          <a:noFill/>
        </p:spPr>
        <p:txBody>
          <a:bodyPr wrap="square" rtlCol="0">
            <a:spAutoFit/>
          </a:bodyPr>
          <a:lstStyle/>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Retirement Benefit Framework</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State Pension Schemes in the GCC</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End of Service Benefits in the GCC</a:t>
            </a:r>
          </a:p>
          <a:p>
            <a:endParaRPr lang="en-US" sz="3200" dirty="0"/>
          </a:p>
          <a:p>
            <a:pPr marL="285750" indent="-285750">
              <a:buFont typeface="Arial" panose="020B0604020202020204" pitchFamily="34" charset="0"/>
              <a:buChar char="•"/>
            </a:pPr>
            <a:r>
              <a:rPr lang="en-US" sz="3200" dirty="0"/>
              <a:t>Voluntary Pensions Arrangements</a:t>
            </a:r>
          </a:p>
          <a:p>
            <a:endParaRPr lang="en-US" sz="3200" dirty="0"/>
          </a:p>
          <a:p>
            <a:pPr lvl="2"/>
            <a:endParaRPr lang="en-US" sz="2000" dirty="0"/>
          </a:p>
          <a:p>
            <a:pPr marL="285750" indent="-285750">
              <a:buFont typeface="Arial" panose="020B0604020202020204" pitchFamily="34" charset="0"/>
              <a:buChar char="•"/>
            </a:pPr>
            <a:endParaRPr lang="en-US" sz="2000" dirty="0"/>
          </a:p>
        </p:txBody>
      </p:sp>
      <p:pic>
        <p:nvPicPr>
          <p:cNvPr id="7" name="Picture 6">
            <a:extLst>
              <a:ext uri="{FF2B5EF4-FFF2-40B4-BE49-F238E27FC236}">
                <a16:creationId xmlns:a16="http://schemas.microsoft.com/office/drawing/2014/main" id="{9EDC107F-8E02-410A-9BDA-A6F14042DF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36169" y="137067"/>
            <a:ext cx="3655377" cy="204554"/>
          </a:xfrm>
          <a:prstGeom prst="rect">
            <a:avLst/>
          </a:prstGeom>
        </p:spPr>
      </p:pic>
    </p:spTree>
    <p:extLst>
      <p:ext uri="{BB962C8B-B14F-4D97-AF65-F5344CB8AC3E}">
        <p14:creationId xmlns:p14="http://schemas.microsoft.com/office/powerpoint/2010/main" val="143668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E6089A-9CE0-4106-AA47-91CCB591D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87200" cy="6765925"/>
          </a:xfrm>
          <a:prstGeom prst="rect">
            <a:avLst/>
          </a:prstGeom>
        </p:spPr>
      </p:pic>
      <p:sp>
        <p:nvSpPr>
          <p:cNvPr id="2" name="Title 1"/>
          <p:cNvSpPr>
            <a:spLocks noGrp="1"/>
          </p:cNvSpPr>
          <p:nvPr>
            <p:ph type="title"/>
          </p:nvPr>
        </p:nvSpPr>
        <p:spPr>
          <a:xfrm>
            <a:off x="817245" y="229595"/>
            <a:ext cx="10252710" cy="1011377"/>
          </a:xfrm>
        </p:spPr>
        <p:txBody>
          <a:bodyPr/>
          <a:lstStyle/>
          <a:p>
            <a:r>
              <a:rPr lang="en-US" b="1" u="sng" dirty="0"/>
              <a:t>Recommendations</a:t>
            </a:r>
          </a:p>
        </p:txBody>
      </p:sp>
      <p:sp>
        <p:nvSpPr>
          <p:cNvPr id="3" name="Content Placeholder 2"/>
          <p:cNvSpPr>
            <a:spLocks noGrp="1"/>
          </p:cNvSpPr>
          <p:nvPr>
            <p:ph idx="1"/>
          </p:nvPr>
        </p:nvSpPr>
        <p:spPr>
          <a:xfrm>
            <a:off x="817245" y="1240972"/>
            <a:ext cx="10252710" cy="4853059"/>
          </a:xfrm>
        </p:spPr>
        <p:txBody>
          <a:bodyPr/>
          <a:lstStyle/>
          <a:p>
            <a:r>
              <a:rPr lang="en-US" dirty="0"/>
              <a:t>Rationalize Scheme Design</a:t>
            </a:r>
          </a:p>
          <a:p>
            <a:pPr lvl="1"/>
            <a:r>
              <a:rPr lang="en-US" dirty="0"/>
              <a:t>Reduce benefit accrual factors</a:t>
            </a:r>
          </a:p>
          <a:p>
            <a:pPr lvl="1"/>
            <a:r>
              <a:rPr lang="en-US" dirty="0"/>
              <a:t>Raise Retirement Ages (to at least 60 – or actuarially reduce pensions)</a:t>
            </a:r>
          </a:p>
          <a:p>
            <a:pPr lvl="1"/>
            <a:r>
              <a:rPr lang="en-US" dirty="0"/>
              <a:t>Increase contributions</a:t>
            </a:r>
          </a:p>
          <a:p>
            <a:r>
              <a:rPr lang="en-US" dirty="0"/>
              <a:t>Improve collection of statistics and monitoring</a:t>
            </a:r>
          </a:p>
          <a:p>
            <a:r>
              <a:rPr lang="en-US" dirty="0"/>
              <a:t>Possible grants from state to funds to increase funding ratio of schemes</a:t>
            </a:r>
          </a:p>
        </p:txBody>
      </p:sp>
    </p:spTree>
    <p:extLst>
      <p:ext uri="{BB962C8B-B14F-4D97-AF65-F5344CB8AC3E}">
        <p14:creationId xmlns:p14="http://schemas.microsoft.com/office/powerpoint/2010/main" val="1090513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E6089A-9CE0-4106-AA47-91CCB591D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87200" cy="6765925"/>
          </a:xfrm>
          <a:prstGeom prst="rect">
            <a:avLst/>
          </a:prstGeom>
        </p:spPr>
      </p:pic>
      <p:sp>
        <p:nvSpPr>
          <p:cNvPr id="6" name="Rectangle 5">
            <a:extLst>
              <a:ext uri="{FF2B5EF4-FFF2-40B4-BE49-F238E27FC236}">
                <a16:creationId xmlns:a16="http://schemas.microsoft.com/office/drawing/2014/main" id="{D7BED013-399B-4D4E-A071-7E88BDDBE040}"/>
              </a:ext>
            </a:extLst>
          </p:cNvPr>
          <p:cNvSpPr/>
          <p:nvPr/>
        </p:nvSpPr>
        <p:spPr>
          <a:xfrm>
            <a:off x="1783541" y="2547610"/>
            <a:ext cx="8320163" cy="1323439"/>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rPr>
              <a:t>End of Service Scheme Benefit Rules in GCC</a:t>
            </a:r>
          </a:p>
          <a:p>
            <a:pPr algn="ctr"/>
            <a:r>
              <a:rPr lang="en-US" sz="2400" b="0" cap="none" spc="0" dirty="0">
                <a:ln w="0"/>
                <a:solidFill>
                  <a:schemeClr val="tx1"/>
                </a:solidFill>
                <a:effectLst>
                  <a:outerShdw blurRad="38100" dist="19050" dir="2700000" algn="tl" rotWithShape="0">
                    <a:schemeClr val="dk1">
                      <a:alpha val="40000"/>
                    </a:schemeClr>
                  </a:outerShdw>
                </a:effectLst>
              </a:rPr>
              <a:t>Th</a:t>
            </a:r>
            <a:r>
              <a:rPr lang="en-US" sz="2000" b="0" cap="none" spc="0" dirty="0">
                <a:ln w="0"/>
                <a:solidFill>
                  <a:schemeClr val="tx1"/>
                </a:solidFill>
                <a:effectLst>
                  <a:outerShdw blurRad="38100" dist="19050" dir="2700000" algn="tl" rotWithShape="0">
                    <a:schemeClr val="dk1">
                      <a:alpha val="40000"/>
                    </a:schemeClr>
                  </a:outerShdw>
                </a:effectLst>
              </a:rPr>
              <a:t>e current EOS schemes in the GCC region are </a:t>
            </a:r>
            <a:r>
              <a:rPr lang="en-US" sz="2000" dirty="0">
                <a:ln w="0"/>
                <a:effectLst>
                  <a:outerShdw blurRad="38100" dist="19050" dir="2700000" algn="tl" rotWithShape="0">
                    <a:schemeClr val="dk1">
                      <a:alpha val="40000"/>
                    </a:schemeClr>
                  </a:outerShdw>
                </a:effectLst>
              </a:rPr>
              <a:t>D</a:t>
            </a:r>
            <a:r>
              <a:rPr lang="en-US" sz="2000" b="0" cap="none" spc="0" dirty="0">
                <a:ln w="0"/>
                <a:solidFill>
                  <a:schemeClr val="tx1"/>
                </a:solidFill>
                <a:effectLst>
                  <a:outerShdw blurRad="38100" dist="19050" dir="2700000" algn="tl" rotWithShape="0">
                    <a:schemeClr val="dk1">
                      <a:alpha val="40000"/>
                    </a:schemeClr>
                  </a:outerShdw>
                </a:effectLst>
              </a:rPr>
              <a:t>efined </a:t>
            </a:r>
            <a:r>
              <a:rPr lang="en-US" sz="2000" dirty="0">
                <a:ln w="0"/>
                <a:effectLst>
                  <a:outerShdw blurRad="38100" dist="19050" dir="2700000" algn="tl" rotWithShape="0">
                    <a:schemeClr val="dk1">
                      <a:alpha val="40000"/>
                    </a:schemeClr>
                  </a:outerShdw>
                </a:effectLst>
              </a:rPr>
              <a:t>B</a:t>
            </a:r>
            <a:r>
              <a:rPr lang="en-US" sz="2000" b="0" cap="none" spc="0" dirty="0">
                <a:ln w="0"/>
                <a:solidFill>
                  <a:schemeClr val="tx1"/>
                </a:solidFill>
                <a:effectLst>
                  <a:outerShdw blurRad="38100" dist="19050" dir="2700000" algn="tl" rotWithShape="0">
                    <a:schemeClr val="dk1">
                      <a:alpha val="40000"/>
                    </a:schemeClr>
                  </a:outerShdw>
                </a:effectLst>
              </a:rPr>
              <a:t>enefits Plans,</a:t>
            </a:r>
          </a:p>
          <a:p>
            <a:pPr algn="ctr"/>
            <a:r>
              <a:rPr lang="en-US" sz="2000" b="0" cap="none" spc="0" dirty="0">
                <a:ln w="0"/>
                <a:solidFill>
                  <a:schemeClr val="tx1"/>
                </a:solidFill>
                <a:effectLst>
                  <a:outerShdw blurRad="38100" dist="19050" dir="2700000" algn="tl" rotWithShape="0">
                    <a:schemeClr val="dk1">
                      <a:alpha val="40000"/>
                    </a:schemeClr>
                  </a:outerShdw>
                </a:effectLst>
              </a:rPr>
              <a:t>which means that the benefit is calculated according to the formula.</a:t>
            </a:r>
          </a:p>
        </p:txBody>
      </p:sp>
    </p:spTree>
    <p:extLst>
      <p:ext uri="{BB962C8B-B14F-4D97-AF65-F5344CB8AC3E}">
        <p14:creationId xmlns:p14="http://schemas.microsoft.com/office/powerpoint/2010/main" val="1631982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33682A-1C26-45DD-ACF9-11BCF2468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87200" cy="6765925"/>
          </a:xfrm>
          <a:prstGeom prst="rect">
            <a:avLst/>
          </a:prstGeom>
        </p:spPr>
      </p:pic>
      <p:sp>
        <p:nvSpPr>
          <p:cNvPr id="2" name="Rectangle 1">
            <a:extLst>
              <a:ext uri="{FF2B5EF4-FFF2-40B4-BE49-F238E27FC236}">
                <a16:creationId xmlns:a16="http://schemas.microsoft.com/office/drawing/2014/main" id="{D78E3848-DFE9-41A8-844A-5C24A18F65C2}"/>
              </a:ext>
            </a:extLst>
          </p:cNvPr>
          <p:cNvSpPr/>
          <p:nvPr/>
        </p:nvSpPr>
        <p:spPr>
          <a:xfrm>
            <a:off x="411442" y="441867"/>
            <a:ext cx="4271362" cy="584775"/>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r>
              <a:rPr lang="en-US" sz="3200" b="0" u="sng" cap="none" spc="0" dirty="0">
                <a:ln w="0"/>
                <a:solidFill>
                  <a:schemeClr val="tx1"/>
                </a:solidFill>
                <a:effectLst>
                  <a:outerShdw blurRad="38100" dist="19050" dir="2700000" algn="tl" rotWithShape="0">
                    <a:schemeClr val="dk1">
                      <a:alpha val="40000"/>
                    </a:schemeClr>
                  </a:outerShdw>
                </a:effectLst>
              </a:rPr>
              <a:t>Kingdom of Saudi Arabia</a:t>
            </a:r>
          </a:p>
        </p:txBody>
      </p:sp>
      <p:sp>
        <p:nvSpPr>
          <p:cNvPr id="3" name="TextBox 2">
            <a:extLst>
              <a:ext uri="{FF2B5EF4-FFF2-40B4-BE49-F238E27FC236}">
                <a16:creationId xmlns:a16="http://schemas.microsoft.com/office/drawing/2014/main" id="{2A88E5EA-6E69-4B28-B145-3F36E05B91C6}"/>
              </a:ext>
            </a:extLst>
          </p:cNvPr>
          <p:cNvSpPr txBox="1"/>
          <p:nvPr/>
        </p:nvSpPr>
        <p:spPr>
          <a:xfrm>
            <a:off x="606669" y="1125416"/>
            <a:ext cx="10691446" cy="5847755"/>
          </a:xfrm>
          <a:prstGeom prst="rect">
            <a:avLst/>
          </a:prstGeom>
          <a:noFill/>
        </p:spPr>
        <p:txBody>
          <a:bodyPr wrap="square" rtlCol="0">
            <a:spAutoFit/>
          </a:bodyPr>
          <a:lstStyle/>
          <a:p>
            <a:pPr marL="285750" indent="-285750">
              <a:buFont typeface="Arial" panose="020B0604020202020204" pitchFamily="34" charset="0"/>
              <a:buChar char="•"/>
            </a:pPr>
            <a:r>
              <a:rPr lang="en-US" sz="2000" dirty="0"/>
              <a:t>Retirement Age</a:t>
            </a:r>
          </a:p>
          <a:p>
            <a:pPr marL="742950" lvl="1" indent="-285750">
              <a:buFont typeface="Arial" panose="020B0604020202020204" pitchFamily="34" charset="0"/>
              <a:buChar char="•"/>
            </a:pPr>
            <a:r>
              <a:rPr lang="en-US" dirty="0"/>
              <a:t>65 years</a:t>
            </a:r>
          </a:p>
          <a:p>
            <a:pPr marL="285750" indent="-285750">
              <a:buFont typeface="Arial" panose="020B0604020202020204" pitchFamily="34" charset="0"/>
              <a:buChar char="•"/>
            </a:pPr>
            <a:r>
              <a:rPr lang="en-US" sz="2000" dirty="0"/>
              <a:t>EOSB Payable Proportion</a:t>
            </a:r>
          </a:p>
          <a:p>
            <a:pPr marL="742950" lvl="1" indent="-285750">
              <a:buFont typeface="Arial" panose="020B0604020202020204" pitchFamily="34" charset="0"/>
              <a:buChar char="•"/>
            </a:pPr>
            <a:r>
              <a:rPr lang="en-US" dirty="0"/>
              <a:t>½ month’s salary for each year of service up to five years and then one month salary for each year of service thereafter.</a:t>
            </a:r>
          </a:p>
          <a:p>
            <a:pPr marL="285750" indent="-285750">
              <a:buFont typeface="Arial" panose="020B0604020202020204" pitchFamily="34" charset="0"/>
              <a:buChar char="•"/>
            </a:pPr>
            <a:r>
              <a:rPr lang="en-US" sz="2000" dirty="0"/>
              <a:t>Exit Scenarios</a:t>
            </a:r>
          </a:p>
          <a:p>
            <a:pPr marL="742950" lvl="1" indent="-285750">
              <a:buFont typeface="Arial" panose="020B0604020202020204" pitchFamily="34" charset="0"/>
              <a:buChar char="•"/>
            </a:pPr>
            <a:r>
              <a:rPr lang="en-US" sz="2000" dirty="0"/>
              <a:t>Resignation</a:t>
            </a:r>
          </a:p>
          <a:p>
            <a:pPr marL="1200150" lvl="2" indent="-285750">
              <a:buFont typeface="Arial" panose="020B0604020202020204" pitchFamily="34" charset="0"/>
              <a:buChar char="•"/>
            </a:pPr>
            <a:r>
              <a:rPr lang="en-US" dirty="0"/>
              <a:t>In case of the employee resigning from a contract of unspecified length, the benefits will be reduced by two-third in case of service being more than 2 years and less than 5 years, by one-third in case of service being more than 5 years and less than 10 years and the full terminal benefit is paid in case of service being more than 10 years.</a:t>
            </a:r>
            <a:endParaRPr lang="en-US" sz="1200" dirty="0"/>
          </a:p>
          <a:p>
            <a:pPr marL="742950" lvl="1" indent="-285750">
              <a:buFont typeface="Arial" panose="020B0604020202020204" pitchFamily="34" charset="0"/>
              <a:buChar char="•"/>
            </a:pPr>
            <a:r>
              <a:rPr lang="en-US" sz="2000" dirty="0"/>
              <a:t>Termination</a:t>
            </a:r>
          </a:p>
          <a:p>
            <a:pPr marL="1200150" lvl="2" indent="-285750">
              <a:buFont typeface="Arial" panose="020B0604020202020204" pitchFamily="34" charset="0"/>
              <a:buChar char="•"/>
            </a:pPr>
            <a:r>
              <a:rPr lang="en-US" dirty="0"/>
              <a:t>In case of the employee being terminated from the contract, 100% of the benefits will be payable to the employee, except when for misconduct, disobedience or violation of any existing rules and regulations.</a:t>
            </a:r>
            <a:endParaRPr lang="en-US" b="1" u="sng" dirty="0"/>
          </a:p>
          <a:p>
            <a:pPr marL="742950" lvl="1" indent="-285750">
              <a:buFont typeface="Arial" panose="020B0604020202020204" pitchFamily="34" charset="0"/>
              <a:buChar char="•"/>
            </a:pPr>
            <a:r>
              <a:rPr lang="en-US" dirty="0"/>
              <a:t>End of Contract</a:t>
            </a:r>
          </a:p>
          <a:p>
            <a:pPr marL="1200150" lvl="2" indent="-285750">
              <a:buFont typeface="Arial" panose="020B0604020202020204" pitchFamily="34" charset="0"/>
              <a:buChar char="•"/>
            </a:pPr>
            <a:r>
              <a:rPr lang="en-US" dirty="0"/>
              <a:t>100% of the benefits will be paid upon leaving the service on completion of contract term and with proper notice period</a:t>
            </a:r>
          </a:p>
          <a:p>
            <a:pPr lvl="2"/>
            <a:endParaRPr lang="en-US" sz="2000" dirty="0"/>
          </a:p>
          <a:p>
            <a:pPr marL="285750" indent="-285750">
              <a:buFont typeface="Arial" panose="020B0604020202020204" pitchFamily="34" charset="0"/>
              <a:buChar char="•"/>
            </a:pPr>
            <a:endParaRPr lang="en-US" sz="2000" dirty="0"/>
          </a:p>
        </p:txBody>
      </p:sp>
      <p:pic>
        <p:nvPicPr>
          <p:cNvPr id="7" name="Picture 6">
            <a:extLst>
              <a:ext uri="{FF2B5EF4-FFF2-40B4-BE49-F238E27FC236}">
                <a16:creationId xmlns:a16="http://schemas.microsoft.com/office/drawing/2014/main" id="{9EDC107F-8E02-410A-9BDA-A6F14042DF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36169" y="137067"/>
            <a:ext cx="3655377" cy="204554"/>
          </a:xfrm>
          <a:prstGeom prst="rect">
            <a:avLst/>
          </a:prstGeom>
        </p:spPr>
      </p:pic>
    </p:spTree>
    <p:extLst>
      <p:ext uri="{BB962C8B-B14F-4D97-AF65-F5344CB8AC3E}">
        <p14:creationId xmlns:p14="http://schemas.microsoft.com/office/powerpoint/2010/main" val="4242956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BE21D1-D769-43C6-88D5-53E011033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87200" cy="6765925"/>
          </a:xfrm>
          <a:prstGeom prst="rect">
            <a:avLst/>
          </a:prstGeom>
        </p:spPr>
      </p:pic>
      <p:sp>
        <p:nvSpPr>
          <p:cNvPr id="2" name="Rectangle 1">
            <a:extLst>
              <a:ext uri="{FF2B5EF4-FFF2-40B4-BE49-F238E27FC236}">
                <a16:creationId xmlns:a16="http://schemas.microsoft.com/office/drawing/2014/main" id="{D78E3848-DFE9-41A8-844A-5C24A18F65C2}"/>
              </a:ext>
            </a:extLst>
          </p:cNvPr>
          <p:cNvSpPr/>
          <p:nvPr/>
        </p:nvSpPr>
        <p:spPr>
          <a:xfrm>
            <a:off x="411442" y="441867"/>
            <a:ext cx="3731534" cy="584775"/>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r>
              <a:rPr lang="en-US" sz="3200" u="sng" dirty="0">
                <a:ln w="0"/>
                <a:effectLst>
                  <a:outerShdw blurRad="38100" dist="19050" dir="2700000" algn="tl" rotWithShape="0">
                    <a:schemeClr val="dk1">
                      <a:alpha val="40000"/>
                    </a:schemeClr>
                  </a:outerShdw>
                </a:effectLst>
              </a:rPr>
              <a:t>United Arab Emirates</a:t>
            </a:r>
            <a:endParaRPr lang="en-US" sz="3200" b="0" u="sng" cap="none" spc="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2A88E5EA-6E69-4B28-B145-3F36E05B91C6}"/>
              </a:ext>
            </a:extLst>
          </p:cNvPr>
          <p:cNvSpPr txBox="1"/>
          <p:nvPr/>
        </p:nvSpPr>
        <p:spPr>
          <a:xfrm>
            <a:off x="606669" y="1063869"/>
            <a:ext cx="10691446" cy="5847755"/>
          </a:xfrm>
          <a:prstGeom prst="rect">
            <a:avLst/>
          </a:prstGeom>
          <a:noFill/>
        </p:spPr>
        <p:txBody>
          <a:bodyPr wrap="square" rtlCol="0">
            <a:spAutoFit/>
          </a:bodyPr>
          <a:lstStyle/>
          <a:p>
            <a:pPr marL="285750" indent="-285750">
              <a:buFont typeface="Arial" panose="020B0604020202020204" pitchFamily="34" charset="0"/>
              <a:buChar char="•"/>
            </a:pPr>
            <a:r>
              <a:rPr lang="en-US" sz="2000" dirty="0"/>
              <a:t>Retirement Age</a:t>
            </a:r>
          </a:p>
          <a:p>
            <a:pPr marL="742950" lvl="1" indent="-285750">
              <a:buFont typeface="Arial" panose="020B0604020202020204" pitchFamily="34" charset="0"/>
              <a:buChar char="•"/>
            </a:pPr>
            <a:r>
              <a:rPr lang="en-US" dirty="0"/>
              <a:t>60 years</a:t>
            </a:r>
          </a:p>
          <a:p>
            <a:pPr marL="285750" indent="-285750">
              <a:buFont typeface="Arial" panose="020B0604020202020204" pitchFamily="34" charset="0"/>
              <a:buChar char="•"/>
            </a:pPr>
            <a:r>
              <a:rPr lang="en-US" sz="2000" dirty="0"/>
              <a:t>EOSB Payable Proportion</a:t>
            </a:r>
          </a:p>
          <a:p>
            <a:pPr marL="742950" lvl="1" indent="-285750">
              <a:buFont typeface="Arial" panose="020B0604020202020204" pitchFamily="34" charset="0"/>
              <a:buChar char="•"/>
            </a:pPr>
            <a:r>
              <a:rPr lang="en-US" dirty="0"/>
              <a:t>21 day’s basic for each year of service up to five years and then one month basic for each year of service thereafter subject to a maximum of 24 months gross salary. The actual payout is based on the exit scenario detailed below.</a:t>
            </a:r>
          </a:p>
          <a:p>
            <a:pPr marL="285750" indent="-285750">
              <a:buFont typeface="Arial" panose="020B0604020202020204" pitchFamily="34" charset="0"/>
              <a:buChar char="•"/>
            </a:pPr>
            <a:r>
              <a:rPr lang="en-US" sz="2000" dirty="0"/>
              <a:t>Exit Scenarios</a:t>
            </a:r>
          </a:p>
          <a:p>
            <a:pPr marL="742950" lvl="1" indent="-285750">
              <a:buFont typeface="Arial" panose="020B0604020202020204" pitchFamily="34" charset="0"/>
              <a:buChar char="•"/>
            </a:pPr>
            <a:r>
              <a:rPr lang="en-US" sz="2000" dirty="0"/>
              <a:t>Resignation</a:t>
            </a:r>
          </a:p>
          <a:p>
            <a:pPr marL="1200150" lvl="2" indent="-285750">
              <a:buFont typeface="Arial" panose="020B0604020202020204" pitchFamily="34" charset="0"/>
              <a:buChar char="•"/>
            </a:pPr>
            <a:r>
              <a:rPr lang="en-US" dirty="0"/>
              <a:t>In case of the employee resigning from a contract of unspecified length, the benefits will be reduced by two-third in case of service being more than 1 year and less than 3 years, by one-third in case of service being more than 3 years and less than 5 years and the full terminal </a:t>
            </a:r>
            <a:endParaRPr lang="en-US" dirty="0" smtClean="0"/>
          </a:p>
          <a:p>
            <a:pPr lvl="2"/>
            <a:r>
              <a:rPr lang="en-US" dirty="0"/>
              <a:t> </a:t>
            </a:r>
            <a:r>
              <a:rPr lang="en-US" dirty="0" smtClean="0"/>
              <a:t>     benefit is paid </a:t>
            </a:r>
            <a:r>
              <a:rPr lang="en-US" dirty="0"/>
              <a:t>in case of service being more than 5 years. No gratuity is </a:t>
            </a:r>
            <a:endParaRPr lang="en-US" dirty="0" smtClean="0"/>
          </a:p>
          <a:p>
            <a:pPr lvl="2"/>
            <a:r>
              <a:rPr lang="en-US" dirty="0"/>
              <a:t> </a:t>
            </a:r>
            <a:r>
              <a:rPr lang="en-US" dirty="0" smtClean="0"/>
              <a:t>     paid </a:t>
            </a:r>
            <a:r>
              <a:rPr lang="en-US" dirty="0"/>
              <a:t>if the </a:t>
            </a:r>
            <a:r>
              <a:rPr lang="en-US" dirty="0" smtClean="0"/>
              <a:t>employee </a:t>
            </a:r>
            <a:r>
              <a:rPr lang="en-US" dirty="0"/>
              <a:t>resigns in the first year of service.</a:t>
            </a:r>
          </a:p>
          <a:p>
            <a:pPr marL="742950" lvl="1" indent="-285750">
              <a:buFont typeface="Arial" panose="020B0604020202020204" pitchFamily="34" charset="0"/>
              <a:buChar char="•"/>
            </a:pPr>
            <a:r>
              <a:rPr lang="en-US" sz="2000" dirty="0"/>
              <a:t>Termination</a:t>
            </a:r>
          </a:p>
          <a:p>
            <a:pPr marL="1200150" lvl="2" indent="-285750">
              <a:buFont typeface="Arial" panose="020B0604020202020204" pitchFamily="34" charset="0"/>
              <a:buChar char="•"/>
            </a:pPr>
            <a:r>
              <a:rPr lang="en-US" dirty="0"/>
              <a:t>In case of the employee being terminated from the contract, 100% of the </a:t>
            </a:r>
          </a:p>
          <a:p>
            <a:pPr lvl="1"/>
            <a:r>
              <a:rPr lang="en-US" dirty="0"/>
              <a:t>    </a:t>
            </a:r>
            <a:r>
              <a:rPr lang="en-US" dirty="0" smtClean="0"/>
              <a:t>           entitlement </a:t>
            </a:r>
            <a:r>
              <a:rPr lang="en-US" dirty="0"/>
              <a:t>will be paid to the employees, except when for misconduct, </a:t>
            </a:r>
          </a:p>
          <a:p>
            <a:pPr lvl="1"/>
            <a:r>
              <a:rPr lang="en-US" dirty="0"/>
              <a:t>     </a:t>
            </a:r>
            <a:r>
              <a:rPr lang="en-US" dirty="0" smtClean="0"/>
              <a:t>          disobedience </a:t>
            </a:r>
            <a:r>
              <a:rPr lang="en-US" dirty="0"/>
              <a:t>or violation of any existing rules and regulations.</a:t>
            </a:r>
          </a:p>
          <a:p>
            <a:pPr lvl="2"/>
            <a:endParaRPr lang="en-US" dirty="0"/>
          </a:p>
          <a:p>
            <a:pPr lvl="2"/>
            <a:endParaRPr lang="en-US" sz="2000" dirty="0"/>
          </a:p>
          <a:p>
            <a:pPr marL="285750" indent="-285750">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3FD2F28C-40AF-4DDD-95B6-CD517C7FAC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36169" y="137067"/>
            <a:ext cx="3655377" cy="204554"/>
          </a:xfrm>
          <a:prstGeom prst="rect">
            <a:avLst/>
          </a:prstGeom>
        </p:spPr>
      </p:pic>
    </p:spTree>
    <p:extLst>
      <p:ext uri="{BB962C8B-B14F-4D97-AF65-F5344CB8AC3E}">
        <p14:creationId xmlns:p14="http://schemas.microsoft.com/office/powerpoint/2010/main" val="974498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3A3144-00B4-4335-92F5-569A2467A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87200" cy="6765925"/>
          </a:xfrm>
          <a:prstGeom prst="rect">
            <a:avLst/>
          </a:prstGeom>
        </p:spPr>
      </p:pic>
      <p:sp>
        <p:nvSpPr>
          <p:cNvPr id="2" name="Rectangle 1">
            <a:extLst>
              <a:ext uri="{FF2B5EF4-FFF2-40B4-BE49-F238E27FC236}">
                <a16:creationId xmlns:a16="http://schemas.microsoft.com/office/drawing/2014/main" id="{D78E3848-DFE9-41A8-844A-5C24A18F65C2}"/>
              </a:ext>
            </a:extLst>
          </p:cNvPr>
          <p:cNvSpPr/>
          <p:nvPr/>
        </p:nvSpPr>
        <p:spPr>
          <a:xfrm>
            <a:off x="411442" y="441867"/>
            <a:ext cx="1463478" cy="584775"/>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r>
              <a:rPr lang="en-US" sz="3200" u="sng" dirty="0">
                <a:ln w="0"/>
                <a:effectLst>
                  <a:outerShdw blurRad="38100" dist="19050" dir="2700000" algn="tl" rotWithShape="0">
                    <a:schemeClr val="dk1">
                      <a:alpha val="40000"/>
                    </a:schemeClr>
                  </a:outerShdw>
                </a:effectLst>
              </a:rPr>
              <a:t>Bahrain</a:t>
            </a:r>
            <a:endParaRPr lang="en-US" sz="3200" b="0" u="sng" cap="none" spc="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2A88E5EA-6E69-4B28-B145-3F36E05B91C6}"/>
              </a:ext>
            </a:extLst>
          </p:cNvPr>
          <p:cNvSpPr txBox="1"/>
          <p:nvPr/>
        </p:nvSpPr>
        <p:spPr>
          <a:xfrm>
            <a:off x="606669" y="1125416"/>
            <a:ext cx="10691446"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Retirement Age</a:t>
            </a:r>
          </a:p>
          <a:p>
            <a:pPr marL="742950" lvl="1" indent="-285750">
              <a:buFont typeface="Arial" panose="020B0604020202020204" pitchFamily="34" charset="0"/>
              <a:buChar char="•"/>
            </a:pPr>
            <a:r>
              <a:rPr lang="en-US" dirty="0"/>
              <a:t>60 years (Extendable)</a:t>
            </a:r>
          </a:p>
          <a:p>
            <a:pPr marL="285750" indent="-285750">
              <a:buFont typeface="Arial" panose="020B0604020202020204" pitchFamily="34" charset="0"/>
              <a:buChar char="•"/>
            </a:pPr>
            <a:r>
              <a:rPr lang="en-US" sz="2000" dirty="0"/>
              <a:t>EOSB Payable Proportion</a:t>
            </a:r>
          </a:p>
          <a:p>
            <a:pPr marL="742950" lvl="1" indent="-285750">
              <a:buFont typeface="Arial" panose="020B0604020202020204" pitchFamily="34" charset="0"/>
              <a:buChar char="•"/>
            </a:pPr>
            <a:r>
              <a:rPr lang="en-US" dirty="0"/>
              <a:t>Half month’s wage for each of the first three years of employment and one month’s wage for each of the following years in service. </a:t>
            </a:r>
          </a:p>
          <a:p>
            <a:pPr marL="742950" lvl="1" indent="-285750">
              <a:buFont typeface="Arial" panose="020B0604020202020204" pitchFamily="34" charset="0"/>
              <a:buChar char="•"/>
            </a:pPr>
            <a:r>
              <a:rPr lang="en-US" dirty="0"/>
              <a:t>A worker shall be entitled to receive his leaving indemnity for fractions of the year in proportion to the period spent in the employer’s service. </a:t>
            </a:r>
            <a:endParaRPr lang="en-US" sz="1200" dirty="0"/>
          </a:p>
          <a:p>
            <a:pPr marL="285750" indent="-285750">
              <a:buFont typeface="Arial" panose="020B0604020202020204" pitchFamily="34" charset="0"/>
              <a:buChar char="•"/>
            </a:pPr>
            <a:r>
              <a:rPr lang="en-US" sz="2000" dirty="0"/>
              <a:t>Exit Scenarios</a:t>
            </a:r>
          </a:p>
          <a:p>
            <a:pPr marL="742950" lvl="1" indent="-285750">
              <a:buFont typeface="Arial" panose="020B0604020202020204" pitchFamily="34" charset="0"/>
              <a:buChar char="•"/>
            </a:pPr>
            <a:r>
              <a:rPr lang="en-US" dirty="0"/>
              <a:t>Retirement upon the attainment of the normal retirement age</a:t>
            </a:r>
            <a:endParaRPr lang="en-US" sz="1200" dirty="0"/>
          </a:p>
          <a:p>
            <a:pPr marL="742950" lvl="1" indent="-285750">
              <a:buFont typeface="Arial" panose="020B0604020202020204" pitchFamily="34" charset="0"/>
              <a:buChar char="•"/>
            </a:pPr>
            <a:r>
              <a:rPr lang="en-US" dirty="0"/>
              <a:t>Death in service of the employer</a:t>
            </a:r>
            <a:endParaRPr lang="en-US" sz="1200" dirty="0"/>
          </a:p>
          <a:p>
            <a:pPr marL="742950" lvl="1" indent="-285750">
              <a:buFont typeface="Arial" panose="020B0604020202020204" pitchFamily="34" charset="0"/>
              <a:buChar char="•"/>
            </a:pPr>
            <a:r>
              <a:rPr lang="en-US" dirty="0"/>
              <a:t>Resignation from service </a:t>
            </a:r>
            <a:endParaRPr lang="en-US" sz="1200" dirty="0"/>
          </a:p>
          <a:p>
            <a:pPr marL="742950" lvl="1" indent="-285750">
              <a:buFont typeface="Arial" panose="020B0604020202020204" pitchFamily="34" charset="0"/>
              <a:buChar char="•"/>
            </a:pPr>
            <a:r>
              <a:rPr lang="en-US" dirty="0"/>
              <a:t>Termination of his/her service by the Employer, other than for misconduct, </a:t>
            </a:r>
          </a:p>
          <a:p>
            <a:pPr lvl="1"/>
            <a:r>
              <a:rPr lang="en-US" dirty="0"/>
              <a:t>      negligence or incompetence</a:t>
            </a:r>
            <a:endParaRPr lang="en-US" sz="1200" dirty="0"/>
          </a:p>
          <a:p>
            <a:pPr lvl="2"/>
            <a:endParaRPr lang="en-US" sz="2000" dirty="0"/>
          </a:p>
          <a:p>
            <a:pPr marL="285750" indent="-285750">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BE6B1A60-751D-475B-B3A0-7A32435E75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36169" y="137067"/>
            <a:ext cx="3655377" cy="204554"/>
          </a:xfrm>
          <a:prstGeom prst="rect">
            <a:avLst/>
          </a:prstGeom>
        </p:spPr>
      </p:pic>
    </p:spTree>
    <p:extLst>
      <p:ext uri="{BB962C8B-B14F-4D97-AF65-F5344CB8AC3E}">
        <p14:creationId xmlns:p14="http://schemas.microsoft.com/office/powerpoint/2010/main" val="682944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A7F6E1-1439-4A16-BF2B-7D7B65CB8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87200" cy="6765925"/>
          </a:xfrm>
          <a:prstGeom prst="rect">
            <a:avLst/>
          </a:prstGeom>
        </p:spPr>
      </p:pic>
      <p:sp>
        <p:nvSpPr>
          <p:cNvPr id="2" name="Rectangle 1">
            <a:extLst>
              <a:ext uri="{FF2B5EF4-FFF2-40B4-BE49-F238E27FC236}">
                <a16:creationId xmlns:a16="http://schemas.microsoft.com/office/drawing/2014/main" id="{D78E3848-DFE9-41A8-844A-5C24A18F65C2}"/>
              </a:ext>
            </a:extLst>
          </p:cNvPr>
          <p:cNvSpPr/>
          <p:nvPr/>
        </p:nvSpPr>
        <p:spPr>
          <a:xfrm>
            <a:off x="411442" y="441867"/>
            <a:ext cx="1126462" cy="584775"/>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r>
              <a:rPr lang="en-US" sz="3200" u="sng" dirty="0">
                <a:ln w="0"/>
                <a:effectLst>
                  <a:outerShdw blurRad="38100" dist="19050" dir="2700000" algn="tl" rotWithShape="0">
                    <a:schemeClr val="dk1">
                      <a:alpha val="40000"/>
                    </a:schemeClr>
                  </a:outerShdw>
                </a:effectLst>
              </a:rPr>
              <a:t>Qatar</a:t>
            </a:r>
            <a:endParaRPr lang="en-US" sz="3200" b="0" u="sng" cap="none" spc="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2A88E5EA-6E69-4B28-B145-3F36E05B91C6}"/>
              </a:ext>
            </a:extLst>
          </p:cNvPr>
          <p:cNvSpPr txBox="1"/>
          <p:nvPr/>
        </p:nvSpPr>
        <p:spPr>
          <a:xfrm>
            <a:off x="606669" y="1125416"/>
            <a:ext cx="10691446" cy="3293209"/>
          </a:xfrm>
          <a:prstGeom prst="rect">
            <a:avLst/>
          </a:prstGeom>
          <a:noFill/>
        </p:spPr>
        <p:txBody>
          <a:bodyPr wrap="square" rtlCol="0">
            <a:spAutoFit/>
          </a:bodyPr>
          <a:lstStyle/>
          <a:p>
            <a:pPr marL="285750" indent="-285750">
              <a:buFont typeface="Arial" panose="020B0604020202020204" pitchFamily="34" charset="0"/>
              <a:buChar char="•"/>
            </a:pPr>
            <a:r>
              <a:rPr lang="en-US" sz="2000" dirty="0"/>
              <a:t>Retirement Age</a:t>
            </a:r>
          </a:p>
          <a:p>
            <a:pPr marL="742950" lvl="1" indent="-285750">
              <a:buFont typeface="Arial" panose="020B0604020202020204" pitchFamily="34" charset="0"/>
              <a:buChar char="•"/>
            </a:pPr>
            <a:r>
              <a:rPr lang="en-US" dirty="0"/>
              <a:t>60 years (Extendable)</a:t>
            </a:r>
          </a:p>
          <a:p>
            <a:pPr marL="285750" indent="-285750">
              <a:buFont typeface="Arial" panose="020B0604020202020204" pitchFamily="34" charset="0"/>
              <a:buChar char="•"/>
            </a:pPr>
            <a:r>
              <a:rPr lang="en-US" sz="2000" dirty="0"/>
              <a:t>EOSB Payable Proportion</a:t>
            </a:r>
          </a:p>
          <a:p>
            <a:pPr marL="742950" lvl="1" indent="-285750">
              <a:buFont typeface="Arial" panose="020B0604020202020204" pitchFamily="34" charset="0"/>
              <a:buChar char="•"/>
            </a:pPr>
            <a:r>
              <a:rPr lang="en-US" dirty="0"/>
              <a:t>Leaving indemnity calculated at the rate of 21 Days last drawn basic salary for each year of Service.</a:t>
            </a:r>
            <a:endParaRPr lang="en-US" sz="1200" dirty="0"/>
          </a:p>
          <a:p>
            <a:pPr marL="285750" indent="-285750">
              <a:buFont typeface="Arial" panose="020B0604020202020204" pitchFamily="34" charset="0"/>
              <a:buChar char="•"/>
            </a:pPr>
            <a:r>
              <a:rPr lang="en-US" sz="2000" dirty="0"/>
              <a:t>Exit Scenarios</a:t>
            </a:r>
          </a:p>
          <a:p>
            <a:pPr marL="742950" lvl="1" indent="-285750">
              <a:buFont typeface="Arial" panose="020B0604020202020204" pitchFamily="34" charset="0"/>
              <a:buChar char="•"/>
            </a:pPr>
            <a:r>
              <a:rPr lang="en-US" dirty="0"/>
              <a:t>Retirement upon the attainment of the normal retirement age</a:t>
            </a:r>
            <a:endParaRPr lang="en-US" sz="1200" dirty="0"/>
          </a:p>
          <a:p>
            <a:pPr marL="742950" lvl="1" indent="-285750">
              <a:buFont typeface="Arial" panose="020B0604020202020204" pitchFamily="34" charset="0"/>
              <a:buChar char="•"/>
            </a:pPr>
            <a:r>
              <a:rPr lang="en-US" dirty="0"/>
              <a:t>Death in service of the employer</a:t>
            </a:r>
            <a:endParaRPr lang="en-US" sz="1200" dirty="0"/>
          </a:p>
          <a:p>
            <a:pPr marL="742950" lvl="1" indent="-285750">
              <a:buFont typeface="Arial" panose="020B0604020202020204" pitchFamily="34" charset="0"/>
              <a:buChar char="•"/>
            </a:pPr>
            <a:r>
              <a:rPr lang="en-US" dirty="0"/>
              <a:t>Resignation from service </a:t>
            </a:r>
            <a:endParaRPr lang="en-US" sz="1200" dirty="0"/>
          </a:p>
          <a:p>
            <a:pPr marL="742950" lvl="1" indent="-285750">
              <a:buFont typeface="Arial" panose="020B0604020202020204" pitchFamily="34" charset="0"/>
              <a:buChar char="•"/>
            </a:pPr>
            <a:r>
              <a:rPr lang="en-US" dirty="0"/>
              <a:t>Termination of his/her service by the Employer, other than for misconduct, negligence or incompetence</a:t>
            </a:r>
            <a:endParaRPr lang="en-US" sz="1200" dirty="0"/>
          </a:p>
          <a:p>
            <a:pPr lvl="2"/>
            <a:endParaRPr lang="en-US" sz="2000" dirty="0"/>
          </a:p>
          <a:p>
            <a:pPr marL="285750" indent="-285750">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FC27F8CA-6705-4FE8-8E78-84A7BB9069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36169" y="137067"/>
            <a:ext cx="3655377" cy="204554"/>
          </a:xfrm>
          <a:prstGeom prst="rect">
            <a:avLst/>
          </a:prstGeom>
        </p:spPr>
      </p:pic>
    </p:spTree>
    <p:extLst>
      <p:ext uri="{BB962C8B-B14F-4D97-AF65-F5344CB8AC3E}">
        <p14:creationId xmlns:p14="http://schemas.microsoft.com/office/powerpoint/2010/main" val="101845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74B787-4DEE-4105-A175-BB5C5CD9F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87200" cy="6765925"/>
          </a:xfrm>
          <a:prstGeom prst="rect">
            <a:avLst/>
          </a:prstGeom>
        </p:spPr>
      </p:pic>
      <p:sp>
        <p:nvSpPr>
          <p:cNvPr id="2" name="Rectangle 1">
            <a:extLst>
              <a:ext uri="{FF2B5EF4-FFF2-40B4-BE49-F238E27FC236}">
                <a16:creationId xmlns:a16="http://schemas.microsoft.com/office/drawing/2014/main" id="{D78E3848-DFE9-41A8-844A-5C24A18F65C2}"/>
              </a:ext>
            </a:extLst>
          </p:cNvPr>
          <p:cNvSpPr/>
          <p:nvPr/>
        </p:nvSpPr>
        <p:spPr>
          <a:xfrm>
            <a:off x="411442" y="441867"/>
            <a:ext cx="1326197" cy="584775"/>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r>
              <a:rPr lang="en-US" sz="3200" b="0" u="sng" cap="none" spc="0" dirty="0">
                <a:ln w="0"/>
                <a:solidFill>
                  <a:schemeClr val="tx1"/>
                </a:solidFill>
                <a:effectLst>
                  <a:outerShdw blurRad="38100" dist="19050" dir="2700000" algn="tl" rotWithShape="0">
                    <a:schemeClr val="dk1">
                      <a:alpha val="40000"/>
                    </a:schemeClr>
                  </a:outerShdw>
                </a:effectLst>
              </a:rPr>
              <a:t>Kuwait</a:t>
            </a:r>
          </a:p>
        </p:txBody>
      </p:sp>
      <p:sp>
        <p:nvSpPr>
          <p:cNvPr id="3" name="TextBox 2">
            <a:extLst>
              <a:ext uri="{FF2B5EF4-FFF2-40B4-BE49-F238E27FC236}">
                <a16:creationId xmlns:a16="http://schemas.microsoft.com/office/drawing/2014/main" id="{2A88E5EA-6E69-4B28-B145-3F36E05B91C6}"/>
              </a:ext>
            </a:extLst>
          </p:cNvPr>
          <p:cNvSpPr txBox="1"/>
          <p:nvPr/>
        </p:nvSpPr>
        <p:spPr>
          <a:xfrm>
            <a:off x="606669" y="1125416"/>
            <a:ext cx="10691446" cy="4678204"/>
          </a:xfrm>
          <a:prstGeom prst="rect">
            <a:avLst/>
          </a:prstGeom>
          <a:noFill/>
        </p:spPr>
        <p:txBody>
          <a:bodyPr wrap="square" rtlCol="0">
            <a:spAutoFit/>
          </a:bodyPr>
          <a:lstStyle/>
          <a:p>
            <a:pPr marL="285750" indent="-285750">
              <a:buFont typeface="Arial" panose="020B0604020202020204" pitchFamily="34" charset="0"/>
              <a:buChar char="•"/>
            </a:pPr>
            <a:r>
              <a:rPr lang="en-US" sz="2000" dirty="0"/>
              <a:t>Retirement Age</a:t>
            </a:r>
          </a:p>
          <a:p>
            <a:pPr marL="742950" lvl="1" indent="-285750">
              <a:buFont typeface="Arial" panose="020B0604020202020204" pitchFamily="34" charset="0"/>
              <a:buChar char="•"/>
            </a:pPr>
            <a:r>
              <a:rPr lang="en-US" dirty="0"/>
              <a:t>60 years </a:t>
            </a:r>
          </a:p>
          <a:p>
            <a:pPr marL="285750" indent="-285750">
              <a:buFont typeface="Arial" panose="020B0604020202020204" pitchFamily="34" charset="0"/>
              <a:buChar char="•"/>
            </a:pPr>
            <a:r>
              <a:rPr lang="en-US" sz="2000" dirty="0"/>
              <a:t>EOSB Payable Proportion</a:t>
            </a:r>
          </a:p>
          <a:p>
            <a:pPr marL="742950" lvl="1" indent="-285750">
              <a:buFont typeface="Arial" panose="020B0604020202020204" pitchFamily="34" charset="0"/>
              <a:buChar char="•"/>
            </a:pPr>
            <a:r>
              <a:rPr lang="en-US" dirty="0"/>
              <a:t>The worker shall  be entitles to a 15 days remuneration for each of the first 5 years of service and one month remuneration for every year thereafter (Subject to maximum benefit of 18 months’ salaries).</a:t>
            </a:r>
          </a:p>
          <a:p>
            <a:pPr marL="742950" lvl="1" indent="-285750">
              <a:buFont typeface="Arial" panose="020B0604020202020204" pitchFamily="34" charset="0"/>
              <a:buChar char="•"/>
            </a:pPr>
            <a:r>
              <a:rPr lang="en-US" dirty="0"/>
              <a:t>For Contracts of unspecified length, the benefit will be one third in case of service being more than 2 years and less than 5 years, two third in case of service being more than 5 years and less than 10 years and the full terminal benefit is paid in case of service being more than 10 years.	</a:t>
            </a:r>
            <a:endParaRPr lang="en-US" sz="1200" dirty="0"/>
          </a:p>
          <a:p>
            <a:pPr marL="285750" indent="-285750">
              <a:buFont typeface="Arial" panose="020B0604020202020204" pitchFamily="34" charset="0"/>
              <a:buChar char="•"/>
            </a:pPr>
            <a:r>
              <a:rPr lang="en-US" sz="2000" dirty="0"/>
              <a:t>Exit Scenarios</a:t>
            </a:r>
          </a:p>
          <a:p>
            <a:pPr marL="742950" lvl="1" indent="-285750">
              <a:buFont typeface="Arial" panose="020B0604020202020204" pitchFamily="34" charset="0"/>
              <a:buChar char="•"/>
            </a:pPr>
            <a:r>
              <a:rPr lang="en-US" dirty="0"/>
              <a:t>Retirement upon the attainment of the normal retirement age</a:t>
            </a:r>
            <a:endParaRPr lang="en-US" sz="1200" dirty="0"/>
          </a:p>
          <a:p>
            <a:pPr marL="742950" lvl="1" indent="-285750">
              <a:buFont typeface="Arial" panose="020B0604020202020204" pitchFamily="34" charset="0"/>
              <a:buChar char="•"/>
            </a:pPr>
            <a:r>
              <a:rPr lang="en-US" dirty="0"/>
              <a:t>Death in service of the employer</a:t>
            </a:r>
            <a:endParaRPr lang="en-US" sz="1200" dirty="0"/>
          </a:p>
          <a:p>
            <a:pPr marL="742950" lvl="1" indent="-285750">
              <a:buFont typeface="Arial" panose="020B0604020202020204" pitchFamily="34" charset="0"/>
              <a:buChar char="•"/>
            </a:pPr>
            <a:r>
              <a:rPr lang="en-US" dirty="0"/>
              <a:t>Resignation from service </a:t>
            </a:r>
            <a:endParaRPr lang="en-US" sz="1200" dirty="0"/>
          </a:p>
          <a:p>
            <a:pPr marL="742950" lvl="1" indent="-285750">
              <a:buFont typeface="Arial" panose="020B0604020202020204" pitchFamily="34" charset="0"/>
              <a:buChar char="•"/>
            </a:pPr>
            <a:r>
              <a:rPr lang="en-US" dirty="0"/>
              <a:t>Termination of his/her service by the Employer, other than for misconduct, </a:t>
            </a:r>
          </a:p>
          <a:p>
            <a:pPr lvl="1"/>
            <a:r>
              <a:rPr lang="en-US" dirty="0"/>
              <a:t>      negligence or incompetence</a:t>
            </a:r>
            <a:endParaRPr lang="en-US" sz="1200" dirty="0"/>
          </a:p>
          <a:p>
            <a:pPr lvl="2"/>
            <a:endParaRPr lang="en-US" sz="2000" dirty="0"/>
          </a:p>
          <a:p>
            <a:pPr marL="285750" indent="-285750">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7B1097C8-8098-4D39-97AA-33010BB59DF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36169" y="137067"/>
            <a:ext cx="3655377" cy="204554"/>
          </a:xfrm>
          <a:prstGeom prst="rect">
            <a:avLst/>
          </a:prstGeom>
        </p:spPr>
      </p:pic>
    </p:spTree>
    <p:extLst>
      <p:ext uri="{BB962C8B-B14F-4D97-AF65-F5344CB8AC3E}">
        <p14:creationId xmlns:p14="http://schemas.microsoft.com/office/powerpoint/2010/main" val="3070747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74B787-4DEE-4105-A175-BB5C5CD9F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87200" cy="6765925"/>
          </a:xfrm>
          <a:prstGeom prst="rect">
            <a:avLst/>
          </a:prstGeom>
        </p:spPr>
      </p:pic>
      <p:sp>
        <p:nvSpPr>
          <p:cNvPr id="2" name="Rectangle 1">
            <a:extLst>
              <a:ext uri="{FF2B5EF4-FFF2-40B4-BE49-F238E27FC236}">
                <a16:creationId xmlns:a16="http://schemas.microsoft.com/office/drawing/2014/main" id="{D78E3848-DFE9-41A8-844A-5C24A18F65C2}"/>
              </a:ext>
            </a:extLst>
          </p:cNvPr>
          <p:cNvSpPr/>
          <p:nvPr/>
        </p:nvSpPr>
        <p:spPr>
          <a:xfrm>
            <a:off x="411442" y="441867"/>
            <a:ext cx="1199367" cy="584775"/>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r>
              <a:rPr lang="en-US" sz="3200" u="sng" dirty="0">
                <a:ln w="0"/>
                <a:effectLst>
                  <a:outerShdw blurRad="38100" dist="19050" dir="2700000" algn="tl" rotWithShape="0">
                    <a:schemeClr val="dk1">
                      <a:alpha val="40000"/>
                    </a:schemeClr>
                  </a:outerShdw>
                </a:effectLst>
              </a:rPr>
              <a:t>Oman</a:t>
            </a:r>
            <a:endParaRPr lang="en-US" sz="3200" b="0" u="sng" cap="none" spc="0" dirty="0">
              <a:ln w="0"/>
              <a:solidFill>
                <a:schemeClr val="tx1"/>
              </a:solidFill>
              <a:effectLst>
                <a:outerShdw blurRad="38100" dist="19050" dir="2700000" algn="tl" rotWithShape="0">
                  <a:schemeClr val="dk1">
                    <a:alpha val="40000"/>
                  </a:schemeClr>
                </a:outerShdw>
              </a:effectLst>
            </a:endParaRPr>
          </a:p>
        </p:txBody>
      </p:sp>
      <p:sp>
        <p:nvSpPr>
          <p:cNvPr id="3" name="TextBox 2">
            <a:extLst>
              <a:ext uri="{FF2B5EF4-FFF2-40B4-BE49-F238E27FC236}">
                <a16:creationId xmlns:a16="http://schemas.microsoft.com/office/drawing/2014/main" id="{2A88E5EA-6E69-4B28-B145-3F36E05B91C6}"/>
              </a:ext>
            </a:extLst>
          </p:cNvPr>
          <p:cNvSpPr txBox="1"/>
          <p:nvPr/>
        </p:nvSpPr>
        <p:spPr>
          <a:xfrm>
            <a:off x="606669" y="1125416"/>
            <a:ext cx="10691446" cy="3570208"/>
          </a:xfrm>
          <a:prstGeom prst="rect">
            <a:avLst/>
          </a:prstGeom>
          <a:noFill/>
        </p:spPr>
        <p:txBody>
          <a:bodyPr wrap="square" rtlCol="0">
            <a:spAutoFit/>
          </a:bodyPr>
          <a:lstStyle/>
          <a:p>
            <a:pPr marL="285750" indent="-285750">
              <a:buFont typeface="Arial" panose="020B0604020202020204" pitchFamily="34" charset="0"/>
              <a:buChar char="•"/>
            </a:pPr>
            <a:r>
              <a:rPr lang="en-US" sz="2000" dirty="0"/>
              <a:t>Retirement Age</a:t>
            </a:r>
          </a:p>
          <a:p>
            <a:pPr marL="742950" lvl="1" indent="-285750">
              <a:buFont typeface="Arial" panose="020B0604020202020204" pitchFamily="34" charset="0"/>
              <a:buChar char="•"/>
            </a:pPr>
            <a:r>
              <a:rPr lang="en-US" dirty="0"/>
              <a:t>60 years (Extendable) </a:t>
            </a:r>
          </a:p>
          <a:p>
            <a:pPr marL="285750" indent="-285750">
              <a:buFont typeface="Arial" panose="020B0604020202020204" pitchFamily="34" charset="0"/>
              <a:buChar char="•"/>
            </a:pPr>
            <a:r>
              <a:rPr lang="en-US" sz="2000" dirty="0"/>
              <a:t>EOSB Payable Proportion</a:t>
            </a:r>
          </a:p>
          <a:p>
            <a:pPr marL="742950" lvl="1" indent="-285750">
              <a:buFont typeface="Arial" panose="020B0604020202020204" pitchFamily="34" charset="0"/>
              <a:buChar char="•"/>
            </a:pPr>
            <a:r>
              <a:rPr lang="en-US" dirty="0"/>
              <a:t>½ month’s salary for each year of service up to five years and then one month salary for each year of service thereafter. Salary for EOSB calculation is the last drawn basic salary.	</a:t>
            </a:r>
            <a:endParaRPr lang="en-US" sz="1200" dirty="0"/>
          </a:p>
          <a:p>
            <a:pPr marL="285750" indent="-285750">
              <a:buFont typeface="Arial" panose="020B0604020202020204" pitchFamily="34" charset="0"/>
              <a:buChar char="•"/>
            </a:pPr>
            <a:r>
              <a:rPr lang="en-US" sz="2000" dirty="0"/>
              <a:t>Exit Scenarios</a:t>
            </a:r>
          </a:p>
          <a:p>
            <a:pPr marL="742950" lvl="1" indent="-285750">
              <a:buFont typeface="Arial" panose="020B0604020202020204" pitchFamily="34" charset="0"/>
              <a:buChar char="•"/>
            </a:pPr>
            <a:r>
              <a:rPr lang="en-US" dirty="0"/>
              <a:t>Retirement upon the attainment of the normal retirement age</a:t>
            </a:r>
            <a:endParaRPr lang="en-US" sz="1200" dirty="0"/>
          </a:p>
          <a:p>
            <a:pPr marL="742950" lvl="1" indent="-285750">
              <a:buFont typeface="Arial" panose="020B0604020202020204" pitchFamily="34" charset="0"/>
              <a:buChar char="•"/>
            </a:pPr>
            <a:r>
              <a:rPr lang="en-US" dirty="0"/>
              <a:t>Death in service of the employer</a:t>
            </a:r>
            <a:endParaRPr lang="en-US" sz="1200" dirty="0"/>
          </a:p>
          <a:p>
            <a:pPr marL="742950" lvl="1" indent="-285750">
              <a:buFont typeface="Arial" panose="020B0604020202020204" pitchFamily="34" charset="0"/>
              <a:buChar char="•"/>
            </a:pPr>
            <a:r>
              <a:rPr lang="en-US" dirty="0"/>
              <a:t>Resignation from service </a:t>
            </a:r>
            <a:endParaRPr lang="en-US" sz="1200" dirty="0"/>
          </a:p>
          <a:p>
            <a:pPr marL="742950" lvl="1" indent="-285750">
              <a:buFont typeface="Arial" panose="020B0604020202020204" pitchFamily="34" charset="0"/>
              <a:buChar char="•"/>
            </a:pPr>
            <a:r>
              <a:rPr lang="en-US" dirty="0"/>
              <a:t>Termination of his/her service by the Employer, other than for misconduct, negligence or incompetence</a:t>
            </a:r>
            <a:endParaRPr lang="en-US" sz="1200" dirty="0"/>
          </a:p>
          <a:p>
            <a:pPr lvl="2"/>
            <a:endParaRPr lang="en-US" sz="2000" dirty="0"/>
          </a:p>
          <a:p>
            <a:pPr marL="285750" indent="-285750">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7B1097C8-8098-4D39-97AA-33010BB59DF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36169" y="137067"/>
            <a:ext cx="3655377" cy="204554"/>
          </a:xfrm>
          <a:prstGeom prst="rect">
            <a:avLst/>
          </a:prstGeom>
        </p:spPr>
      </p:pic>
    </p:spTree>
    <p:extLst>
      <p:ext uri="{BB962C8B-B14F-4D97-AF65-F5344CB8AC3E}">
        <p14:creationId xmlns:p14="http://schemas.microsoft.com/office/powerpoint/2010/main" val="2332824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33682A-1C26-45DD-ACF9-11BCF2468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87200" cy="6765925"/>
          </a:xfrm>
          <a:prstGeom prst="rect">
            <a:avLst/>
          </a:prstGeom>
        </p:spPr>
      </p:pic>
      <p:sp>
        <p:nvSpPr>
          <p:cNvPr id="2" name="Title 1"/>
          <p:cNvSpPr>
            <a:spLocks noGrp="1"/>
          </p:cNvSpPr>
          <p:nvPr>
            <p:ph type="title"/>
          </p:nvPr>
        </p:nvSpPr>
        <p:spPr>
          <a:xfrm>
            <a:off x="280216" y="195944"/>
            <a:ext cx="10252710" cy="776514"/>
          </a:xfrm>
        </p:spPr>
        <p:txBody>
          <a:bodyPr/>
          <a:lstStyle/>
          <a:p>
            <a:r>
              <a:rPr lang="en-US" b="1" u="sng" dirty="0"/>
              <a:t>Summary of Standard Structure </a:t>
            </a:r>
          </a:p>
        </p:txBody>
      </p:sp>
      <p:sp>
        <p:nvSpPr>
          <p:cNvPr id="3" name="Content Placeholder 2"/>
          <p:cNvSpPr>
            <a:spLocks noGrp="1"/>
          </p:cNvSpPr>
          <p:nvPr>
            <p:ph idx="1"/>
          </p:nvPr>
        </p:nvSpPr>
        <p:spPr>
          <a:xfrm>
            <a:off x="817245" y="1045029"/>
            <a:ext cx="10554698" cy="5355771"/>
          </a:xfrm>
        </p:spPr>
        <p:txBody>
          <a:bodyPr>
            <a:normAutofit/>
          </a:bodyPr>
          <a:lstStyle/>
          <a:p>
            <a:r>
              <a:rPr lang="en-US" sz="2200" dirty="0"/>
              <a:t>General target benefit – 1 month salary for each year of service</a:t>
            </a:r>
          </a:p>
          <a:p>
            <a:r>
              <a:rPr lang="en-US" sz="2200" dirty="0"/>
              <a:t>Variations</a:t>
            </a:r>
          </a:p>
          <a:p>
            <a:pPr lvl="1"/>
            <a:r>
              <a:rPr lang="en-US" sz="2200" dirty="0"/>
              <a:t>Recently DIFC has introduced a regulations for shifting the EOSB from DB to DC benefits and regularly funding the scheme for service after the introduction of the scheme from January 2020</a:t>
            </a:r>
          </a:p>
          <a:p>
            <a:pPr marL="731520" lvl="1" indent="-285750" algn="just"/>
            <a:r>
              <a:rPr lang="en-US" sz="2200" dirty="0"/>
              <a:t>An Abu Dhabi public sector entity a few years ago merged EOSB with monthly emoluments – thereby doing away with EOSB</a:t>
            </a:r>
          </a:p>
          <a:p>
            <a:pPr marL="285750" indent="-285750" algn="just"/>
            <a:r>
              <a:rPr lang="en-US" sz="2200" dirty="0"/>
              <a:t>Accounting</a:t>
            </a:r>
          </a:p>
          <a:p>
            <a:pPr marL="731520" lvl="1" indent="-285750" algn="just"/>
            <a:r>
              <a:rPr lang="en-US" sz="2200" dirty="0"/>
              <a:t>Strictly employer liability and period costs should be measured and disclosed in line with International Accounting Standard 19</a:t>
            </a:r>
          </a:p>
          <a:p>
            <a:pPr marL="731520" lvl="1" indent="-285750" algn="just"/>
            <a:r>
              <a:rPr lang="en-US" sz="2200" dirty="0"/>
              <a:t>However this is not uniformly followed - strictly imposed by most audit firms in KSA but not in other countries</a:t>
            </a:r>
          </a:p>
          <a:p>
            <a:pPr marL="731520" lvl="1" indent="-285750" algn="just"/>
            <a:r>
              <a:rPr lang="en-US" sz="2200" dirty="0"/>
              <a:t>KSA EOSB liabilities increased by 20% when IAS 19 adopted for first time</a:t>
            </a:r>
          </a:p>
          <a:p>
            <a:pPr marL="285750" indent="-285750" algn="just"/>
            <a:r>
              <a:rPr lang="en-US" sz="2200" dirty="0"/>
              <a:t>Almost all schemes are unfunded – liability carried in employer entity balance sheets</a:t>
            </a:r>
          </a:p>
          <a:p>
            <a:pPr marL="731520" lvl="1" indent="-285750" algn="just"/>
            <a:endParaRPr lang="en-US" sz="1610" dirty="0"/>
          </a:p>
        </p:txBody>
      </p:sp>
    </p:spTree>
    <p:extLst>
      <p:ext uri="{BB962C8B-B14F-4D97-AF65-F5344CB8AC3E}">
        <p14:creationId xmlns:p14="http://schemas.microsoft.com/office/powerpoint/2010/main" val="17391713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33682A-1C26-45DD-ACF9-11BCF2468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87200" cy="6765925"/>
          </a:xfrm>
          <a:prstGeom prst="rect">
            <a:avLst/>
          </a:prstGeom>
        </p:spPr>
      </p:pic>
      <p:sp>
        <p:nvSpPr>
          <p:cNvPr id="2" name="Title 1"/>
          <p:cNvSpPr>
            <a:spLocks noGrp="1"/>
          </p:cNvSpPr>
          <p:nvPr>
            <p:ph type="title"/>
          </p:nvPr>
        </p:nvSpPr>
        <p:spPr>
          <a:xfrm>
            <a:off x="280216" y="195944"/>
            <a:ext cx="10252710" cy="776514"/>
          </a:xfrm>
        </p:spPr>
        <p:txBody>
          <a:bodyPr/>
          <a:lstStyle/>
          <a:p>
            <a:r>
              <a:rPr lang="en-US" b="1" u="sng" dirty="0"/>
              <a:t>Challenges with Current Structure </a:t>
            </a:r>
          </a:p>
        </p:txBody>
      </p:sp>
      <p:sp>
        <p:nvSpPr>
          <p:cNvPr id="3" name="Content Placeholder 2"/>
          <p:cNvSpPr>
            <a:spLocks noGrp="1"/>
          </p:cNvSpPr>
          <p:nvPr>
            <p:ph idx="1"/>
          </p:nvPr>
        </p:nvSpPr>
        <p:spPr>
          <a:xfrm>
            <a:off x="450099" y="1093522"/>
            <a:ext cx="10554698" cy="2924298"/>
          </a:xfrm>
        </p:spPr>
        <p:txBody>
          <a:bodyPr>
            <a:normAutofit/>
          </a:bodyPr>
          <a:lstStyle/>
          <a:p>
            <a:r>
              <a:rPr lang="en-US" sz="2400" dirty="0"/>
              <a:t>These are End of Service Benefits and not Retirement Benefits</a:t>
            </a:r>
          </a:p>
          <a:p>
            <a:pPr lvl="1"/>
            <a:r>
              <a:rPr lang="en-US" sz="2400" dirty="0"/>
              <a:t>Benefit paid out (and usually spent) on change of jobs, return to home country, </a:t>
            </a:r>
            <a:r>
              <a:rPr lang="en-US" sz="2400" dirty="0" err="1"/>
              <a:t>etc</a:t>
            </a:r>
            <a:endParaRPr lang="en-US" sz="2400" dirty="0"/>
          </a:p>
          <a:p>
            <a:pPr lvl="1"/>
            <a:r>
              <a:rPr lang="en-US" sz="2400" dirty="0"/>
              <a:t>Hence often very small amounts received on actual retirement</a:t>
            </a:r>
          </a:p>
          <a:p>
            <a:pPr lvl="1"/>
            <a:r>
              <a:rPr lang="en-US" sz="2400" dirty="0"/>
              <a:t>This is, however, an issue with all lump sum employer controlled schemes</a:t>
            </a:r>
          </a:p>
          <a:p>
            <a:r>
              <a:rPr lang="en-US" sz="2400" dirty="0"/>
              <a:t>Defined benefit schemes</a:t>
            </a:r>
          </a:p>
          <a:p>
            <a:pPr lvl="1"/>
            <a:r>
              <a:rPr lang="en-US" sz="2400" dirty="0"/>
              <a:t>Therefore cost of salary increases need to be borne by employer</a:t>
            </a:r>
          </a:p>
          <a:p>
            <a:pPr marL="731520" lvl="1" indent="-285750" algn="just"/>
            <a:endParaRPr lang="en-US" sz="2000" dirty="0"/>
          </a:p>
          <a:p>
            <a:pPr marL="731520" lvl="1" indent="-285750" algn="just"/>
            <a:endParaRPr lang="en-US" sz="1610" dirty="0"/>
          </a:p>
        </p:txBody>
      </p:sp>
      <p:sp>
        <p:nvSpPr>
          <p:cNvPr id="6" name="Content Placeholder 2"/>
          <p:cNvSpPr txBox="1">
            <a:spLocks/>
          </p:cNvSpPr>
          <p:nvPr/>
        </p:nvSpPr>
        <p:spPr>
          <a:xfrm>
            <a:off x="505518" y="3967163"/>
            <a:ext cx="8188209" cy="2267300"/>
          </a:xfrm>
          <a:prstGeom prst="rect">
            <a:avLst/>
          </a:prstGeom>
        </p:spPr>
        <p:txBody>
          <a:bodyPr vert="horz" lIns="91440" tIns="45720" rIns="91440" bIns="45720" rtlCol="0">
            <a:normAutofit fontScale="92500" lnSpcReduction="10000"/>
          </a:bodyPr>
          <a:lstStyle>
            <a:lvl1pPr marL="222885" indent="-222885" algn="l" defTabSz="891540" rtl="0" eaLnBrk="1" latinLnBrk="0" hangingPunct="1">
              <a:lnSpc>
                <a:spcPct val="90000"/>
              </a:lnSpc>
              <a:spcBef>
                <a:spcPts val="975"/>
              </a:spcBef>
              <a:buFont typeface="Arial" panose="020B0604020202020204" pitchFamily="34" charset="0"/>
              <a:buChar char="•"/>
              <a:defRPr sz="2730" kern="1200">
                <a:solidFill>
                  <a:schemeClr val="tx1"/>
                </a:solidFill>
                <a:latin typeface="+mn-lt"/>
                <a:ea typeface="+mn-ea"/>
                <a:cs typeface="+mn-cs"/>
              </a:defRPr>
            </a:lvl1pPr>
            <a:lvl2pPr marL="668655" indent="-222885" algn="l" defTabSz="891540" rtl="0" eaLnBrk="1" latinLnBrk="0" hangingPunct="1">
              <a:lnSpc>
                <a:spcPct val="90000"/>
              </a:lnSpc>
              <a:spcBef>
                <a:spcPts val="488"/>
              </a:spcBef>
              <a:buFont typeface="Arial" panose="020B0604020202020204" pitchFamily="34" charset="0"/>
              <a:buChar char="•"/>
              <a:defRPr sz="2340" kern="1200">
                <a:solidFill>
                  <a:schemeClr val="tx1"/>
                </a:solidFill>
                <a:latin typeface="+mn-lt"/>
                <a:ea typeface="+mn-ea"/>
                <a:cs typeface="+mn-cs"/>
              </a:defRPr>
            </a:lvl2pPr>
            <a:lvl3pPr marL="1114425" indent="-222885" algn="l" defTabSz="891540" rtl="0" eaLnBrk="1" latinLnBrk="0" hangingPunct="1">
              <a:lnSpc>
                <a:spcPct val="90000"/>
              </a:lnSpc>
              <a:spcBef>
                <a:spcPts val="488"/>
              </a:spcBef>
              <a:buFont typeface="Arial" panose="020B0604020202020204" pitchFamily="34" charset="0"/>
              <a:buChar char="•"/>
              <a:defRPr sz="1950" kern="1200">
                <a:solidFill>
                  <a:schemeClr val="tx1"/>
                </a:solidFill>
                <a:latin typeface="+mn-lt"/>
                <a:ea typeface="+mn-ea"/>
                <a:cs typeface="+mn-cs"/>
              </a:defRPr>
            </a:lvl3pPr>
            <a:lvl4pPr marL="156019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4pPr>
            <a:lvl5pPr marL="200596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5pPr>
            <a:lvl6pPr marL="245173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6pPr>
            <a:lvl7pPr marL="289750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7pPr>
            <a:lvl8pPr marL="334327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8pPr>
            <a:lvl9pPr marL="378904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9pPr>
          </a:lstStyle>
          <a:p>
            <a:pPr marL="285750" indent="-285750" algn="just"/>
            <a:r>
              <a:rPr lang="en-US" sz="2400" dirty="0" smtClean="0"/>
              <a:t>Lack of Funding</a:t>
            </a:r>
          </a:p>
          <a:p>
            <a:pPr marL="731520" lvl="1" indent="-285750" algn="just"/>
            <a:r>
              <a:rPr lang="en-US" sz="2400" dirty="0" smtClean="0"/>
              <a:t>There are no separate assets to pay to the outgoing employees and employer has to use their working capital to pay the EOSB amounts</a:t>
            </a:r>
          </a:p>
          <a:p>
            <a:pPr marL="731520" lvl="1" indent="-285750" algn="just"/>
            <a:r>
              <a:rPr lang="en-US" sz="2400" dirty="0" smtClean="0"/>
              <a:t>Benefits at Risk if employer entity becomes insolvent</a:t>
            </a:r>
          </a:p>
          <a:p>
            <a:pPr marL="731520" lvl="1" indent="-285750" algn="just"/>
            <a:r>
              <a:rPr lang="en-US" sz="2400" dirty="0" smtClean="0"/>
              <a:t>No back up fund to pay even partial benefits in such an eventuality</a:t>
            </a:r>
          </a:p>
          <a:p>
            <a:pPr marL="731520" lvl="1" indent="-285750" algn="just"/>
            <a:endParaRPr lang="en-US" sz="2000" dirty="0" smtClean="0"/>
          </a:p>
          <a:p>
            <a:pPr marL="731520" lvl="1" indent="-285750" algn="just"/>
            <a:endParaRPr lang="en-US" sz="1610" dirty="0"/>
          </a:p>
        </p:txBody>
      </p:sp>
    </p:spTree>
    <p:extLst>
      <p:ext uri="{BB962C8B-B14F-4D97-AF65-F5344CB8AC3E}">
        <p14:creationId xmlns:p14="http://schemas.microsoft.com/office/powerpoint/2010/main" val="1229690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4F19B1-A26C-4D93-ADF8-544337901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87200" cy="6765925"/>
          </a:xfrm>
          <a:prstGeom prst="rect">
            <a:avLst/>
          </a:prstGeom>
        </p:spPr>
      </p:pic>
      <p:pic>
        <p:nvPicPr>
          <p:cNvPr id="7" name="Picture 6">
            <a:extLst>
              <a:ext uri="{FF2B5EF4-FFF2-40B4-BE49-F238E27FC236}">
                <a16:creationId xmlns:a16="http://schemas.microsoft.com/office/drawing/2014/main" id="{F064ED68-CBE8-41FD-95E1-E21FD0C529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36169" y="137067"/>
            <a:ext cx="3655377" cy="204554"/>
          </a:xfrm>
          <a:prstGeom prst="rect">
            <a:avLst/>
          </a:prstGeom>
        </p:spPr>
      </p:pic>
      <p:sp>
        <p:nvSpPr>
          <p:cNvPr id="4" name="Title 3"/>
          <p:cNvSpPr>
            <a:spLocks noGrp="1"/>
          </p:cNvSpPr>
          <p:nvPr>
            <p:ph type="ctrTitle"/>
          </p:nvPr>
        </p:nvSpPr>
        <p:spPr/>
        <p:txBody>
          <a:bodyPr/>
          <a:lstStyle/>
          <a:p>
            <a:pPr defTabSz="457200"/>
            <a:r>
              <a:rPr lang="en-US" sz="3600" dirty="0">
                <a:ln w="0"/>
                <a:effectLst>
                  <a:outerShdw blurRad="38100" dist="19050" dir="2700000" algn="tl" rotWithShape="0">
                    <a:schemeClr val="dk1">
                      <a:alpha val="40000"/>
                    </a:schemeClr>
                  </a:outerShdw>
                </a:effectLst>
                <a:latin typeface="+mn-lt"/>
                <a:ea typeface="+mn-ea"/>
                <a:cs typeface="+mn-cs"/>
              </a:rPr>
              <a:t>Retirement Benefit Framework</a:t>
            </a:r>
          </a:p>
        </p:txBody>
      </p:sp>
    </p:spTree>
    <p:extLst>
      <p:ext uri="{BB962C8B-B14F-4D97-AF65-F5344CB8AC3E}">
        <p14:creationId xmlns:p14="http://schemas.microsoft.com/office/powerpoint/2010/main" val="2673721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33682A-1C26-45DD-ACF9-11BCF2468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87200" cy="6765925"/>
          </a:xfrm>
          <a:prstGeom prst="rect">
            <a:avLst/>
          </a:prstGeom>
        </p:spPr>
      </p:pic>
      <p:pic>
        <p:nvPicPr>
          <p:cNvPr id="7" name="Picture 6">
            <a:extLst>
              <a:ext uri="{FF2B5EF4-FFF2-40B4-BE49-F238E27FC236}">
                <a16:creationId xmlns:a16="http://schemas.microsoft.com/office/drawing/2014/main" id="{9EDC107F-8E02-410A-9BDA-A6F14042DF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36169" y="137067"/>
            <a:ext cx="3655377" cy="204554"/>
          </a:xfrm>
          <a:prstGeom prst="rect">
            <a:avLst/>
          </a:prstGeom>
        </p:spPr>
      </p:pic>
      <p:sp>
        <p:nvSpPr>
          <p:cNvPr id="2" name="Title 1"/>
          <p:cNvSpPr>
            <a:spLocks noGrp="1"/>
          </p:cNvSpPr>
          <p:nvPr>
            <p:ph type="title"/>
          </p:nvPr>
        </p:nvSpPr>
        <p:spPr>
          <a:xfrm>
            <a:off x="817245" y="284019"/>
            <a:ext cx="10252710" cy="595746"/>
          </a:xfrm>
        </p:spPr>
        <p:txBody>
          <a:bodyPr>
            <a:normAutofit fontScale="90000"/>
          </a:bodyPr>
          <a:lstStyle/>
          <a:p>
            <a:r>
              <a:rPr lang="en-US" b="1" u="sng" dirty="0"/>
              <a:t>Recommendations</a:t>
            </a:r>
          </a:p>
        </p:txBody>
      </p:sp>
      <p:sp>
        <p:nvSpPr>
          <p:cNvPr id="4" name="Content Placeholder 3"/>
          <p:cNvSpPr>
            <a:spLocks noGrp="1"/>
          </p:cNvSpPr>
          <p:nvPr>
            <p:ph idx="1"/>
          </p:nvPr>
        </p:nvSpPr>
        <p:spPr>
          <a:xfrm>
            <a:off x="817245" y="1080656"/>
            <a:ext cx="10252710" cy="5013376"/>
          </a:xfrm>
        </p:spPr>
        <p:txBody>
          <a:bodyPr/>
          <a:lstStyle/>
          <a:p>
            <a:r>
              <a:rPr lang="en-US" dirty="0"/>
              <a:t>Possibly switch to Defined Contribution Schemes with mandatory funding</a:t>
            </a:r>
          </a:p>
          <a:p>
            <a:r>
              <a:rPr lang="en-US" dirty="0"/>
              <a:t>Life insurance and asset management companies can be licensed to offer US 401K type schemes with controlled charge structure and regulated investment policies</a:t>
            </a:r>
          </a:p>
          <a:p>
            <a:pPr lvl="1"/>
            <a:r>
              <a:rPr lang="en-US" dirty="0"/>
              <a:t>Can offer continuity on persons switching jobs within a country or even within the GCC</a:t>
            </a:r>
          </a:p>
          <a:p>
            <a:r>
              <a:rPr lang="en-US" dirty="0"/>
              <a:t>While the existing EOSB structure continues need to ensure adherence to IFRS framework (to IAS 19)</a:t>
            </a:r>
          </a:p>
        </p:txBody>
      </p:sp>
    </p:spTree>
    <p:extLst>
      <p:ext uri="{BB962C8B-B14F-4D97-AF65-F5344CB8AC3E}">
        <p14:creationId xmlns:p14="http://schemas.microsoft.com/office/powerpoint/2010/main" val="20638643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E6089A-9CE0-4106-AA47-91CCB591D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87200" cy="6765925"/>
          </a:xfrm>
          <a:prstGeom prst="rect">
            <a:avLst/>
          </a:prstGeom>
        </p:spPr>
      </p:pic>
      <p:sp>
        <p:nvSpPr>
          <p:cNvPr id="6" name="Rectangle 5">
            <a:extLst>
              <a:ext uri="{FF2B5EF4-FFF2-40B4-BE49-F238E27FC236}">
                <a16:creationId xmlns:a16="http://schemas.microsoft.com/office/drawing/2014/main" id="{D7BED013-399B-4D4E-A071-7E88BDDBE040}"/>
              </a:ext>
            </a:extLst>
          </p:cNvPr>
          <p:cNvSpPr/>
          <p:nvPr/>
        </p:nvSpPr>
        <p:spPr>
          <a:xfrm>
            <a:off x="3565311" y="2547610"/>
            <a:ext cx="4756622" cy="954107"/>
          </a:xfrm>
          <a:prstGeom prst="rect">
            <a:avLst/>
          </a:prstGeom>
          <a:noFill/>
        </p:spPr>
        <p:txBody>
          <a:bodyPr wrap="non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Voluntary Arrangements</a:t>
            </a:r>
            <a:endParaRPr lang="en-US" sz="3600" dirty="0">
              <a:ln w="0"/>
              <a:effectLst>
                <a:outerShdw blurRad="38100" dist="19050" dir="2700000" algn="tl" rotWithShape="0">
                  <a:schemeClr val="dk1">
                    <a:alpha val="40000"/>
                  </a:schemeClr>
                </a:outerShdw>
              </a:effectLst>
            </a:endParaRPr>
          </a:p>
          <a:p>
            <a:pPr algn="ctr"/>
            <a:r>
              <a:rPr lang="en-US" sz="2000" b="0" cap="none" spc="0" dirty="0" smtClean="0">
                <a:ln w="0"/>
                <a:solidFill>
                  <a:schemeClr val="tx1"/>
                </a:solidFill>
                <a:effectLst>
                  <a:outerShdw blurRad="38100" dist="19050" dir="2700000" algn="tl" rotWithShape="0">
                    <a:schemeClr val="dk1">
                      <a:alpha val="40000"/>
                    </a:schemeClr>
                  </a:outerShdw>
                </a:effectLst>
              </a:rPr>
              <a:t>.</a:t>
            </a:r>
            <a:endParaRPr lang="en-U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468785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33682A-1C26-45DD-ACF9-11BCF2468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87200" cy="6765925"/>
          </a:xfrm>
          <a:prstGeom prst="rect">
            <a:avLst/>
          </a:prstGeom>
        </p:spPr>
      </p:pic>
      <p:pic>
        <p:nvPicPr>
          <p:cNvPr id="7" name="Picture 6">
            <a:extLst>
              <a:ext uri="{FF2B5EF4-FFF2-40B4-BE49-F238E27FC236}">
                <a16:creationId xmlns:a16="http://schemas.microsoft.com/office/drawing/2014/main" id="{9EDC107F-8E02-410A-9BDA-A6F14042DF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36169" y="137067"/>
            <a:ext cx="3655377" cy="204554"/>
          </a:xfrm>
          <a:prstGeom prst="rect">
            <a:avLst/>
          </a:prstGeom>
        </p:spPr>
      </p:pic>
      <p:sp>
        <p:nvSpPr>
          <p:cNvPr id="2" name="Title 1"/>
          <p:cNvSpPr>
            <a:spLocks noGrp="1"/>
          </p:cNvSpPr>
          <p:nvPr>
            <p:ph type="title"/>
          </p:nvPr>
        </p:nvSpPr>
        <p:spPr>
          <a:xfrm>
            <a:off x="817245" y="284019"/>
            <a:ext cx="10252710" cy="595746"/>
          </a:xfrm>
        </p:spPr>
        <p:txBody>
          <a:bodyPr>
            <a:normAutofit fontScale="90000"/>
          </a:bodyPr>
          <a:lstStyle/>
          <a:p>
            <a:r>
              <a:rPr lang="en-US" b="1" u="sng" dirty="0" smtClean="0"/>
              <a:t>Voluntary Private Pensions</a:t>
            </a:r>
            <a:endParaRPr lang="en-US" b="1" u="sng" dirty="0"/>
          </a:p>
        </p:txBody>
      </p:sp>
      <p:sp>
        <p:nvSpPr>
          <p:cNvPr id="4" name="Content Placeholder 3"/>
          <p:cNvSpPr>
            <a:spLocks noGrp="1"/>
          </p:cNvSpPr>
          <p:nvPr>
            <p:ph idx="1"/>
          </p:nvPr>
        </p:nvSpPr>
        <p:spPr>
          <a:xfrm>
            <a:off x="817245" y="1080656"/>
            <a:ext cx="10252710" cy="5013376"/>
          </a:xfrm>
        </p:spPr>
        <p:txBody>
          <a:bodyPr>
            <a:normAutofit/>
          </a:bodyPr>
          <a:lstStyle/>
          <a:p>
            <a:r>
              <a:rPr lang="en-US" dirty="0" smtClean="0"/>
              <a:t>There is no formal system like the US 401K scheme or voluntary pensions in other countries</a:t>
            </a:r>
          </a:p>
          <a:p>
            <a:pPr lvl="1"/>
            <a:r>
              <a:rPr lang="en-US" dirty="0" smtClean="0"/>
              <a:t>No need for regulations as individual income is not taxed in the GCC</a:t>
            </a:r>
          </a:p>
          <a:p>
            <a:r>
              <a:rPr lang="en-US" dirty="0" smtClean="0"/>
              <a:t>A number of life insurance companies market long term life insurance savings products as retirement plans – sometimes with an annuity option at retirement.</a:t>
            </a:r>
          </a:p>
          <a:p>
            <a:pPr lvl="1"/>
            <a:r>
              <a:rPr lang="en-US" dirty="0" smtClean="0"/>
              <a:t>Tend to have very high commissions and very low values (although IA has recently issued regulations to limit these the commissions will still be very high)</a:t>
            </a:r>
          </a:p>
          <a:p>
            <a:r>
              <a:rPr lang="en-US" dirty="0" smtClean="0"/>
              <a:t>Challenges remain for true pension products and annuities due to the transient nature of the majority of </a:t>
            </a:r>
            <a:r>
              <a:rPr lang="en-US" smtClean="0"/>
              <a:t>the population.</a:t>
            </a:r>
            <a:endParaRPr lang="en-US" dirty="0"/>
          </a:p>
        </p:txBody>
      </p:sp>
    </p:spTree>
    <p:extLst>
      <p:ext uri="{BB962C8B-B14F-4D97-AF65-F5344CB8AC3E}">
        <p14:creationId xmlns:p14="http://schemas.microsoft.com/office/powerpoint/2010/main" val="7347367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CC971E-E944-42CB-8233-FFDF3E6B5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87200" cy="6765925"/>
          </a:xfrm>
          <a:prstGeom prst="rect">
            <a:avLst/>
          </a:prstGeom>
        </p:spPr>
      </p:pic>
      <p:sp>
        <p:nvSpPr>
          <p:cNvPr id="2" name="Rectangle 1">
            <a:extLst>
              <a:ext uri="{FF2B5EF4-FFF2-40B4-BE49-F238E27FC236}">
                <a16:creationId xmlns:a16="http://schemas.microsoft.com/office/drawing/2014/main" id="{D78E3848-DFE9-41A8-844A-5C24A18F65C2}"/>
              </a:ext>
            </a:extLst>
          </p:cNvPr>
          <p:cNvSpPr/>
          <p:nvPr/>
        </p:nvSpPr>
        <p:spPr>
          <a:xfrm>
            <a:off x="4631783" y="2798187"/>
            <a:ext cx="1532792" cy="769441"/>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r>
              <a:rPr lang="en-US" sz="4400" u="sng" dirty="0">
                <a:ln w="0"/>
                <a:effectLst>
                  <a:outerShdw blurRad="38100" dist="19050" dir="2700000" algn="tl" rotWithShape="0">
                    <a:schemeClr val="dk1">
                      <a:alpha val="40000"/>
                    </a:schemeClr>
                  </a:outerShdw>
                </a:effectLst>
              </a:rPr>
              <a:t>Q &amp; A</a:t>
            </a:r>
            <a:endParaRPr lang="en-US" sz="4400" b="0" u="sng" cap="none" spc="0" dirty="0">
              <a:ln w="0"/>
              <a:solidFill>
                <a:schemeClr val="tx1"/>
              </a:solidFill>
              <a:effectLst>
                <a:outerShdw blurRad="38100" dist="19050" dir="2700000" algn="tl" rotWithShape="0">
                  <a:schemeClr val="dk1">
                    <a:alpha val="40000"/>
                  </a:schemeClr>
                </a:outerShdw>
              </a:effectLst>
            </a:endParaRPr>
          </a:p>
        </p:txBody>
      </p:sp>
      <p:pic>
        <p:nvPicPr>
          <p:cNvPr id="8" name="Picture 7">
            <a:extLst>
              <a:ext uri="{FF2B5EF4-FFF2-40B4-BE49-F238E27FC236}">
                <a16:creationId xmlns:a16="http://schemas.microsoft.com/office/drawing/2014/main" id="{FAE273CA-B7D3-4ED8-8560-7CE2FE4FCA5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36169" y="137067"/>
            <a:ext cx="3655377" cy="204554"/>
          </a:xfrm>
          <a:prstGeom prst="rect">
            <a:avLst/>
          </a:prstGeom>
        </p:spPr>
      </p:pic>
    </p:spTree>
    <p:extLst>
      <p:ext uri="{BB962C8B-B14F-4D97-AF65-F5344CB8AC3E}">
        <p14:creationId xmlns:p14="http://schemas.microsoft.com/office/powerpoint/2010/main" val="667128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4BDF88-BA2B-4328-8558-6CC776B1E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87200" cy="6765925"/>
          </a:xfrm>
          <a:prstGeom prst="rect">
            <a:avLst/>
          </a:prstGeom>
        </p:spPr>
      </p:pic>
      <p:pic>
        <p:nvPicPr>
          <p:cNvPr id="9" name="Picture 8">
            <a:extLst>
              <a:ext uri="{FF2B5EF4-FFF2-40B4-BE49-F238E27FC236}">
                <a16:creationId xmlns:a16="http://schemas.microsoft.com/office/drawing/2014/main" id="{94517F78-2FFE-459B-9680-50805E82088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36169" y="137067"/>
            <a:ext cx="3655377" cy="204554"/>
          </a:xfrm>
          <a:prstGeom prst="rect">
            <a:avLst/>
          </a:prstGeom>
        </p:spPr>
      </p:pic>
      <p:sp>
        <p:nvSpPr>
          <p:cNvPr id="4" name="Title 3"/>
          <p:cNvSpPr>
            <a:spLocks noGrp="1"/>
          </p:cNvSpPr>
          <p:nvPr>
            <p:ph type="title"/>
          </p:nvPr>
        </p:nvSpPr>
        <p:spPr>
          <a:xfrm>
            <a:off x="817245" y="243857"/>
            <a:ext cx="10252710" cy="973207"/>
          </a:xfrm>
        </p:spPr>
        <p:txBody>
          <a:bodyPr/>
          <a:lstStyle/>
          <a:p>
            <a:pPr defTabSz="457200"/>
            <a:r>
              <a:rPr lang="en-US" sz="3200" u="sng" dirty="0">
                <a:ln w="0"/>
                <a:effectLst>
                  <a:outerShdw blurRad="38100" dist="19050" dir="2700000" algn="tl" rotWithShape="0">
                    <a:schemeClr val="dk1">
                      <a:alpha val="40000"/>
                    </a:schemeClr>
                  </a:outerShdw>
                </a:effectLst>
                <a:latin typeface="+mn-lt"/>
                <a:ea typeface="+mn-ea"/>
                <a:cs typeface="+mn-cs"/>
              </a:rPr>
              <a:t>Traditional Old Age Income Framework</a:t>
            </a:r>
          </a:p>
        </p:txBody>
      </p:sp>
      <p:sp>
        <p:nvSpPr>
          <p:cNvPr id="5" name="AutoShape 2" descr="Image result for old age pensions pillars ppt"/>
          <p:cNvSpPr>
            <a:spLocks noChangeAspect="1" noChangeArrowheads="1"/>
          </p:cNvSpPr>
          <p:nvPr/>
        </p:nvSpPr>
        <p:spPr bwMode="auto">
          <a:xfrm>
            <a:off x="151686" y="-101164"/>
            <a:ext cx="297180" cy="2971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9154" tIns="44577" rIns="89154" bIns="44577" numCol="1" anchor="t" anchorCtr="0" compatLnSpc="1">
            <a:prstTxWarp prst="textNoShape">
              <a:avLst/>
            </a:prstTxWarp>
          </a:bodyPr>
          <a:lstStyle/>
          <a:p>
            <a:endParaRPr lang="en-US" sz="1755"/>
          </a:p>
        </p:txBody>
      </p:sp>
      <p:sp>
        <p:nvSpPr>
          <p:cNvPr id="7" name="AutoShape 6" descr="Image result for old age pensions pillars ppt"/>
          <p:cNvSpPr>
            <a:spLocks noChangeAspect="1" noChangeArrowheads="1"/>
          </p:cNvSpPr>
          <p:nvPr/>
        </p:nvSpPr>
        <p:spPr bwMode="auto">
          <a:xfrm>
            <a:off x="300276" y="47426"/>
            <a:ext cx="297180" cy="2971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9154" tIns="44577" rIns="89154" bIns="44577" numCol="1" anchor="t" anchorCtr="0" compatLnSpc="1">
            <a:prstTxWarp prst="textNoShape">
              <a:avLst/>
            </a:prstTxWarp>
          </a:bodyPr>
          <a:lstStyle/>
          <a:p>
            <a:endParaRPr lang="en-US" sz="1755"/>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361" y="1217064"/>
            <a:ext cx="7452447" cy="5273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Arrow Connector 7"/>
          <p:cNvCxnSpPr/>
          <p:nvPr/>
        </p:nvCxnSpPr>
        <p:spPr>
          <a:xfrm flipH="1" flipV="1">
            <a:off x="1143000" y="3449781"/>
            <a:ext cx="6927" cy="9559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4016" y="4616338"/>
            <a:ext cx="1301959" cy="646331"/>
          </a:xfrm>
          <a:prstGeom prst="rect">
            <a:avLst/>
          </a:prstGeom>
          <a:noFill/>
        </p:spPr>
        <p:txBody>
          <a:bodyPr wrap="none" rtlCol="0">
            <a:spAutoFit/>
          </a:bodyPr>
          <a:lstStyle/>
          <a:p>
            <a:r>
              <a:rPr lang="en-US" b="1" dirty="0">
                <a:solidFill>
                  <a:srgbClr val="FF0000"/>
                </a:solidFill>
              </a:rPr>
              <a:t>Sometimes </a:t>
            </a:r>
          </a:p>
          <a:p>
            <a:r>
              <a:rPr lang="en-US" b="1" dirty="0">
                <a:solidFill>
                  <a:srgbClr val="FF0000"/>
                </a:solidFill>
              </a:rPr>
              <a:t>Added In</a:t>
            </a:r>
          </a:p>
        </p:txBody>
      </p:sp>
      <p:sp>
        <p:nvSpPr>
          <p:cNvPr id="12" name="Flowchart: Process 11"/>
          <p:cNvSpPr/>
          <p:nvPr/>
        </p:nvSpPr>
        <p:spPr>
          <a:xfrm>
            <a:off x="151686" y="2428734"/>
            <a:ext cx="1695438" cy="762000"/>
          </a:xfrm>
          <a:prstGeom prst="flowChartProcess">
            <a:avLst/>
          </a:prstGeom>
          <a:solidFill>
            <a:srgbClr val="FFFF00"/>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Pillar 0</a:t>
            </a:r>
          </a:p>
          <a:p>
            <a:pPr algn="ctr"/>
            <a:r>
              <a:rPr lang="en-US" b="1" dirty="0">
                <a:ln w="0"/>
                <a:solidFill>
                  <a:schemeClr val="tx1"/>
                </a:solidFill>
                <a:effectLst>
                  <a:outerShdw blurRad="38100" dist="19050" dir="2700000" algn="tl" rotWithShape="0">
                    <a:schemeClr val="dk1">
                      <a:alpha val="40000"/>
                    </a:schemeClr>
                  </a:outerShdw>
                </a:effectLst>
              </a:rPr>
              <a:t>Extremely Poor</a:t>
            </a:r>
          </a:p>
        </p:txBody>
      </p:sp>
    </p:spTree>
    <p:extLst>
      <p:ext uri="{BB962C8B-B14F-4D97-AF65-F5344CB8AC3E}">
        <p14:creationId xmlns:p14="http://schemas.microsoft.com/office/powerpoint/2010/main" val="396040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6CA0C8-4C3F-4D89-A9FC-3AE6B5EF4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87200" cy="6765925"/>
          </a:xfrm>
          <a:prstGeom prst="rect">
            <a:avLst/>
          </a:prstGeom>
        </p:spPr>
      </p:pic>
      <p:pic>
        <p:nvPicPr>
          <p:cNvPr id="6" name="Picture 5">
            <a:extLst>
              <a:ext uri="{FF2B5EF4-FFF2-40B4-BE49-F238E27FC236}">
                <a16:creationId xmlns:a16="http://schemas.microsoft.com/office/drawing/2014/main" id="{605A9F34-830D-4FC9-8403-FAF7857776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36169" y="137067"/>
            <a:ext cx="3655377" cy="204554"/>
          </a:xfrm>
          <a:prstGeom prst="rect">
            <a:avLst/>
          </a:prstGeom>
        </p:spPr>
      </p:pic>
      <p:sp>
        <p:nvSpPr>
          <p:cNvPr id="3" name="Title 2"/>
          <p:cNvSpPr>
            <a:spLocks noGrp="1"/>
          </p:cNvSpPr>
          <p:nvPr>
            <p:ph type="title"/>
          </p:nvPr>
        </p:nvSpPr>
        <p:spPr>
          <a:xfrm>
            <a:off x="817245" y="360223"/>
            <a:ext cx="10252710" cy="879759"/>
          </a:xfrm>
        </p:spPr>
        <p:txBody>
          <a:bodyPr/>
          <a:lstStyle/>
          <a:p>
            <a:pPr defTabSz="457200"/>
            <a:r>
              <a:rPr lang="en-US" sz="3200" u="sng" dirty="0">
                <a:ln w="0"/>
                <a:effectLst>
                  <a:outerShdw blurRad="38100" dist="19050" dir="2700000" algn="tl" rotWithShape="0">
                    <a:schemeClr val="dk1">
                      <a:alpha val="40000"/>
                    </a:schemeClr>
                  </a:outerShdw>
                </a:effectLst>
                <a:latin typeface="+mn-lt"/>
                <a:ea typeface="+mn-ea"/>
                <a:cs typeface="+mn-cs"/>
              </a:rPr>
              <a:t>Special Circumstances in GCC Countries</a:t>
            </a:r>
          </a:p>
        </p:txBody>
      </p:sp>
      <p:sp>
        <p:nvSpPr>
          <p:cNvPr id="4" name="Content Placeholder 3"/>
          <p:cNvSpPr>
            <a:spLocks noGrp="1"/>
          </p:cNvSpPr>
          <p:nvPr>
            <p:ph idx="1"/>
          </p:nvPr>
        </p:nvSpPr>
        <p:spPr>
          <a:xfrm>
            <a:off x="817245" y="1239983"/>
            <a:ext cx="10252710" cy="3373582"/>
          </a:xfrm>
        </p:spPr>
        <p:txBody>
          <a:bodyPr>
            <a:normAutofit lnSpcReduction="10000"/>
          </a:bodyPr>
          <a:lstStyle/>
          <a:p>
            <a:r>
              <a:rPr lang="en-US" dirty="0"/>
              <a:t>GCC countries differ from other countries in terms of a large proportion of their populations being expatriates.</a:t>
            </a:r>
          </a:p>
          <a:p>
            <a:r>
              <a:rPr lang="en-US" dirty="0"/>
              <a:t>Proportion of expatriates by country:</a:t>
            </a:r>
          </a:p>
          <a:p>
            <a:pPr lvl="1"/>
            <a:r>
              <a:rPr lang="en-US" dirty="0"/>
              <a:t>KSA		38%</a:t>
            </a:r>
          </a:p>
          <a:p>
            <a:pPr lvl="1"/>
            <a:r>
              <a:rPr lang="en-US" dirty="0"/>
              <a:t>UAE		87%</a:t>
            </a:r>
          </a:p>
          <a:p>
            <a:pPr lvl="1"/>
            <a:r>
              <a:rPr lang="en-US" dirty="0"/>
              <a:t>Kuwait		70%</a:t>
            </a:r>
          </a:p>
          <a:p>
            <a:pPr lvl="1"/>
            <a:r>
              <a:rPr lang="en-US" dirty="0"/>
              <a:t>Oman		44%</a:t>
            </a:r>
          </a:p>
          <a:p>
            <a:pPr lvl="1"/>
            <a:r>
              <a:rPr lang="en-US" dirty="0"/>
              <a:t>Qatar		87%</a:t>
            </a:r>
          </a:p>
          <a:p>
            <a:pPr lvl="1"/>
            <a:r>
              <a:rPr lang="en-US" dirty="0"/>
              <a:t>Bahrain		55%</a:t>
            </a:r>
          </a:p>
        </p:txBody>
      </p:sp>
      <p:sp>
        <p:nvSpPr>
          <p:cNvPr id="7" name="Content Placeholder 3"/>
          <p:cNvSpPr txBox="1">
            <a:spLocks/>
          </p:cNvSpPr>
          <p:nvPr/>
        </p:nvSpPr>
        <p:spPr>
          <a:xfrm>
            <a:off x="734117" y="4708526"/>
            <a:ext cx="7800283" cy="1371600"/>
          </a:xfrm>
          <a:prstGeom prst="rect">
            <a:avLst/>
          </a:prstGeom>
        </p:spPr>
        <p:txBody>
          <a:bodyPr vert="horz" lIns="91440" tIns="45720" rIns="91440" bIns="45720" rtlCol="0">
            <a:normAutofit/>
          </a:bodyPr>
          <a:lstStyle>
            <a:lvl1pPr marL="222885" indent="-222885" algn="l" defTabSz="891540" rtl="0" eaLnBrk="1" latinLnBrk="0" hangingPunct="1">
              <a:lnSpc>
                <a:spcPct val="90000"/>
              </a:lnSpc>
              <a:spcBef>
                <a:spcPts val="975"/>
              </a:spcBef>
              <a:buFont typeface="Arial" panose="020B0604020202020204" pitchFamily="34" charset="0"/>
              <a:buChar char="•"/>
              <a:defRPr sz="2730" kern="1200">
                <a:solidFill>
                  <a:schemeClr val="tx1"/>
                </a:solidFill>
                <a:latin typeface="+mn-lt"/>
                <a:ea typeface="+mn-ea"/>
                <a:cs typeface="+mn-cs"/>
              </a:defRPr>
            </a:lvl1pPr>
            <a:lvl2pPr marL="668655" indent="-222885" algn="l" defTabSz="891540" rtl="0" eaLnBrk="1" latinLnBrk="0" hangingPunct="1">
              <a:lnSpc>
                <a:spcPct val="90000"/>
              </a:lnSpc>
              <a:spcBef>
                <a:spcPts val="488"/>
              </a:spcBef>
              <a:buFont typeface="Arial" panose="020B0604020202020204" pitchFamily="34" charset="0"/>
              <a:buChar char="•"/>
              <a:defRPr sz="2340" kern="1200">
                <a:solidFill>
                  <a:schemeClr val="tx1"/>
                </a:solidFill>
                <a:latin typeface="+mn-lt"/>
                <a:ea typeface="+mn-ea"/>
                <a:cs typeface="+mn-cs"/>
              </a:defRPr>
            </a:lvl2pPr>
            <a:lvl3pPr marL="1114425" indent="-222885" algn="l" defTabSz="891540" rtl="0" eaLnBrk="1" latinLnBrk="0" hangingPunct="1">
              <a:lnSpc>
                <a:spcPct val="90000"/>
              </a:lnSpc>
              <a:spcBef>
                <a:spcPts val="488"/>
              </a:spcBef>
              <a:buFont typeface="Arial" panose="020B0604020202020204" pitchFamily="34" charset="0"/>
              <a:buChar char="•"/>
              <a:defRPr sz="1950" kern="1200">
                <a:solidFill>
                  <a:schemeClr val="tx1"/>
                </a:solidFill>
                <a:latin typeface="+mn-lt"/>
                <a:ea typeface="+mn-ea"/>
                <a:cs typeface="+mn-cs"/>
              </a:defRPr>
            </a:lvl3pPr>
            <a:lvl4pPr marL="156019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4pPr>
            <a:lvl5pPr marL="200596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5pPr>
            <a:lvl6pPr marL="245173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6pPr>
            <a:lvl7pPr marL="289750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7pPr>
            <a:lvl8pPr marL="334327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8pPr>
            <a:lvl9pPr marL="378904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9pPr>
          </a:lstStyle>
          <a:p>
            <a:r>
              <a:rPr lang="en-US" dirty="0"/>
              <a:t>This impacts the way these countries address the old age problem as the vast majority of expatriates return to their home countries post-retirement.</a:t>
            </a:r>
          </a:p>
        </p:txBody>
      </p:sp>
    </p:spTree>
    <p:extLst>
      <p:ext uri="{BB962C8B-B14F-4D97-AF65-F5344CB8AC3E}">
        <p14:creationId xmlns:p14="http://schemas.microsoft.com/office/powerpoint/2010/main" val="1378484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21736DE-C00C-4D42-8AB2-2BDDE41E6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182" y="-84281"/>
            <a:ext cx="11887200" cy="6765925"/>
          </a:xfrm>
          <a:prstGeom prst="rect">
            <a:avLst/>
          </a:prstGeom>
        </p:spPr>
      </p:pic>
      <p:pic>
        <p:nvPicPr>
          <p:cNvPr id="11" name="Picture 10">
            <a:extLst>
              <a:ext uri="{FF2B5EF4-FFF2-40B4-BE49-F238E27FC236}">
                <a16:creationId xmlns:a16="http://schemas.microsoft.com/office/drawing/2014/main" id="{816A953A-CBB6-4D20-A37C-436C95B5078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36169" y="137067"/>
            <a:ext cx="3655377" cy="204554"/>
          </a:xfrm>
          <a:prstGeom prst="rect">
            <a:avLst/>
          </a:prstGeom>
        </p:spPr>
      </p:pic>
      <p:sp>
        <p:nvSpPr>
          <p:cNvPr id="2" name="Title 1"/>
          <p:cNvSpPr>
            <a:spLocks noGrp="1"/>
          </p:cNvSpPr>
          <p:nvPr>
            <p:ph type="title"/>
          </p:nvPr>
        </p:nvSpPr>
        <p:spPr/>
        <p:txBody>
          <a:bodyPr>
            <a:normAutofit/>
          </a:bodyPr>
          <a:lstStyle/>
          <a:p>
            <a:pPr defTabSz="457200"/>
            <a:r>
              <a:rPr lang="en-US" sz="3200" u="sng" dirty="0">
                <a:ln w="0"/>
                <a:effectLst>
                  <a:outerShdw blurRad="38100" dist="19050" dir="2700000" algn="tl" rotWithShape="0">
                    <a:schemeClr val="dk1">
                      <a:alpha val="40000"/>
                    </a:schemeClr>
                  </a:outerShdw>
                </a:effectLst>
                <a:latin typeface="+mn-lt"/>
                <a:ea typeface="+mn-ea"/>
                <a:cs typeface="+mn-cs"/>
              </a:rPr>
              <a:t>How The 3 Pillars are Addressed in GCC Countries</a:t>
            </a:r>
          </a:p>
        </p:txBody>
      </p:sp>
      <p:grpSp>
        <p:nvGrpSpPr>
          <p:cNvPr id="12" name="Group 11">
            <a:extLst>
              <a:ext uri="{FF2B5EF4-FFF2-40B4-BE49-F238E27FC236}">
                <a16:creationId xmlns:a16="http://schemas.microsoft.com/office/drawing/2014/main" id="{03B727F6-C86F-4F5D-9BF5-9201809DD509}"/>
              </a:ext>
            </a:extLst>
          </p:cNvPr>
          <p:cNvGrpSpPr/>
          <p:nvPr/>
        </p:nvGrpSpPr>
        <p:grpSpPr>
          <a:xfrm>
            <a:off x="2187149" y="1537847"/>
            <a:ext cx="7295192" cy="4239710"/>
            <a:chOff x="1465748" y="1489364"/>
            <a:chExt cx="7483732" cy="4205795"/>
          </a:xfrm>
        </p:grpSpPr>
        <p:sp>
          <p:nvSpPr>
            <p:cNvPr id="3" name="Isosceles Triangle 2"/>
            <p:cNvSpPr/>
            <p:nvPr/>
          </p:nvSpPr>
          <p:spPr>
            <a:xfrm>
              <a:off x="1596934" y="1489364"/>
              <a:ext cx="7221361" cy="872836"/>
            </a:xfrm>
            <a:prstGeom prst="triangle">
              <a:avLst>
                <a:gd name="adj" fmla="val 49799"/>
              </a:avLst>
            </a:prstGeom>
            <a:solidFill>
              <a:srgbClr val="FFFF00"/>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Process 3"/>
            <p:cNvSpPr/>
            <p:nvPr/>
          </p:nvSpPr>
          <p:spPr>
            <a:xfrm>
              <a:off x="1474483" y="2431560"/>
              <a:ext cx="2457374" cy="804553"/>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Pillar 1</a:t>
              </a:r>
            </a:p>
            <a:p>
              <a:pPr algn="ctr"/>
              <a:r>
                <a:rPr lang="en-US" dirty="0">
                  <a:ln w="0"/>
                  <a:solidFill>
                    <a:schemeClr val="tx1"/>
                  </a:solidFill>
                  <a:effectLst>
                    <a:outerShdw blurRad="38100" dist="19050" dir="2700000" algn="tl" rotWithShape="0">
                      <a:schemeClr val="dk1">
                        <a:alpha val="40000"/>
                      </a:schemeClr>
                    </a:outerShdw>
                  </a:effectLst>
                </a:rPr>
                <a:t>State Pension</a:t>
              </a:r>
            </a:p>
          </p:txBody>
        </p:sp>
        <p:sp>
          <p:nvSpPr>
            <p:cNvPr id="5" name="Flowchart: Process 4"/>
            <p:cNvSpPr/>
            <p:nvPr/>
          </p:nvSpPr>
          <p:spPr>
            <a:xfrm>
              <a:off x="1465748" y="3319017"/>
              <a:ext cx="2466109" cy="2376142"/>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Limited to Own Nationals</a:t>
              </a:r>
            </a:p>
            <a:p>
              <a:pPr algn="ctr"/>
              <a:endParaRPr lang="en-US" sz="1600" dirty="0">
                <a:ln w="0"/>
                <a:solidFill>
                  <a:schemeClr val="tx1"/>
                </a:solidFill>
                <a:effectLst>
                  <a:outerShdw blurRad="38100" dist="19050" dir="2700000" algn="tl" rotWithShape="0">
                    <a:schemeClr val="dk1">
                      <a:alpha val="40000"/>
                    </a:schemeClr>
                  </a:outerShdw>
                </a:effectLst>
              </a:endParaRPr>
            </a:p>
            <a:p>
              <a:pPr algn="ctr"/>
              <a:r>
                <a:rPr lang="en-US" sz="1600" dirty="0">
                  <a:ln w="0"/>
                  <a:solidFill>
                    <a:schemeClr val="tx1"/>
                  </a:solidFill>
                  <a:effectLst>
                    <a:outerShdw blurRad="38100" dist="19050" dir="2700000" algn="tl" rotWithShape="0">
                      <a:schemeClr val="dk1">
                        <a:alpha val="40000"/>
                      </a:schemeClr>
                    </a:outerShdw>
                  </a:effectLst>
                </a:rPr>
                <a:t>Varying Degrees of Generosity</a:t>
              </a:r>
            </a:p>
            <a:p>
              <a:pPr algn="ctr"/>
              <a:endParaRPr lang="en-US" sz="1600" dirty="0">
                <a:ln w="0"/>
                <a:solidFill>
                  <a:schemeClr val="tx1"/>
                </a:solidFill>
                <a:effectLst>
                  <a:outerShdw blurRad="38100" dist="19050" dir="2700000" algn="tl" rotWithShape="0">
                    <a:schemeClr val="dk1">
                      <a:alpha val="40000"/>
                    </a:schemeClr>
                  </a:outerShdw>
                </a:effectLst>
              </a:endParaRPr>
            </a:p>
            <a:p>
              <a:pPr algn="ctr"/>
              <a:r>
                <a:rPr lang="en-US" sz="1600" dirty="0">
                  <a:ln w="0"/>
                  <a:solidFill>
                    <a:schemeClr val="tx1"/>
                  </a:solidFill>
                  <a:effectLst>
                    <a:outerShdw blurRad="38100" dist="19050" dir="2700000" algn="tl" rotWithShape="0">
                      <a:schemeClr val="dk1">
                        <a:alpha val="40000"/>
                      </a:schemeClr>
                    </a:outerShdw>
                  </a:effectLst>
                </a:rPr>
                <a:t>Usually contributions by employers and members but guaranteed by state</a:t>
              </a:r>
            </a:p>
          </p:txBody>
        </p:sp>
        <p:sp>
          <p:nvSpPr>
            <p:cNvPr id="6" name="Flowchart: Process 5"/>
            <p:cNvSpPr/>
            <p:nvPr/>
          </p:nvSpPr>
          <p:spPr>
            <a:xfrm>
              <a:off x="3974559" y="2431560"/>
              <a:ext cx="2466109" cy="804553"/>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Pillar 2</a:t>
              </a:r>
            </a:p>
            <a:p>
              <a:pPr algn="ctr"/>
              <a:r>
                <a:rPr lang="en-US" dirty="0">
                  <a:ln w="0"/>
                  <a:solidFill>
                    <a:schemeClr val="tx1"/>
                  </a:solidFill>
                  <a:effectLst>
                    <a:outerShdw blurRad="38100" dist="19050" dir="2700000" algn="tl" rotWithShape="0">
                      <a:schemeClr val="dk1">
                        <a:alpha val="40000"/>
                      </a:schemeClr>
                    </a:outerShdw>
                  </a:effectLst>
                </a:rPr>
                <a:t>Occupational Schemes</a:t>
              </a:r>
            </a:p>
          </p:txBody>
        </p:sp>
        <p:sp>
          <p:nvSpPr>
            <p:cNvPr id="7" name="Flowchart: Process 6"/>
            <p:cNvSpPr/>
            <p:nvPr/>
          </p:nvSpPr>
          <p:spPr>
            <a:xfrm>
              <a:off x="4017263" y="3389032"/>
              <a:ext cx="2408968" cy="2306127"/>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Nationals Covered by State Schemes</a:t>
              </a:r>
            </a:p>
            <a:p>
              <a:pPr algn="ctr"/>
              <a:endParaRPr lang="en-US" sz="600" dirty="0">
                <a:ln w="0"/>
                <a:solidFill>
                  <a:schemeClr val="tx1"/>
                </a:solidFill>
                <a:effectLst>
                  <a:outerShdw blurRad="38100" dist="19050" dir="2700000" algn="tl" rotWithShape="0">
                    <a:schemeClr val="dk1">
                      <a:alpha val="40000"/>
                    </a:schemeClr>
                  </a:outerShdw>
                </a:effectLst>
              </a:endParaRPr>
            </a:p>
            <a:p>
              <a:pPr algn="ctr"/>
              <a:r>
                <a:rPr lang="en-US" dirty="0">
                  <a:ln w="0"/>
                  <a:solidFill>
                    <a:schemeClr val="tx1"/>
                  </a:solidFill>
                  <a:effectLst>
                    <a:outerShdw blurRad="38100" dist="19050" dir="2700000" algn="tl" rotWithShape="0">
                      <a:schemeClr val="dk1">
                        <a:alpha val="40000"/>
                      </a:schemeClr>
                    </a:outerShdw>
                  </a:effectLst>
                </a:rPr>
                <a:t>Covered by </a:t>
              </a:r>
              <a:r>
                <a:rPr lang="en-US" dirty="0" err="1">
                  <a:ln w="0"/>
                  <a:solidFill>
                    <a:schemeClr val="tx1"/>
                  </a:solidFill>
                  <a:effectLst>
                    <a:outerShdw blurRad="38100" dist="19050" dir="2700000" algn="tl" rotWithShape="0">
                      <a:schemeClr val="dk1">
                        <a:alpha val="40000"/>
                      </a:schemeClr>
                    </a:outerShdw>
                  </a:effectLst>
                </a:rPr>
                <a:t>Labour</a:t>
              </a:r>
              <a:r>
                <a:rPr lang="en-US" dirty="0">
                  <a:ln w="0"/>
                  <a:solidFill>
                    <a:schemeClr val="tx1"/>
                  </a:solidFill>
                  <a:effectLst>
                    <a:outerShdw blurRad="38100" dist="19050" dir="2700000" algn="tl" rotWithShape="0">
                      <a:schemeClr val="dk1">
                        <a:alpha val="40000"/>
                      </a:schemeClr>
                    </a:outerShdw>
                  </a:effectLst>
                </a:rPr>
                <a:t> Laws – very largely lump sum Gratuity (End of Service Benefits) which are defined benefit</a:t>
              </a:r>
            </a:p>
          </p:txBody>
        </p:sp>
        <p:sp>
          <p:nvSpPr>
            <p:cNvPr id="8" name="Flowchart: Process 7"/>
            <p:cNvSpPr/>
            <p:nvPr/>
          </p:nvSpPr>
          <p:spPr>
            <a:xfrm>
              <a:off x="6483371" y="2431560"/>
              <a:ext cx="2427108" cy="804553"/>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Pillar 3</a:t>
              </a:r>
            </a:p>
            <a:p>
              <a:pPr algn="ctr"/>
              <a:r>
                <a:rPr lang="en-US" dirty="0">
                  <a:ln w="0"/>
                  <a:solidFill>
                    <a:schemeClr val="tx1"/>
                  </a:solidFill>
                  <a:effectLst>
                    <a:outerShdw blurRad="38100" dist="19050" dir="2700000" algn="tl" rotWithShape="0">
                      <a:schemeClr val="dk1">
                        <a:alpha val="40000"/>
                      </a:schemeClr>
                    </a:outerShdw>
                  </a:effectLst>
                </a:rPr>
                <a:t>Private Pensions</a:t>
              </a:r>
            </a:p>
          </p:txBody>
        </p:sp>
        <p:sp>
          <p:nvSpPr>
            <p:cNvPr id="9" name="Flowchart: Process 8"/>
            <p:cNvSpPr/>
            <p:nvPr/>
          </p:nvSpPr>
          <p:spPr>
            <a:xfrm>
              <a:off x="6511639" y="3389032"/>
              <a:ext cx="2437841" cy="2306127"/>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Usually non-regulated</a:t>
              </a:r>
            </a:p>
            <a:p>
              <a:pPr algn="ctr"/>
              <a:endParaRPr lang="en-US" dirty="0">
                <a:ln w="0"/>
                <a:solidFill>
                  <a:schemeClr val="tx1"/>
                </a:solidFill>
                <a:effectLst>
                  <a:outerShdw blurRad="38100" dist="19050" dir="2700000" algn="tl" rotWithShape="0">
                    <a:schemeClr val="dk1">
                      <a:alpha val="40000"/>
                    </a:schemeClr>
                  </a:outerShdw>
                </a:effectLst>
              </a:endParaRPr>
            </a:p>
            <a:p>
              <a:pPr algn="ctr"/>
              <a:r>
                <a:rPr lang="en-US" dirty="0">
                  <a:ln w="0"/>
                  <a:solidFill>
                    <a:schemeClr val="tx1"/>
                  </a:solidFill>
                  <a:effectLst>
                    <a:outerShdw blurRad="38100" dist="19050" dir="2700000" algn="tl" rotWithShape="0">
                      <a:schemeClr val="dk1">
                        <a:alpha val="40000"/>
                      </a:schemeClr>
                    </a:outerShdw>
                  </a:effectLst>
                </a:rPr>
                <a:t>Regulations not required due to lack of any taxation on individuals</a:t>
              </a:r>
            </a:p>
          </p:txBody>
        </p:sp>
      </p:grpSp>
      <p:sp>
        <p:nvSpPr>
          <p:cNvPr id="14" name="Right Triangle 13"/>
          <p:cNvSpPr/>
          <p:nvPr/>
        </p:nvSpPr>
        <p:spPr>
          <a:xfrm flipV="1">
            <a:off x="2195664" y="1537847"/>
            <a:ext cx="3631823" cy="879874"/>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p:cNvSpPr/>
          <p:nvPr/>
        </p:nvSpPr>
        <p:spPr>
          <a:xfrm flipH="1" flipV="1">
            <a:off x="5941868" y="1537847"/>
            <a:ext cx="3502454" cy="879874"/>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70570" y="3149600"/>
            <a:ext cx="1308371" cy="830997"/>
          </a:xfrm>
          <a:prstGeom prst="rect">
            <a:avLst/>
          </a:prstGeom>
          <a:noFill/>
        </p:spPr>
        <p:txBody>
          <a:bodyPr wrap="none" rtlCol="0">
            <a:spAutoFit/>
          </a:bodyPr>
          <a:lstStyle/>
          <a:p>
            <a:pPr algn="ctr"/>
            <a:r>
              <a:rPr lang="en-US" sz="2400" b="1" dirty="0">
                <a:solidFill>
                  <a:srgbClr val="FF0000"/>
                </a:solidFill>
              </a:rPr>
              <a:t>State </a:t>
            </a:r>
          </a:p>
          <a:p>
            <a:pPr algn="ctr"/>
            <a:r>
              <a:rPr lang="en-US" sz="2400" b="1" dirty="0">
                <a:solidFill>
                  <a:srgbClr val="FF0000"/>
                </a:solidFill>
              </a:rPr>
              <a:t>Schemes</a:t>
            </a:r>
          </a:p>
        </p:txBody>
      </p:sp>
      <p:cxnSp>
        <p:nvCxnSpPr>
          <p:cNvPr id="17" name="Straight Arrow Connector 16"/>
          <p:cNvCxnSpPr/>
          <p:nvPr/>
        </p:nvCxnSpPr>
        <p:spPr>
          <a:xfrm flipH="1">
            <a:off x="1896952" y="3149600"/>
            <a:ext cx="490649" cy="4154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1901371" y="3708400"/>
            <a:ext cx="2975429" cy="145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Flowchart: Connector 20"/>
          <p:cNvSpPr/>
          <p:nvPr/>
        </p:nvSpPr>
        <p:spPr>
          <a:xfrm>
            <a:off x="626600" y="3015343"/>
            <a:ext cx="1308371" cy="1386114"/>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626600" y="4977339"/>
            <a:ext cx="1308371" cy="1386114"/>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30901" y="5133336"/>
            <a:ext cx="1308371" cy="830997"/>
          </a:xfrm>
          <a:prstGeom prst="rect">
            <a:avLst/>
          </a:prstGeom>
          <a:noFill/>
        </p:spPr>
        <p:txBody>
          <a:bodyPr wrap="none" rtlCol="0">
            <a:spAutoFit/>
          </a:bodyPr>
          <a:lstStyle/>
          <a:p>
            <a:pPr algn="ctr"/>
            <a:r>
              <a:rPr lang="en-US" sz="2400" b="1" dirty="0">
                <a:solidFill>
                  <a:srgbClr val="FF0000"/>
                </a:solidFill>
              </a:rPr>
              <a:t>EOSB </a:t>
            </a:r>
          </a:p>
          <a:p>
            <a:pPr algn="ctr"/>
            <a:r>
              <a:rPr lang="en-US" sz="2400" b="1" dirty="0">
                <a:solidFill>
                  <a:srgbClr val="FF0000"/>
                </a:solidFill>
              </a:rPr>
              <a:t>Schemes</a:t>
            </a:r>
          </a:p>
        </p:txBody>
      </p:sp>
      <p:cxnSp>
        <p:nvCxnSpPr>
          <p:cNvPr id="28" name="Straight Arrow Connector 27"/>
          <p:cNvCxnSpPr/>
          <p:nvPr/>
        </p:nvCxnSpPr>
        <p:spPr>
          <a:xfrm flipH="1">
            <a:off x="1896953" y="4657023"/>
            <a:ext cx="3422533" cy="8051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Flowchart: Connector 29"/>
          <p:cNvSpPr/>
          <p:nvPr/>
        </p:nvSpPr>
        <p:spPr>
          <a:xfrm>
            <a:off x="10058400" y="2320792"/>
            <a:ext cx="1944913" cy="1728694"/>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0241187" y="2771061"/>
            <a:ext cx="1579337" cy="830997"/>
          </a:xfrm>
          <a:prstGeom prst="rect">
            <a:avLst/>
          </a:prstGeom>
          <a:noFill/>
        </p:spPr>
        <p:txBody>
          <a:bodyPr wrap="square" rtlCol="0">
            <a:spAutoFit/>
          </a:bodyPr>
          <a:lstStyle/>
          <a:p>
            <a:pPr algn="ctr"/>
            <a:r>
              <a:rPr lang="en-US" sz="2400" b="1" dirty="0">
                <a:solidFill>
                  <a:srgbClr val="FF0000"/>
                </a:solidFill>
              </a:rPr>
              <a:t>Voluntary</a:t>
            </a:r>
          </a:p>
          <a:p>
            <a:pPr algn="ctr"/>
            <a:r>
              <a:rPr lang="en-US" sz="2400" b="1" dirty="0">
                <a:solidFill>
                  <a:srgbClr val="FF0000"/>
                </a:solidFill>
              </a:rPr>
              <a:t>Pensions</a:t>
            </a:r>
          </a:p>
        </p:txBody>
      </p:sp>
      <p:cxnSp>
        <p:nvCxnSpPr>
          <p:cNvPr id="32" name="Straight Arrow Connector 31"/>
          <p:cNvCxnSpPr/>
          <p:nvPr/>
        </p:nvCxnSpPr>
        <p:spPr>
          <a:xfrm flipV="1">
            <a:off x="7971344" y="3357349"/>
            <a:ext cx="2211415" cy="15484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22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6" grpId="0" animBg="1"/>
      <p:bldP spid="27" grpId="0"/>
      <p:bldP spid="30" grpId="0" animBg="1"/>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21736DE-C00C-4D42-8AB2-2BDDE41E6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925" y="-709"/>
            <a:ext cx="11887200" cy="6765925"/>
          </a:xfrm>
          <a:prstGeom prst="rect">
            <a:avLst/>
          </a:prstGeom>
        </p:spPr>
      </p:pic>
      <p:sp>
        <p:nvSpPr>
          <p:cNvPr id="2" name="Title 1"/>
          <p:cNvSpPr>
            <a:spLocks noGrp="1"/>
          </p:cNvSpPr>
          <p:nvPr>
            <p:ph type="title"/>
          </p:nvPr>
        </p:nvSpPr>
        <p:spPr>
          <a:xfrm>
            <a:off x="824502" y="326571"/>
            <a:ext cx="10252710" cy="660400"/>
          </a:xfrm>
        </p:spPr>
        <p:txBody>
          <a:bodyPr>
            <a:normAutofit fontScale="90000"/>
          </a:bodyPr>
          <a:lstStyle/>
          <a:p>
            <a:r>
              <a:rPr lang="en-US" b="1" u="sng" dirty="0"/>
              <a:t>Two Distinct Systems</a:t>
            </a:r>
          </a:p>
        </p:txBody>
      </p:sp>
      <p:sp>
        <p:nvSpPr>
          <p:cNvPr id="4" name="Flowchart: Process 3"/>
          <p:cNvSpPr/>
          <p:nvPr/>
        </p:nvSpPr>
        <p:spPr>
          <a:xfrm>
            <a:off x="631374" y="1181261"/>
            <a:ext cx="5406570" cy="842159"/>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rPr>
              <a:t>Nationals</a:t>
            </a:r>
          </a:p>
        </p:txBody>
      </p:sp>
      <p:sp>
        <p:nvSpPr>
          <p:cNvPr id="7" name="Flowchart: Process 6"/>
          <p:cNvSpPr/>
          <p:nvPr/>
        </p:nvSpPr>
        <p:spPr>
          <a:xfrm>
            <a:off x="631374" y="2023420"/>
            <a:ext cx="5406570" cy="4317668"/>
          </a:xfrm>
          <a:prstGeom prst="flowChartProcess">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chemeClr val="tx1"/>
                </a:solidFill>
                <a:effectLst>
                  <a:outerShdw blurRad="38100" dist="19050" dir="2700000" algn="tl" rotWithShape="0">
                    <a:schemeClr val="dk1">
                      <a:alpha val="40000"/>
                    </a:schemeClr>
                  </a:outerShdw>
                </a:effectLst>
              </a:rPr>
              <a:t>Covered by Social Security System</a:t>
            </a:r>
          </a:p>
          <a:p>
            <a:pPr algn="ctr"/>
            <a:endParaRPr lang="en-US" sz="600" b="1" dirty="0">
              <a:ln w="0"/>
              <a:solidFill>
                <a:schemeClr val="tx1"/>
              </a:solidFill>
              <a:effectLst>
                <a:outerShdw blurRad="38100" dist="19050" dir="2700000" algn="tl" rotWithShape="0">
                  <a:schemeClr val="dk1">
                    <a:alpha val="40000"/>
                  </a:schemeClr>
                </a:outerShdw>
              </a:effectLst>
            </a:endParaRPr>
          </a:p>
          <a:p>
            <a:pPr algn="ctr"/>
            <a:endParaRPr lang="en-US" sz="600" b="1" dirty="0">
              <a:ln w="0"/>
              <a:solidFill>
                <a:schemeClr val="tx1"/>
              </a:solidFill>
              <a:effectLst>
                <a:outerShdw blurRad="38100" dist="19050" dir="2700000" algn="tl" rotWithShape="0">
                  <a:schemeClr val="dk1">
                    <a:alpha val="40000"/>
                  </a:schemeClr>
                </a:outerShdw>
              </a:effectLst>
            </a:endParaRPr>
          </a:p>
          <a:p>
            <a:pPr marL="285750" indent="-285750">
              <a:buFontTx/>
              <a:buChar char="-"/>
            </a:pPr>
            <a:r>
              <a:rPr lang="en-US" sz="2000" dirty="0">
                <a:ln w="0"/>
                <a:solidFill>
                  <a:schemeClr val="tx1"/>
                </a:solidFill>
                <a:effectLst>
                  <a:outerShdw blurRad="38100" dist="19050" dir="2700000" algn="tl" rotWithShape="0">
                    <a:schemeClr val="dk1">
                      <a:alpha val="40000"/>
                    </a:schemeClr>
                  </a:outerShdw>
                </a:effectLst>
              </a:rPr>
              <a:t>Run by state institutions set up for the purpose</a:t>
            </a:r>
          </a:p>
          <a:p>
            <a:pPr marL="285750" indent="-285750">
              <a:buFontTx/>
              <a:buChar char="-"/>
            </a:pPr>
            <a:r>
              <a:rPr lang="en-US" sz="2000" dirty="0">
                <a:ln w="0"/>
                <a:solidFill>
                  <a:schemeClr val="tx1"/>
                </a:solidFill>
                <a:effectLst>
                  <a:outerShdw blurRad="38100" dist="19050" dir="2700000" algn="tl" rotWithShape="0">
                    <a:schemeClr val="dk1">
                      <a:alpha val="40000"/>
                    </a:schemeClr>
                  </a:outerShdw>
                </a:effectLst>
              </a:rPr>
              <a:t>Contributions by employer/member but scheme effectively guaranteed by government</a:t>
            </a:r>
          </a:p>
          <a:p>
            <a:pPr marL="285750" indent="-285750">
              <a:buFontTx/>
              <a:buChar char="-"/>
            </a:pPr>
            <a:r>
              <a:rPr lang="en-US" sz="2000" dirty="0">
                <a:ln w="0"/>
                <a:solidFill>
                  <a:schemeClr val="tx1"/>
                </a:solidFill>
                <a:effectLst>
                  <a:outerShdw blurRad="38100" dist="19050" dir="2700000" algn="tl" rotWithShape="0">
                    <a:schemeClr val="dk1">
                      <a:alpha val="40000"/>
                    </a:schemeClr>
                  </a:outerShdw>
                </a:effectLst>
              </a:rPr>
              <a:t>Sometimes multiple institutions in a country dealing with different segments of the population</a:t>
            </a:r>
          </a:p>
          <a:p>
            <a:pPr marL="285750" indent="-285750">
              <a:buFontTx/>
              <a:buChar char="-"/>
            </a:pPr>
            <a:r>
              <a:rPr lang="en-US" sz="2000" dirty="0">
                <a:ln w="0"/>
                <a:solidFill>
                  <a:schemeClr val="tx1"/>
                </a:solidFill>
                <a:effectLst>
                  <a:outerShdw blurRad="38100" dist="19050" dir="2700000" algn="tl" rotWithShape="0">
                    <a:schemeClr val="dk1">
                      <a:alpha val="40000"/>
                    </a:schemeClr>
                  </a:outerShdw>
                </a:effectLst>
              </a:rPr>
              <a:t>Benefits tend to be very generous compared to schemes in other countries (including developed ones)</a:t>
            </a:r>
          </a:p>
          <a:p>
            <a:pPr marL="742950" lvl="1" indent="-285750">
              <a:buFontTx/>
              <a:buChar char="-"/>
            </a:pPr>
            <a:r>
              <a:rPr lang="en-US" sz="2000" dirty="0">
                <a:ln w="0"/>
                <a:solidFill>
                  <a:schemeClr val="tx1"/>
                </a:solidFill>
                <a:effectLst>
                  <a:outerShdw blurRad="38100" dist="19050" dir="2700000" algn="tl" rotWithShape="0">
                    <a:schemeClr val="dk1">
                      <a:alpha val="40000"/>
                    </a:schemeClr>
                  </a:outerShdw>
                </a:effectLst>
              </a:rPr>
              <a:t>Basic benefit includes a pension payable over time</a:t>
            </a:r>
          </a:p>
          <a:p>
            <a:pPr marL="285750" indent="-285750" algn="ctr">
              <a:buFontTx/>
              <a:buChar char="-"/>
            </a:pPr>
            <a:endParaRPr lang="en-US" dirty="0">
              <a:ln w="0"/>
              <a:solidFill>
                <a:schemeClr val="tx1"/>
              </a:solidFill>
              <a:effectLst>
                <a:outerShdw blurRad="38100" dist="19050" dir="2700000" algn="tl" rotWithShape="0">
                  <a:schemeClr val="dk1">
                    <a:alpha val="40000"/>
                  </a:schemeClr>
                </a:outerShdw>
              </a:effectLst>
            </a:endParaRPr>
          </a:p>
        </p:txBody>
      </p:sp>
      <p:sp>
        <p:nvSpPr>
          <p:cNvPr id="8" name="Flowchart: Process 7"/>
          <p:cNvSpPr/>
          <p:nvPr/>
        </p:nvSpPr>
        <p:spPr>
          <a:xfrm>
            <a:off x="6262918" y="1181261"/>
            <a:ext cx="5406570" cy="842159"/>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rPr>
              <a:t>Expatriates</a:t>
            </a:r>
          </a:p>
        </p:txBody>
      </p:sp>
      <p:sp>
        <p:nvSpPr>
          <p:cNvPr id="9" name="Flowchart: Process 8"/>
          <p:cNvSpPr/>
          <p:nvPr/>
        </p:nvSpPr>
        <p:spPr>
          <a:xfrm>
            <a:off x="6262918" y="2023420"/>
            <a:ext cx="5406570" cy="4317668"/>
          </a:xfrm>
          <a:prstGeom prst="flowChartProcess">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w="0"/>
                <a:solidFill>
                  <a:schemeClr val="tx1"/>
                </a:solidFill>
                <a:effectLst>
                  <a:outerShdw blurRad="38100" dist="19050" dir="2700000" algn="tl" rotWithShape="0">
                    <a:schemeClr val="dk1">
                      <a:alpha val="40000"/>
                    </a:schemeClr>
                  </a:outerShdw>
                </a:effectLst>
              </a:rPr>
              <a:t>Not Covered by Social Security System</a:t>
            </a:r>
          </a:p>
          <a:p>
            <a:pPr algn="ctr"/>
            <a:endParaRPr lang="en-US" sz="2000" b="1" dirty="0">
              <a:ln w="0"/>
              <a:solidFill>
                <a:schemeClr val="tx1"/>
              </a:solidFill>
              <a:effectLst>
                <a:outerShdw blurRad="38100" dist="19050" dir="2700000" algn="tl" rotWithShape="0">
                  <a:schemeClr val="dk1">
                    <a:alpha val="40000"/>
                  </a:schemeClr>
                </a:outerShdw>
              </a:effectLst>
            </a:endParaRPr>
          </a:p>
          <a:p>
            <a:pPr marL="342900" indent="-342900">
              <a:buFontTx/>
              <a:buChar char="-"/>
            </a:pPr>
            <a:r>
              <a:rPr lang="en-US" sz="2000" dirty="0">
                <a:ln w="0"/>
                <a:solidFill>
                  <a:schemeClr val="tx1"/>
                </a:solidFill>
                <a:effectLst>
                  <a:outerShdw blurRad="38100" dist="19050" dir="2700000" algn="tl" rotWithShape="0">
                    <a:schemeClr val="dk1">
                      <a:alpha val="40000"/>
                    </a:schemeClr>
                  </a:outerShdw>
                </a:effectLst>
              </a:rPr>
              <a:t>Employers are required to provide minimum benefits</a:t>
            </a:r>
          </a:p>
          <a:p>
            <a:pPr marL="342900" indent="-342900">
              <a:buFontTx/>
              <a:buChar char="-"/>
            </a:pPr>
            <a:r>
              <a:rPr lang="en-US" sz="2000" dirty="0">
                <a:ln w="0"/>
                <a:solidFill>
                  <a:schemeClr val="tx1"/>
                </a:solidFill>
                <a:effectLst>
                  <a:outerShdw blurRad="38100" dist="19050" dir="2700000" algn="tl" rotWithShape="0">
                    <a:schemeClr val="dk1">
                      <a:alpha val="40000"/>
                    </a:schemeClr>
                  </a:outerShdw>
                </a:effectLst>
              </a:rPr>
              <a:t>Cost borne by employers</a:t>
            </a:r>
          </a:p>
          <a:p>
            <a:pPr marL="342900" indent="-342900">
              <a:buFontTx/>
              <a:buChar char="-"/>
            </a:pPr>
            <a:r>
              <a:rPr lang="en-US" sz="2000" dirty="0">
                <a:ln w="0"/>
                <a:solidFill>
                  <a:schemeClr val="tx1"/>
                </a:solidFill>
                <a:effectLst>
                  <a:outerShdw blurRad="38100" dist="19050" dir="2700000" algn="tl" rotWithShape="0">
                    <a:schemeClr val="dk1">
                      <a:alpha val="40000"/>
                    </a:schemeClr>
                  </a:outerShdw>
                </a:effectLst>
              </a:rPr>
              <a:t>Basic benefit tends to be a lump sum based on length of service and final salary</a:t>
            </a:r>
          </a:p>
          <a:p>
            <a:pPr algn="ctr"/>
            <a:endParaRPr lang="en-US" sz="2000" b="1" dirty="0">
              <a:ln w="0"/>
              <a:solidFill>
                <a:schemeClr val="tx1"/>
              </a:solidFill>
              <a:effectLst>
                <a:outerShdw blurRad="38100" dist="19050" dir="2700000" algn="tl" rotWithShape="0">
                  <a:schemeClr val="dk1">
                    <a:alpha val="40000"/>
                  </a:schemeClr>
                </a:outerShdw>
              </a:effectLst>
            </a:endParaRPr>
          </a:p>
          <a:p>
            <a:pPr marL="285750" indent="-285750">
              <a:buFontTx/>
              <a:buChar char="-"/>
            </a:pPr>
            <a:endParaRPr lang="en-US" sz="2000" dirty="0">
              <a:ln w="0"/>
              <a:solidFill>
                <a:schemeClr val="tx1"/>
              </a:solidFill>
              <a:effectLst>
                <a:outerShdw blurRad="38100" dist="19050" dir="2700000" algn="tl" rotWithShape="0">
                  <a:schemeClr val="dk1">
                    <a:alpha val="40000"/>
                  </a:schemeClr>
                </a:outerShdw>
              </a:effectLst>
            </a:endParaRPr>
          </a:p>
          <a:p>
            <a:pPr marL="285750" indent="-285750" algn="ctr">
              <a:buFontTx/>
              <a:buChar char="-"/>
            </a:pP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85725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E6089A-9CE0-4106-AA47-91CCB591D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87200" cy="6765925"/>
          </a:xfrm>
          <a:prstGeom prst="rect">
            <a:avLst/>
          </a:prstGeom>
        </p:spPr>
      </p:pic>
      <p:sp>
        <p:nvSpPr>
          <p:cNvPr id="6" name="Rectangle 5">
            <a:extLst>
              <a:ext uri="{FF2B5EF4-FFF2-40B4-BE49-F238E27FC236}">
                <a16:creationId xmlns:a16="http://schemas.microsoft.com/office/drawing/2014/main" id="{D7BED013-399B-4D4E-A071-7E88BDDBE040}"/>
              </a:ext>
            </a:extLst>
          </p:cNvPr>
          <p:cNvSpPr/>
          <p:nvPr/>
        </p:nvSpPr>
        <p:spPr>
          <a:xfrm>
            <a:off x="1929254" y="2547610"/>
            <a:ext cx="8028736" cy="1323439"/>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rPr>
              <a:t>State Pension Schemes in GCC</a:t>
            </a:r>
          </a:p>
          <a:p>
            <a:pPr algn="ctr"/>
            <a:r>
              <a:rPr lang="en-US" sz="2400" b="0" cap="none" spc="0" dirty="0">
                <a:ln w="0"/>
                <a:solidFill>
                  <a:schemeClr val="tx1"/>
                </a:solidFill>
                <a:effectLst>
                  <a:outerShdw blurRad="38100" dist="19050" dir="2700000" algn="tl" rotWithShape="0">
                    <a:schemeClr val="dk1">
                      <a:alpha val="40000"/>
                    </a:schemeClr>
                  </a:outerShdw>
                </a:effectLst>
              </a:rPr>
              <a:t>Th</a:t>
            </a:r>
            <a:r>
              <a:rPr lang="en-US" sz="2000" b="0" cap="none" spc="0" dirty="0">
                <a:ln w="0"/>
                <a:solidFill>
                  <a:schemeClr val="tx1"/>
                </a:solidFill>
                <a:effectLst>
                  <a:outerShdw blurRad="38100" dist="19050" dir="2700000" algn="tl" rotWithShape="0">
                    <a:schemeClr val="dk1">
                      <a:alpha val="40000"/>
                    </a:schemeClr>
                  </a:outerShdw>
                </a:effectLst>
              </a:rPr>
              <a:t>e current pension schemes in the GCC region are </a:t>
            </a:r>
            <a:r>
              <a:rPr lang="en-US" sz="2000" dirty="0">
                <a:ln w="0"/>
                <a:effectLst>
                  <a:outerShdw blurRad="38100" dist="19050" dir="2700000" algn="tl" rotWithShape="0">
                    <a:schemeClr val="dk1">
                      <a:alpha val="40000"/>
                    </a:schemeClr>
                  </a:outerShdw>
                </a:effectLst>
              </a:rPr>
              <a:t>D</a:t>
            </a:r>
            <a:r>
              <a:rPr lang="en-US" sz="2000" b="0" cap="none" spc="0" dirty="0">
                <a:ln w="0"/>
                <a:solidFill>
                  <a:schemeClr val="tx1"/>
                </a:solidFill>
                <a:effectLst>
                  <a:outerShdw blurRad="38100" dist="19050" dir="2700000" algn="tl" rotWithShape="0">
                    <a:schemeClr val="dk1">
                      <a:alpha val="40000"/>
                    </a:schemeClr>
                  </a:outerShdw>
                </a:effectLst>
              </a:rPr>
              <a:t>efined </a:t>
            </a:r>
            <a:r>
              <a:rPr lang="en-US" sz="2000" dirty="0">
                <a:ln w="0"/>
                <a:effectLst>
                  <a:outerShdw blurRad="38100" dist="19050" dir="2700000" algn="tl" rotWithShape="0">
                    <a:schemeClr val="dk1">
                      <a:alpha val="40000"/>
                    </a:schemeClr>
                  </a:outerShdw>
                </a:effectLst>
              </a:rPr>
              <a:t>B</a:t>
            </a:r>
            <a:r>
              <a:rPr lang="en-US" sz="2000" b="0" cap="none" spc="0" dirty="0">
                <a:ln w="0"/>
                <a:solidFill>
                  <a:schemeClr val="tx1"/>
                </a:solidFill>
                <a:effectLst>
                  <a:outerShdw blurRad="38100" dist="19050" dir="2700000" algn="tl" rotWithShape="0">
                    <a:schemeClr val="dk1">
                      <a:alpha val="40000"/>
                    </a:schemeClr>
                  </a:outerShdw>
                </a:effectLst>
              </a:rPr>
              <a:t>enefits Plans,</a:t>
            </a:r>
          </a:p>
          <a:p>
            <a:pPr algn="ctr"/>
            <a:r>
              <a:rPr lang="en-US" sz="2000" dirty="0">
                <a:ln w="0"/>
                <a:effectLst>
                  <a:outerShdw blurRad="38100" dist="19050" dir="2700000" algn="tl" rotWithShape="0">
                    <a:schemeClr val="dk1">
                      <a:alpha val="40000"/>
                    </a:schemeClr>
                  </a:outerShdw>
                </a:effectLst>
              </a:rPr>
              <a:t>with high benefit levels compared to other countries</a:t>
            </a:r>
            <a:r>
              <a:rPr lang="en-US" sz="20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135614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33682A-1C26-45DD-ACF9-11BCF2468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837"/>
            <a:ext cx="11887200" cy="6765925"/>
          </a:xfrm>
          <a:prstGeom prst="rect">
            <a:avLst/>
          </a:prstGeom>
        </p:spPr>
      </p:pic>
      <p:sp>
        <p:nvSpPr>
          <p:cNvPr id="2" name="Rectangle 1">
            <a:extLst>
              <a:ext uri="{FF2B5EF4-FFF2-40B4-BE49-F238E27FC236}">
                <a16:creationId xmlns:a16="http://schemas.microsoft.com/office/drawing/2014/main" id="{D78E3848-DFE9-41A8-844A-5C24A18F65C2}"/>
              </a:ext>
            </a:extLst>
          </p:cNvPr>
          <p:cNvSpPr/>
          <p:nvPr/>
        </p:nvSpPr>
        <p:spPr>
          <a:xfrm>
            <a:off x="411442" y="271766"/>
            <a:ext cx="4271362" cy="584775"/>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r>
              <a:rPr lang="en-US" sz="3200" b="0" u="sng" cap="none" spc="0" dirty="0">
                <a:ln w="0"/>
                <a:solidFill>
                  <a:schemeClr val="tx1"/>
                </a:solidFill>
                <a:effectLst>
                  <a:outerShdw blurRad="38100" dist="19050" dir="2700000" algn="tl" rotWithShape="0">
                    <a:schemeClr val="dk1">
                      <a:alpha val="40000"/>
                    </a:schemeClr>
                  </a:outerShdw>
                </a:effectLst>
              </a:rPr>
              <a:t>Kingdom of Saudi Arabia</a:t>
            </a:r>
          </a:p>
        </p:txBody>
      </p:sp>
      <p:sp>
        <p:nvSpPr>
          <p:cNvPr id="3" name="TextBox 2">
            <a:extLst>
              <a:ext uri="{FF2B5EF4-FFF2-40B4-BE49-F238E27FC236}">
                <a16:creationId xmlns:a16="http://schemas.microsoft.com/office/drawing/2014/main" id="{2A88E5EA-6E69-4B28-B145-3F36E05B91C6}"/>
              </a:ext>
            </a:extLst>
          </p:cNvPr>
          <p:cNvSpPr txBox="1"/>
          <p:nvPr/>
        </p:nvSpPr>
        <p:spPr>
          <a:xfrm>
            <a:off x="360219" y="907702"/>
            <a:ext cx="11331327" cy="5632311"/>
          </a:xfrm>
          <a:prstGeom prst="rect">
            <a:avLst/>
          </a:prstGeom>
          <a:solidFill>
            <a:schemeClr val="bg1">
              <a:alpha val="65000"/>
            </a:schemeClr>
          </a:solidFill>
        </p:spPr>
        <p:txBody>
          <a:bodyPr wrap="square" rtlCol="0">
            <a:spAutoFit/>
          </a:bodyPr>
          <a:lstStyle/>
          <a:p>
            <a:pPr marL="285750" indent="-285750">
              <a:buFont typeface="Arial" panose="020B0604020202020204" pitchFamily="34" charset="0"/>
              <a:buChar char="•"/>
            </a:pPr>
            <a:r>
              <a:rPr lang="en-US" dirty="0"/>
              <a:t>Law:							Social Insurance Law issued in 1969/ New Law in 2000</a:t>
            </a:r>
          </a:p>
          <a:p>
            <a:endParaRPr lang="en-US" dirty="0"/>
          </a:p>
          <a:p>
            <a:pPr marL="285750" indent="-285750">
              <a:buFont typeface="Arial" panose="020B0604020202020204" pitchFamily="34" charset="0"/>
              <a:buChar char="•"/>
            </a:pPr>
            <a:r>
              <a:rPr lang="en-US" dirty="0"/>
              <a:t>Retirement Age:					60 years men/ 55 women (younger for military)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Entitlement criteria:				60 men / 55 women with Paid/Credited 120 months contributions</a:t>
            </a:r>
          </a:p>
          <a:p>
            <a:pPr lvl="1"/>
            <a:r>
              <a:rPr lang="en-US" dirty="0"/>
              <a:t>							Any age with 300 months of contribution if no longer covered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Old Age Pension:	</a:t>
            </a:r>
          </a:p>
          <a:p>
            <a:pPr marL="742950" lvl="1" indent="-285750">
              <a:buFont typeface="Arial" panose="020B0604020202020204" pitchFamily="34" charset="0"/>
              <a:buChar char="•"/>
            </a:pPr>
            <a:r>
              <a:rPr lang="en-US" dirty="0"/>
              <a:t>Age/Contribution Term:		Insured Person: 9% of gross, Employer: 9% of gross, Govt: operating deficit</a:t>
            </a:r>
          </a:p>
          <a:p>
            <a:pPr lvl="1"/>
            <a:r>
              <a:rPr lang="en-US" dirty="0"/>
              <a:t>							</a:t>
            </a:r>
          </a:p>
          <a:p>
            <a:pPr marL="742950" lvl="1" indent="-285750">
              <a:buFont typeface="Arial" panose="020B0604020202020204" pitchFamily="34" charset="0"/>
              <a:buChar char="•"/>
            </a:pPr>
            <a:r>
              <a:rPr lang="en-US" dirty="0"/>
              <a:t>Benefit:					2.5% of average earnings for each year of contribution (max 100%)</a:t>
            </a:r>
          </a:p>
          <a:p>
            <a:endParaRPr lang="en-US" dirty="0"/>
          </a:p>
          <a:p>
            <a:r>
              <a:rPr lang="en-US" dirty="0"/>
              <a:t>Disability Pension:					Yes</a:t>
            </a:r>
          </a:p>
          <a:p>
            <a:endParaRPr lang="en-US" dirty="0"/>
          </a:p>
          <a:p>
            <a:r>
              <a:rPr lang="en-US" dirty="0"/>
              <a:t>Survivor Pension:					Eligible survivors include the widow(</a:t>
            </a:r>
            <a:r>
              <a:rPr lang="en-US" dirty="0" err="1"/>
              <a:t>er</a:t>
            </a:r>
            <a:r>
              <a:rPr lang="en-US" dirty="0"/>
              <a:t>); a dependent son younger than</a:t>
            </a:r>
          </a:p>
          <a:p>
            <a:r>
              <a:rPr lang="en-US" dirty="0"/>
              <a:t>								age 21 (age 26 if a full-time student); a dependent, unmarried daughter;</a:t>
            </a:r>
          </a:p>
          <a:p>
            <a:r>
              <a:rPr lang="en-US" dirty="0"/>
              <a:t>								and siblings, parents, grandparents, and grandchildren in certain circumstances.</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9EDC107F-8E02-410A-9BDA-A6F14042DF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36169" y="137067"/>
            <a:ext cx="3655377" cy="204554"/>
          </a:xfrm>
          <a:prstGeom prst="rect">
            <a:avLst/>
          </a:prstGeom>
        </p:spPr>
      </p:pic>
    </p:spTree>
    <p:extLst>
      <p:ext uri="{BB962C8B-B14F-4D97-AF65-F5344CB8AC3E}">
        <p14:creationId xmlns:p14="http://schemas.microsoft.com/office/powerpoint/2010/main" val="4097220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1246</TotalTime>
  <Words>1671</Words>
  <Application>Microsoft Office PowerPoint</Application>
  <PresentationFormat>Custom</PresentationFormat>
  <Paragraphs>327</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PowerPoint Presentation</vt:lpstr>
      <vt:lpstr>PowerPoint Presentation</vt:lpstr>
      <vt:lpstr>Retirement Benefit Framework</vt:lpstr>
      <vt:lpstr>Traditional Old Age Income Framework</vt:lpstr>
      <vt:lpstr>Special Circumstances in GCC Countries</vt:lpstr>
      <vt:lpstr>How The 3 Pillars are Addressed in GCC Countries</vt:lpstr>
      <vt:lpstr>Two Distinct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Generous Benefit Structures</vt:lpstr>
      <vt:lpstr>PowerPoint Presentation</vt:lpstr>
      <vt:lpstr>Inadequate Contributions and Funding</vt:lpstr>
      <vt:lpstr>Young Populations</vt:lpstr>
      <vt:lpstr>PowerPoint Presentation</vt:lpstr>
      <vt:lpstr>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Standard Structure </vt:lpstr>
      <vt:lpstr>Challenges with Current Structure </vt:lpstr>
      <vt:lpstr>Recommendations</vt:lpstr>
      <vt:lpstr>PowerPoint Presentation</vt:lpstr>
      <vt:lpstr>Voluntary Private Pensions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Ubaid</dc:creator>
  <cp:lastModifiedBy>Lenovo</cp:lastModifiedBy>
  <cp:revision>114</cp:revision>
  <dcterms:created xsi:type="dcterms:W3CDTF">2019-09-20T11:39:30Z</dcterms:created>
  <dcterms:modified xsi:type="dcterms:W3CDTF">2019-10-17T04:14:51Z</dcterms:modified>
</cp:coreProperties>
</file>