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6" r:id="rId5"/>
    <p:sldId id="281" r:id="rId6"/>
    <p:sldId id="279" r:id="rId7"/>
    <p:sldId id="363" r:id="rId8"/>
    <p:sldId id="364" r:id="rId9"/>
    <p:sldId id="365" r:id="rId10"/>
    <p:sldId id="299" r:id="rId11"/>
    <p:sldId id="325" r:id="rId12"/>
    <p:sldId id="326" r:id="rId13"/>
    <p:sldId id="327" r:id="rId14"/>
    <p:sldId id="328" r:id="rId15"/>
    <p:sldId id="329" r:id="rId16"/>
    <p:sldId id="330" r:id="rId17"/>
    <p:sldId id="355" r:id="rId18"/>
    <p:sldId id="357" r:id="rId19"/>
    <p:sldId id="331" r:id="rId20"/>
    <p:sldId id="332" r:id="rId21"/>
    <p:sldId id="333" r:id="rId22"/>
    <p:sldId id="334" r:id="rId23"/>
    <p:sldId id="335" r:id="rId24"/>
    <p:sldId id="336" r:id="rId25"/>
    <p:sldId id="337" r:id="rId26"/>
    <p:sldId id="366" r:id="rId27"/>
    <p:sldId id="341" r:id="rId28"/>
    <p:sldId id="345" r:id="rId29"/>
    <p:sldId id="346" r:id="rId30"/>
    <p:sldId id="359" r:id="rId31"/>
    <p:sldId id="367" r:id="rId32"/>
    <p:sldId id="360" r:id="rId33"/>
    <p:sldId id="347" r:id="rId34"/>
    <p:sldId id="318" r:id="rId35"/>
    <p:sldId id="321" r:id="rId36"/>
  </p:sldIdLst>
  <p:sldSz cx="12188825" cy="6858000"/>
  <p:notesSz cx="6858000" cy="9144000"/>
  <p:defaultTextStyle>
    <a:defPPr>
      <a:defRPr lang="en-US"/>
    </a:defPPr>
    <a:lvl1pPr marL="0" algn="l" defTabSz="914240" rtl="0" eaLnBrk="1" latinLnBrk="0" hangingPunct="1">
      <a:defRPr sz="1900" kern="1200">
        <a:solidFill>
          <a:schemeClr val="tx1"/>
        </a:solidFill>
        <a:latin typeface="+mn-lt"/>
        <a:ea typeface="+mn-ea"/>
        <a:cs typeface="+mn-cs"/>
      </a:defRPr>
    </a:lvl1pPr>
    <a:lvl2pPr marL="457120" algn="l" defTabSz="914240" rtl="0" eaLnBrk="1" latinLnBrk="0" hangingPunct="1">
      <a:defRPr sz="1900" kern="1200">
        <a:solidFill>
          <a:schemeClr val="tx1"/>
        </a:solidFill>
        <a:latin typeface="+mn-lt"/>
        <a:ea typeface="+mn-ea"/>
        <a:cs typeface="+mn-cs"/>
      </a:defRPr>
    </a:lvl2pPr>
    <a:lvl3pPr marL="914240" algn="l" defTabSz="914240" rtl="0" eaLnBrk="1" latinLnBrk="0" hangingPunct="1">
      <a:defRPr sz="1900" kern="1200">
        <a:solidFill>
          <a:schemeClr val="tx1"/>
        </a:solidFill>
        <a:latin typeface="+mn-lt"/>
        <a:ea typeface="+mn-ea"/>
        <a:cs typeface="+mn-cs"/>
      </a:defRPr>
    </a:lvl3pPr>
    <a:lvl4pPr marL="1371360" algn="l" defTabSz="914240" rtl="0" eaLnBrk="1" latinLnBrk="0" hangingPunct="1">
      <a:defRPr sz="1900" kern="1200">
        <a:solidFill>
          <a:schemeClr val="tx1"/>
        </a:solidFill>
        <a:latin typeface="+mn-lt"/>
        <a:ea typeface="+mn-ea"/>
        <a:cs typeface="+mn-cs"/>
      </a:defRPr>
    </a:lvl4pPr>
    <a:lvl5pPr marL="1828480" algn="l" defTabSz="914240" rtl="0" eaLnBrk="1" latinLnBrk="0" hangingPunct="1">
      <a:defRPr sz="1900" kern="1200">
        <a:solidFill>
          <a:schemeClr val="tx1"/>
        </a:solidFill>
        <a:latin typeface="+mn-lt"/>
        <a:ea typeface="+mn-ea"/>
        <a:cs typeface="+mn-cs"/>
      </a:defRPr>
    </a:lvl5pPr>
    <a:lvl6pPr marL="2285600" algn="l" defTabSz="914240" rtl="0" eaLnBrk="1" latinLnBrk="0" hangingPunct="1">
      <a:defRPr sz="1900" kern="1200">
        <a:solidFill>
          <a:schemeClr val="tx1"/>
        </a:solidFill>
        <a:latin typeface="+mn-lt"/>
        <a:ea typeface="+mn-ea"/>
        <a:cs typeface="+mn-cs"/>
      </a:defRPr>
    </a:lvl6pPr>
    <a:lvl7pPr marL="2742720" algn="l" defTabSz="914240" rtl="0" eaLnBrk="1" latinLnBrk="0" hangingPunct="1">
      <a:defRPr sz="1900" kern="1200">
        <a:solidFill>
          <a:schemeClr val="tx1"/>
        </a:solidFill>
        <a:latin typeface="+mn-lt"/>
        <a:ea typeface="+mn-ea"/>
        <a:cs typeface="+mn-cs"/>
      </a:defRPr>
    </a:lvl7pPr>
    <a:lvl8pPr marL="3199840" algn="l" defTabSz="914240" rtl="0" eaLnBrk="1" latinLnBrk="0" hangingPunct="1">
      <a:defRPr sz="1900" kern="1200">
        <a:solidFill>
          <a:schemeClr val="tx1"/>
        </a:solidFill>
        <a:latin typeface="+mn-lt"/>
        <a:ea typeface="+mn-ea"/>
        <a:cs typeface="+mn-cs"/>
      </a:defRPr>
    </a:lvl8pPr>
    <a:lvl9pPr marL="3656960" algn="l" defTabSz="91424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863">
          <p15:clr>
            <a:srgbClr val="A4A3A4"/>
          </p15:clr>
        </p15:guide>
        <p15:guide id="4" orient="horz" pos="3639">
          <p15:clr>
            <a:srgbClr val="A4A3A4"/>
          </p15:clr>
        </p15:guide>
        <p15:guide id="5" pos="1060">
          <p15:clr>
            <a:srgbClr val="A4A3A4"/>
          </p15:clr>
        </p15:guide>
        <p15:guide id="6" pos="4022">
          <p15:clr>
            <a:srgbClr val="A4A3A4"/>
          </p15:clr>
        </p15:guide>
        <p15:guide id="7" pos="320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quin, Stephen" initials="CS" lastIdx="8" clrIdx="0">
    <p:extLst>
      <p:ext uri="{19B8F6BF-5375-455C-9EA6-DF929625EA0E}">
        <p15:presenceInfo xmlns:p15="http://schemas.microsoft.com/office/powerpoint/2012/main" userId="S-1-5-21-2085822419-1801930187-267877851-769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B23"/>
    <a:srgbClr val="D92B2D"/>
    <a:srgbClr val="D92B2B"/>
    <a:srgbClr val="D92D2B"/>
    <a:srgbClr val="F1B830"/>
    <a:srgbClr val="4F799B"/>
    <a:srgbClr val="006086"/>
    <a:srgbClr val="B2BFD0"/>
    <a:srgbClr val="9B9E7D"/>
    <a:srgbClr val="CEC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3" autoAdjust="0"/>
  </p:normalViewPr>
  <p:slideViewPr>
    <p:cSldViewPr snapToGrid="0">
      <p:cViewPr varScale="1">
        <p:scale>
          <a:sx n="84" d="100"/>
          <a:sy n="84" d="100"/>
        </p:scale>
        <p:origin x="936" y="86"/>
      </p:cViewPr>
      <p:guideLst>
        <p:guide orient="horz" pos="2160"/>
        <p:guide pos="3840"/>
        <p:guide orient="horz" pos="2863"/>
        <p:guide orient="horz" pos="3639"/>
        <p:guide pos="1060"/>
        <p:guide pos="4022"/>
        <p:guide pos="320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100" d="100"/>
          <a:sy n="100" d="100"/>
        </p:scale>
        <p:origin x="-3468"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89909252545778"/>
          <c:y val="4.8732448653708495E-2"/>
          <c:w val="0.81881945802257472"/>
          <c:h val="0.71281757612466279"/>
        </c:manualLayout>
      </c:layout>
      <c:lineChart>
        <c:grouping val="standard"/>
        <c:varyColors val="0"/>
        <c:ser>
          <c:idx val="0"/>
          <c:order val="0"/>
          <c:tx>
            <c:strRef>
              <c:f>Sheet1!$B$1</c:f>
              <c:strCache>
                <c:ptCount val="1"/>
                <c:pt idx="0">
                  <c:v>Pension Cont.</c:v>
                </c:pt>
              </c:strCache>
            </c:strRef>
          </c:tx>
          <c:spPr>
            <a:ln w="28575" cap="rnd" cmpd="sng" algn="ctr">
              <a:solidFill>
                <a:schemeClr val="accent1">
                  <a:shade val="95000"/>
                  <a:satMod val="105000"/>
                </a:schemeClr>
              </a:solidFill>
              <a:prstDash val="solid"/>
              <a:round/>
            </a:ln>
            <a:effectLst/>
          </c:spPr>
          <c:marker>
            <c:symbol val="circle"/>
            <c:size val="10"/>
            <c:spPr>
              <a:solidFill>
                <a:schemeClr val="accent1"/>
              </a:solidFill>
              <a:ln w="9525" cap="flat" cmpd="sng" algn="ctr">
                <a:solidFill>
                  <a:schemeClr val="accent1">
                    <a:shade val="95000"/>
                    <a:satMod val="105000"/>
                  </a:schemeClr>
                </a:solidFill>
                <a:prstDash val="solid"/>
                <a:round/>
              </a:ln>
              <a:effectLst/>
            </c:spPr>
          </c:marker>
          <c:cat>
            <c:numRef>
              <c:f>Sheet1!$A$2:$A$27</c:f>
              <c:numCache>
                <c:formatCode>General</c:formatCode>
                <c:ptCount val="26"/>
                <c:pt idx="0">
                  <c:v>0</c:v>
                </c:pt>
                <c:pt idx="1">
                  <c:v>1</c:v>
                </c:pt>
                <c:pt idx="3">
                  <c:v>2</c:v>
                </c:pt>
                <c:pt idx="5">
                  <c:v>3</c:v>
                </c:pt>
                <c:pt idx="7">
                  <c:v>4</c:v>
                </c:pt>
                <c:pt idx="9">
                  <c:v>5</c:v>
                </c:pt>
                <c:pt idx="11">
                  <c:v>6</c:v>
                </c:pt>
                <c:pt idx="13">
                  <c:v>7</c:v>
                </c:pt>
                <c:pt idx="15">
                  <c:v>8</c:v>
                </c:pt>
                <c:pt idx="17">
                  <c:v>9</c:v>
                </c:pt>
                <c:pt idx="19">
                  <c:v>10</c:v>
                </c:pt>
              </c:numCache>
            </c:numRef>
          </c:cat>
          <c:val>
            <c:numRef>
              <c:f>Sheet1!$B$2:$B$27</c:f>
              <c:numCache>
                <c:formatCode>General</c:formatCode>
                <c:ptCount val="26"/>
                <c:pt idx="0">
                  <c:v>0</c:v>
                </c:pt>
                <c:pt idx="1">
                  <c:v>25</c:v>
                </c:pt>
                <c:pt idx="2" formatCode="0.00">
                  <c:v>38.125</c:v>
                </c:pt>
                <c:pt idx="3" formatCode="0.00">
                  <c:v>51.25</c:v>
                </c:pt>
                <c:pt idx="4" formatCode="0.00">
                  <c:v>65.03125</c:v>
                </c:pt>
                <c:pt idx="5" formatCode="0.00">
                  <c:v>78.8125</c:v>
                </c:pt>
                <c:pt idx="6" formatCode="0.00">
                  <c:v>93.282812500000006</c:v>
                </c:pt>
                <c:pt idx="7" formatCode="0.00">
                  <c:v>107.753125</c:v>
                </c:pt>
                <c:pt idx="8" formatCode="0.00">
                  <c:v>122.94695312499999</c:v>
                </c:pt>
                <c:pt idx="9" formatCode="0.00">
                  <c:v>138.14078125</c:v>
                </c:pt>
                <c:pt idx="10" formatCode="0.00">
                  <c:v>154.09430078125001</c:v>
                </c:pt>
                <c:pt idx="11" formatCode="0.00">
                  <c:v>170.04782031249999</c:v>
                </c:pt>
                <c:pt idx="12" formatCode="0.00">
                  <c:v>186.79901582031249</c:v>
                </c:pt>
                <c:pt idx="13" formatCode="0.00">
                  <c:v>203.55021132812499</c:v>
                </c:pt>
                <c:pt idx="14" formatCode="0.00">
                  <c:v>221.1389666113281</c:v>
                </c:pt>
                <c:pt idx="15" formatCode="0.00">
                  <c:v>238.72772189453124</c:v>
                </c:pt>
                <c:pt idx="16" formatCode="0.00">
                  <c:v>257.19591494189456</c:v>
                </c:pt>
                <c:pt idx="17" formatCode="0.00">
                  <c:v>275.66410798925784</c:v>
                </c:pt>
                <c:pt idx="18" formatCode="0.00">
                  <c:v>295.05571068898928</c:v>
                </c:pt>
                <c:pt idx="19" formatCode="0.00">
                  <c:v>314.44731338872077</c:v>
                </c:pt>
              </c:numCache>
            </c:numRef>
          </c:val>
          <c:smooth val="0"/>
          <c:extLst xmlns:c16r2="http://schemas.microsoft.com/office/drawing/2015/06/chart">
            <c:ext xmlns:c16="http://schemas.microsoft.com/office/drawing/2014/chart" uri="{C3380CC4-5D6E-409C-BE32-E72D297353CC}">
              <c16:uniqueId val="{00000000-0786-8E43-8661-61AEE90CD9CE}"/>
            </c:ext>
          </c:extLst>
        </c:ser>
        <c:ser>
          <c:idx val="1"/>
          <c:order val="1"/>
          <c:tx>
            <c:strRef>
              <c:f>Sheet1!$C$1</c:f>
              <c:strCache>
                <c:ptCount val="1"/>
                <c:pt idx="0">
                  <c:v>Level Term</c:v>
                </c:pt>
              </c:strCache>
            </c:strRef>
          </c:tx>
          <c:spPr>
            <a:ln w="28575" cap="rnd" cmpd="sng" algn="ctr">
              <a:solidFill>
                <a:schemeClr val="accent2">
                  <a:shade val="95000"/>
                  <a:satMod val="105000"/>
                </a:schemeClr>
              </a:solidFill>
              <a:prstDash val="solid"/>
              <a:round/>
            </a:ln>
            <a:effectLst/>
          </c:spPr>
          <c:marker>
            <c:symbol val="circle"/>
            <c:size val="10"/>
            <c:spPr>
              <a:solidFill>
                <a:schemeClr val="accent2"/>
              </a:solidFill>
              <a:ln w="9525" cap="flat" cmpd="sng" algn="ctr">
                <a:solidFill>
                  <a:schemeClr val="accent2">
                    <a:shade val="95000"/>
                    <a:satMod val="105000"/>
                  </a:schemeClr>
                </a:solidFill>
                <a:prstDash val="solid"/>
                <a:round/>
              </a:ln>
              <a:effectLst/>
            </c:spPr>
          </c:marker>
          <c:cat>
            <c:numRef>
              <c:f>Sheet1!$A$2:$A$27</c:f>
              <c:numCache>
                <c:formatCode>General</c:formatCode>
                <c:ptCount val="26"/>
                <c:pt idx="0">
                  <c:v>0</c:v>
                </c:pt>
                <c:pt idx="1">
                  <c:v>1</c:v>
                </c:pt>
                <c:pt idx="3">
                  <c:v>2</c:v>
                </c:pt>
                <c:pt idx="5">
                  <c:v>3</c:v>
                </c:pt>
                <c:pt idx="7">
                  <c:v>4</c:v>
                </c:pt>
                <c:pt idx="9">
                  <c:v>5</c:v>
                </c:pt>
                <c:pt idx="11">
                  <c:v>6</c:v>
                </c:pt>
                <c:pt idx="13">
                  <c:v>7</c:v>
                </c:pt>
                <c:pt idx="15">
                  <c:v>8</c:v>
                </c:pt>
                <c:pt idx="17">
                  <c:v>9</c:v>
                </c:pt>
                <c:pt idx="19">
                  <c:v>10</c:v>
                </c:pt>
              </c:numCache>
            </c:numRef>
          </c:cat>
          <c:val>
            <c:numRef>
              <c:f>Sheet1!$C$2:$C$27</c:f>
              <c:numCache>
                <c:formatCode>General</c:formatCode>
                <c:ptCount val="26"/>
                <c:pt idx="0">
                  <c:v>315</c:v>
                </c:pt>
                <c:pt idx="1">
                  <c:v>315</c:v>
                </c:pt>
                <c:pt idx="2">
                  <c:v>315</c:v>
                </c:pt>
                <c:pt idx="3">
                  <c:v>315</c:v>
                </c:pt>
                <c:pt idx="4">
                  <c:v>315</c:v>
                </c:pt>
                <c:pt idx="5">
                  <c:v>315</c:v>
                </c:pt>
                <c:pt idx="6">
                  <c:v>315</c:v>
                </c:pt>
                <c:pt idx="7">
                  <c:v>315</c:v>
                </c:pt>
                <c:pt idx="8">
                  <c:v>315</c:v>
                </c:pt>
                <c:pt idx="9">
                  <c:v>315</c:v>
                </c:pt>
                <c:pt idx="10">
                  <c:v>315</c:v>
                </c:pt>
                <c:pt idx="11">
                  <c:v>315</c:v>
                </c:pt>
                <c:pt idx="12">
                  <c:v>315</c:v>
                </c:pt>
                <c:pt idx="13">
                  <c:v>315</c:v>
                </c:pt>
                <c:pt idx="14">
                  <c:v>315</c:v>
                </c:pt>
                <c:pt idx="15">
                  <c:v>315</c:v>
                </c:pt>
                <c:pt idx="16">
                  <c:v>315</c:v>
                </c:pt>
                <c:pt idx="17">
                  <c:v>315</c:v>
                </c:pt>
                <c:pt idx="18">
                  <c:v>315</c:v>
                </c:pt>
                <c:pt idx="19">
                  <c:v>315</c:v>
                </c:pt>
              </c:numCache>
            </c:numRef>
          </c:val>
          <c:smooth val="0"/>
          <c:extLst xmlns:c16r2="http://schemas.microsoft.com/office/drawing/2015/06/chart">
            <c:ext xmlns:c16="http://schemas.microsoft.com/office/drawing/2014/chart" uri="{C3380CC4-5D6E-409C-BE32-E72D297353CC}">
              <c16:uniqueId val="{00000001-0786-8E43-8661-61AEE90CD9CE}"/>
            </c:ext>
          </c:extLst>
        </c:ser>
        <c:dLbls>
          <c:showLegendKey val="0"/>
          <c:showVal val="0"/>
          <c:showCatName val="0"/>
          <c:showSerName val="0"/>
          <c:showPercent val="0"/>
          <c:showBubbleSize val="0"/>
        </c:dLbls>
        <c:marker val="1"/>
        <c:smooth val="0"/>
        <c:axId val="384563200"/>
        <c:axId val="384565944"/>
      </c:lineChart>
      <c:catAx>
        <c:axId val="38456320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dirty="0" smtClean="0"/>
                  <a:t>Time - Years</a:t>
                </a:r>
                <a:endParaRPr lang="en-US" dirty="0"/>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84565944"/>
        <c:crosses val="autoZero"/>
        <c:auto val="1"/>
        <c:lblAlgn val="ctr"/>
        <c:lblOffset val="200"/>
        <c:noMultiLvlLbl val="0"/>
      </c:catAx>
      <c:valAx>
        <c:axId val="384565944"/>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dirty="0" smtClean="0"/>
                  <a:t>AED</a:t>
                </a:r>
                <a:r>
                  <a:rPr lang="en-US" baseline="0" dirty="0" smtClean="0"/>
                  <a:t> ‘000</a:t>
                </a:r>
                <a:endParaRPr lang="en-US" dirty="0"/>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8456320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lgn="just">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89909252545778"/>
          <c:y val="4.8732448653708495E-2"/>
          <c:w val="0.81881945802257472"/>
          <c:h val="0.71281757612466279"/>
        </c:manualLayout>
      </c:layout>
      <c:lineChart>
        <c:grouping val="standard"/>
        <c:varyColors val="0"/>
        <c:ser>
          <c:idx val="0"/>
          <c:order val="0"/>
          <c:tx>
            <c:strRef>
              <c:f>Sheet1!$B$1</c:f>
              <c:strCache>
                <c:ptCount val="1"/>
                <c:pt idx="0">
                  <c:v>Pension Cont.</c:v>
                </c:pt>
              </c:strCache>
            </c:strRef>
          </c:tx>
          <c:spPr>
            <a:ln w="28575" cap="rnd" cmpd="sng" algn="ctr">
              <a:solidFill>
                <a:schemeClr val="accent1">
                  <a:shade val="95000"/>
                  <a:satMod val="105000"/>
                </a:schemeClr>
              </a:solidFill>
              <a:prstDash val="solid"/>
              <a:round/>
            </a:ln>
            <a:effectLst/>
          </c:spPr>
          <c:marker>
            <c:symbol val="circle"/>
            <c:size val="10"/>
            <c:spPr>
              <a:solidFill>
                <a:schemeClr val="accent1"/>
              </a:solidFill>
              <a:ln w="9525" cap="flat" cmpd="sng" algn="ctr">
                <a:solidFill>
                  <a:schemeClr val="accent1">
                    <a:shade val="95000"/>
                    <a:satMod val="105000"/>
                  </a:schemeClr>
                </a:solidFill>
                <a:prstDash val="solid"/>
                <a:round/>
              </a:ln>
              <a:effectLst/>
            </c:spPr>
          </c:marker>
          <c:cat>
            <c:numRef>
              <c:f>Sheet1!$A$2:$A$27</c:f>
              <c:numCache>
                <c:formatCode>General</c:formatCode>
                <c:ptCount val="26"/>
                <c:pt idx="0">
                  <c:v>0</c:v>
                </c:pt>
                <c:pt idx="1">
                  <c:v>1</c:v>
                </c:pt>
                <c:pt idx="3">
                  <c:v>2</c:v>
                </c:pt>
                <c:pt idx="5">
                  <c:v>3</c:v>
                </c:pt>
                <c:pt idx="7">
                  <c:v>4</c:v>
                </c:pt>
                <c:pt idx="9">
                  <c:v>5</c:v>
                </c:pt>
                <c:pt idx="11">
                  <c:v>6</c:v>
                </c:pt>
                <c:pt idx="13">
                  <c:v>7</c:v>
                </c:pt>
                <c:pt idx="15">
                  <c:v>8</c:v>
                </c:pt>
                <c:pt idx="17">
                  <c:v>9</c:v>
                </c:pt>
                <c:pt idx="19">
                  <c:v>10</c:v>
                </c:pt>
              </c:numCache>
            </c:numRef>
          </c:cat>
          <c:val>
            <c:numRef>
              <c:f>Sheet1!$B$2:$B$27</c:f>
              <c:numCache>
                <c:formatCode>General</c:formatCode>
                <c:ptCount val="26"/>
                <c:pt idx="0">
                  <c:v>0</c:v>
                </c:pt>
                <c:pt idx="1">
                  <c:v>25</c:v>
                </c:pt>
                <c:pt idx="2" formatCode="0.00">
                  <c:v>38.125</c:v>
                </c:pt>
                <c:pt idx="3" formatCode="0.00">
                  <c:v>51.25</c:v>
                </c:pt>
                <c:pt idx="4" formatCode="0.00">
                  <c:v>65.03125</c:v>
                </c:pt>
                <c:pt idx="5" formatCode="0.00">
                  <c:v>78.8125</c:v>
                </c:pt>
                <c:pt idx="6" formatCode="0.00">
                  <c:v>93.282812500000006</c:v>
                </c:pt>
                <c:pt idx="7" formatCode="0.00">
                  <c:v>107.753125</c:v>
                </c:pt>
                <c:pt idx="8" formatCode="0.00">
                  <c:v>122.94695312499999</c:v>
                </c:pt>
                <c:pt idx="9" formatCode="0.00">
                  <c:v>138.14078125</c:v>
                </c:pt>
                <c:pt idx="10" formatCode="0.00">
                  <c:v>154.09430078125001</c:v>
                </c:pt>
                <c:pt idx="11" formatCode="0.00">
                  <c:v>170.04782031249999</c:v>
                </c:pt>
                <c:pt idx="12" formatCode="0.00">
                  <c:v>186.79901582031249</c:v>
                </c:pt>
                <c:pt idx="13" formatCode="0.00">
                  <c:v>203.55021132812499</c:v>
                </c:pt>
                <c:pt idx="14" formatCode="0.00">
                  <c:v>221.1389666113281</c:v>
                </c:pt>
                <c:pt idx="15" formatCode="0.00">
                  <c:v>238.72772189453124</c:v>
                </c:pt>
                <c:pt idx="16" formatCode="0.00">
                  <c:v>257.19591494189456</c:v>
                </c:pt>
                <c:pt idx="17" formatCode="0.00">
                  <c:v>275.66410798925784</c:v>
                </c:pt>
                <c:pt idx="18" formatCode="0.00">
                  <c:v>295.05571068898928</c:v>
                </c:pt>
                <c:pt idx="19" formatCode="0.00">
                  <c:v>314.44731338872077</c:v>
                </c:pt>
              </c:numCache>
            </c:numRef>
          </c:val>
          <c:smooth val="0"/>
          <c:extLst xmlns:c16r2="http://schemas.microsoft.com/office/drawing/2015/06/chart">
            <c:ext xmlns:c16="http://schemas.microsoft.com/office/drawing/2014/chart" uri="{C3380CC4-5D6E-409C-BE32-E72D297353CC}">
              <c16:uniqueId val="{00000000-0786-8E43-8661-61AEE90CD9CE}"/>
            </c:ext>
          </c:extLst>
        </c:ser>
        <c:ser>
          <c:idx val="1"/>
          <c:order val="1"/>
          <c:tx>
            <c:strRef>
              <c:f>Sheet1!$C$1</c:f>
              <c:strCache>
                <c:ptCount val="1"/>
                <c:pt idx="0">
                  <c:v>DTA</c:v>
                </c:pt>
              </c:strCache>
            </c:strRef>
          </c:tx>
          <c:spPr>
            <a:ln w="28575" cap="rnd" cmpd="sng" algn="ctr">
              <a:solidFill>
                <a:schemeClr val="accent2">
                  <a:shade val="95000"/>
                  <a:satMod val="105000"/>
                </a:schemeClr>
              </a:solidFill>
              <a:prstDash val="solid"/>
              <a:round/>
            </a:ln>
            <a:effectLst/>
          </c:spPr>
          <c:marker>
            <c:symbol val="circle"/>
            <c:size val="10"/>
            <c:spPr>
              <a:solidFill>
                <a:schemeClr val="accent2"/>
              </a:solidFill>
              <a:ln w="9525" cap="flat" cmpd="sng" algn="ctr">
                <a:solidFill>
                  <a:schemeClr val="accent2">
                    <a:shade val="95000"/>
                    <a:satMod val="105000"/>
                  </a:schemeClr>
                </a:solidFill>
                <a:prstDash val="solid"/>
                <a:round/>
              </a:ln>
              <a:effectLst/>
            </c:spPr>
          </c:marker>
          <c:cat>
            <c:numRef>
              <c:f>Sheet1!$A$2:$A$27</c:f>
              <c:numCache>
                <c:formatCode>General</c:formatCode>
                <c:ptCount val="26"/>
                <c:pt idx="0">
                  <c:v>0</c:v>
                </c:pt>
                <c:pt idx="1">
                  <c:v>1</c:v>
                </c:pt>
                <c:pt idx="3">
                  <c:v>2</c:v>
                </c:pt>
                <c:pt idx="5">
                  <c:v>3</c:v>
                </c:pt>
                <c:pt idx="7">
                  <c:v>4</c:v>
                </c:pt>
                <c:pt idx="9">
                  <c:v>5</c:v>
                </c:pt>
                <c:pt idx="11">
                  <c:v>6</c:v>
                </c:pt>
                <c:pt idx="13">
                  <c:v>7</c:v>
                </c:pt>
                <c:pt idx="15">
                  <c:v>8</c:v>
                </c:pt>
                <c:pt idx="17">
                  <c:v>9</c:v>
                </c:pt>
                <c:pt idx="19">
                  <c:v>10</c:v>
                </c:pt>
              </c:numCache>
            </c:numRef>
          </c:cat>
          <c:val>
            <c:numRef>
              <c:f>Sheet1!$C$2:$C$27</c:f>
              <c:numCache>
                <c:formatCode>0</c:formatCode>
                <c:ptCount val="26"/>
                <c:pt idx="0" formatCode="General">
                  <c:v>315</c:v>
                </c:pt>
                <c:pt idx="1">
                  <c:v>290</c:v>
                </c:pt>
                <c:pt idx="2">
                  <c:v>276.875</c:v>
                </c:pt>
                <c:pt idx="3">
                  <c:v>263.75</c:v>
                </c:pt>
                <c:pt idx="4">
                  <c:v>249.96875</c:v>
                </c:pt>
                <c:pt idx="5">
                  <c:v>236.1875</c:v>
                </c:pt>
                <c:pt idx="6">
                  <c:v>221.71718749999999</c:v>
                </c:pt>
                <c:pt idx="7">
                  <c:v>207.24687499999999</c:v>
                </c:pt>
                <c:pt idx="8">
                  <c:v>192.05304687500001</c:v>
                </c:pt>
                <c:pt idx="9">
                  <c:v>176.85921875</c:v>
                </c:pt>
                <c:pt idx="10">
                  <c:v>160.90569921874999</c:v>
                </c:pt>
                <c:pt idx="11">
                  <c:v>144.95217968750001</c:v>
                </c:pt>
                <c:pt idx="12">
                  <c:v>128.20098417968751</c:v>
                </c:pt>
                <c:pt idx="13">
                  <c:v>111.44978867187501</c:v>
                </c:pt>
                <c:pt idx="14">
                  <c:v>93.861033388671899</c:v>
                </c:pt>
                <c:pt idx="15">
                  <c:v>76.272278105468757</c:v>
                </c:pt>
                <c:pt idx="16">
                  <c:v>57.804085058105443</c:v>
                </c:pt>
                <c:pt idx="17">
                  <c:v>39.335892010742157</c:v>
                </c:pt>
                <c:pt idx="18">
                  <c:v>19.944289311010721</c:v>
                </c:pt>
                <c:pt idx="19">
                  <c:v>0.55268661127922769</c:v>
                </c:pt>
              </c:numCache>
            </c:numRef>
          </c:val>
          <c:smooth val="0"/>
          <c:extLst xmlns:c16r2="http://schemas.microsoft.com/office/drawing/2015/06/chart">
            <c:ext xmlns:c16="http://schemas.microsoft.com/office/drawing/2014/chart" uri="{C3380CC4-5D6E-409C-BE32-E72D297353CC}">
              <c16:uniqueId val="{00000001-0786-8E43-8661-61AEE90CD9CE}"/>
            </c:ext>
          </c:extLst>
        </c:ser>
        <c:dLbls>
          <c:showLegendKey val="0"/>
          <c:showVal val="0"/>
          <c:showCatName val="0"/>
          <c:showSerName val="0"/>
          <c:showPercent val="0"/>
          <c:showBubbleSize val="0"/>
        </c:dLbls>
        <c:marker val="1"/>
        <c:smooth val="0"/>
        <c:axId val="384564768"/>
        <c:axId val="384565552"/>
      </c:lineChart>
      <c:catAx>
        <c:axId val="38456476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dirty="0" smtClean="0"/>
                  <a:t>Time - Years</a:t>
                </a:r>
                <a:endParaRPr lang="en-US" dirty="0"/>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84565552"/>
        <c:crosses val="autoZero"/>
        <c:auto val="1"/>
        <c:lblAlgn val="ctr"/>
        <c:lblOffset val="200"/>
        <c:noMultiLvlLbl val="0"/>
      </c:catAx>
      <c:valAx>
        <c:axId val="38456555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dirty="0" smtClean="0"/>
                  <a:t>AED</a:t>
                </a:r>
                <a:r>
                  <a:rPr lang="en-US" baseline="0" dirty="0" smtClean="0"/>
                  <a:t> ‘000</a:t>
                </a:r>
                <a:endParaRPr lang="en-US" dirty="0"/>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8456476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lgn="just">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3.0790762771168649E-2"/>
          <c:w val="0.69420596441192883"/>
          <c:h val="0.96920923722883134"/>
        </c:manualLayout>
      </c:layout>
      <c:pie3DChart>
        <c:varyColors val="1"/>
        <c:ser>
          <c:idx val="0"/>
          <c:order val="0"/>
          <c:tx>
            <c:strRef>
              <c:f>Sheet1!$B$1</c:f>
              <c:strCache>
                <c:ptCount val="1"/>
                <c:pt idx="0">
                  <c:v>Most common Primary Conditions</c:v>
                </c:pt>
              </c:strCache>
            </c:strRef>
          </c:tx>
          <c:explosion val="25"/>
          <c:dPt>
            <c:idx val="0"/>
            <c:bubble3D val="0"/>
            <c:spPr>
              <a:solidFill>
                <a:srgbClr val="00B0F0"/>
              </a:solidFill>
            </c:spPr>
          </c:dPt>
          <c:dPt>
            <c:idx val="1"/>
            <c:bubble3D val="0"/>
            <c:spPr>
              <a:solidFill>
                <a:srgbClr val="92D050"/>
              </a:solidFill>
            </c:spPr>
          </c:dPt>
          <c:dPt>
            <c:idx val="2"/>
            <c:bubble3D val="0"/>
            <c:spPr>
              <a:solidFill>
                <a:schemeClr val="accent6">
                  <a:lumMod val="75000"/>
                </a:schemeClr>
              </a:solidFill>
            </c:spPr>
          </c:dPt>
          <c:dPt>
            <c:idx val="3"/>
            <c:bubble3D val="0"/>
            <c:spPr>
              <a:solidFill>
                <a:srgbClr val="FF0000"/>
              </a:solidFill>
            </c:spPr>
          </c:dPt>
          <c:dPt>
            <c:idx val="4"/>
            <c:bubble3D val="0"/>
            <c:spPr>
              <a:solidFill>
                <a:srgbClr val="7030A0"/>
              </a:solidFill>
            </c:spPr>
          </c:dPt>
          <c:dPt>
            <c:idx val="5"/>
            <c:bubble3D val="0"/>
            <c:spPr>
              <a:solidFill>
                <a:schemeClr val="accent4">
                  <a:lumMod val="60000"/>
                  <a:lumOff val="40000"/>
                </a:schemeClr>
              </a:solidFill>
            </c:spPr>
          </c:dPt>
          <c:dPt>
            <c:idx val="6"/>
            <c:bubble3D val="0"/>
            <c:spPr>
              <a:solidFill>
                <a:schemeClr val="tx1">
                  <a:lumMod val="85000"/>
                  <a:lumOff val="15000"/>
                </a:schemeClr>
              </a:solidFill>
            </c:spPr>
          </c:dPt>
          <c:dPt>
            <c:idx val="9"/>
            <c:bubble3D val="0"/>
            <c:spPr>
              <a:solidFill>
                <a:srgbClr val="92D050"/>
              </a:solidFill>
            </c:spPr>
          </c:dPt>
          <c:dPt>
            <c:idx val="13"/>
            <c:bubble3D val="0"/>
            <c:spPr>
              <a:solidFill>
                <a:srgbClr val="FFFF00"/>
              </a:solidFill>
            </c:spPr>
          </c:dPt>
          <c:cat>
            <c:strRef>
              <c:f>Sheet1!$A$2:$A$15</c:f>
              <c:strCache>
                <c:ptCount val="14"/>
                <c:pt idx="0">
                  <c:v>Smoker</c:v>
                </c:pt>
                <c:pt idx="1">
                  <c:v>High Blood Pressure </c:v>
                </c:pt>
                <c:pt idx="2">
                  <c:v>Diabetic</c:v>
                </c:pt>
                <c:pt idx="3">
                  <c:v>Heart Attack</c:v>
                </c:pt>
                <c:pt idx="4">
                  <c:v>Angioplasty</c:v>
                </c:pt>
                <c:pt idx="5">
                  <c:v>Angina</c:v>
                </c:pt>
                <c:pt idx="6">
                  <c:v>Atrial Fibrilation</c:v>
                </c:pt>
                <c:pt idx="7">
                  <c:v>Stroke</c:v>
                </c:pt>
                <c:pt idx="8">
                  <c:v>Mild Stroke</c:v>
                </c:pt>
                <c:pt idx="9">
                  <c:v>Prostrate Cance </c:v>
                </c:pt>
                <c:pt idx="10">
                  <c:v>Chronic Bronchitis</c:v>
                </c:pt>
                <c:pt idx="11">
                  <c:v>Colon Tumour</c:v>
                </c:pt>
                <c:pt idx="12">
                  <c:v>Parkinsons</c:v>
                </c:pt>
                <c:pt idx="13">
                  <c:v>Other </c:v>
                </c:pt>
              </c:strCache>
            </c:strRef>
          </c:cat>
          <c:val>
            <c:numRef>
              <c:f>Sheet1!$B$2:$B$15</c:f>
              <c:numCache>
                <c:formatCode>0%</c:formatCode>
                <c:ptCount val="14"/>
                <c:pt idx="0">
                  <c:v>0.23</c:v>
                </c:pt>
                <c:pt idx="1">
                  <c:v>0.17</c:v>
                </c:pt>
                <c:pt idx="2">
                  <c:v>0.16</c:v>
                </c:pt>
                <c:pt idx="3">
                  <c:v>0.1</c:v>
                </c:pt>
                <c:pt idx="4">
                  <c:v>7.0000000000000007E-2</c:v>
                </c:pt>
                <c:pt idx="5">
                  <c:v>0.03</c:v>
                </c:pt>
                <c:pt idx="6">
                  <c:v>0.03</c:v>
                </c:pt>
                <c:pt idx="7">
                  <c:v>0.03</c:v>
                </c:pt>
                <c:pt idx="8">
                  <c:v>0.02</c:v>
                </c:pt>
                <c:pt idx="9">
                  <c:v>0.02</c:v>
                </c:pt>
                <c:pt idx="10">
                  <c:v>0.02</c:v>
                </c:pt>
                <c:pt idx="11">
                  <c:v>0.01</c:v>
                </c:pt>
                <c:pt idx="12">
                  <c:v>0.01</c:v>
                </c:pt>
                <c:pt idx="13">
                  <c:v>0.1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8475714551429101"/>
          <c:y val="4.80265369208137E-4"/>
          <c:w val="0.30579403558807117"/>
          <c:h val="0.9346585630610029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4-07T09:07:09.350" idx="1">
    <p:pos x="6343" y="2172"/>
    <p:text>Not sure about this comment - remove?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4-07T10:25:10.837" idx="7">
    <p:pos x="10" y="10"/>
    <p:text>Some background to socio adjustments</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53B4-B4FE-442B-BCF3-9023F49641CC}" type="datetimeFigureOut">
              <a:rPr lang="en-US" smtClean="0"/>
              <a:t>10/14/2019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E3EEC0-60C9-482C-B113-4433E60F7642}" type="slidenum">
              <a:rPr lang="en-US" smtClean="0"/>
              <a:t>‹#›</a:t>
            </a:fld>
            <a:endParaRPr lang="en-US"/>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320675"/>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9" name="Notes Placeholder 1"/>
          <p:cNvSpPr>
            <a:spLocks noGrp="1"/>
          </p:cNvSpPr>
          <p:nvPr>
            <p:ph type="body" sz="quarter" idx="3"/>
          </p:nvPr>
        </p:nvSpPr>
        <p:spPr>
          <a:xfrm>
            <a:off x="581025" y="3609975"/>
            <a:ext cx="5695950" cy="52197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p:nvSpPr>
        <p:spPr bwMode="gray">
          <a:xfrm>
            <a:off x="3136900" y="8919802"/>
            <a:ext cx="584200" cy="120184"/>
          </a:xfrm>
          <a:prstGeom prst="rect">
            <a:avLst/>
          </a:prstGeom>
        </p:spPr>
        <p:txBody>
          <a:bodyPr wrap="non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5C0926A-889A-463A-A5EA-682F15689EEF}" type="slidenum">
              <a:rPr lang="en-US" sz="900" smtClean="0">
                <a:solidFill>
                  <a:schemeClr val="tx1"/>
                </a:solidFill>
              </a:rPr>
              <a:pPr algn="ctr"/>
              <a:t>‹#›</a:t>
            </a:fld>
            <a:endParaRPr lang="en-US" sz="900" dirty="0">
              <a:solidFill>
                <a:schemeClr val="tx1"/>
              </a:solidFill>
            </a:endParaRP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38089" indent="-138089" algn="l" defTabSz="914240" rtl="0" eaLnBrk="1" latinLnBrk="0" hangingPunct="1">
      <a:lnSpc>
        <a:spcPct val="90000"/>
      </a:lnSpc>
      <a:spcBef>
        <a:spcPts val="800"/>
      </a:spcBef>
      <a:buClr>
        <a:schemeClr val="accent1"/>
      </a:buClr>
      <a:buSzPct val="85000"/>
      <a:buFont typeface="Wingdings 2" panose="05020102010507070707" pitchFamily="18" charset="2"/>
      <a:buChar char="¡"/>
      <a:defRPr lang="en-US" sz="1200" kern="1200" dirty="0" smtClean="0">
        <a:solidFill>
          <a:schemeClr val="tx1"/>
        </a:solidFill>
        <a:effectLst/>
        <a:latin typeface="+mn-lt"/>
        <a:ea typeface="+mn-ea"/>
        <a:cs typeface="+mn-cs"/>
      </a:defRPr>
    </a:lvl1pPr>
    <a:lvl2pPr marL="304747" indent="-95234" algn="l" defTabSz="914240" rtl="0" eaLnBrk="1" latinLnBrk="0" hangingPunct="1">
      <a:lnSpc>
        <a:spcPct val="90000"/>
      </a:lnSpc>
      <a:spcBef>
        <a:spcPts val="400"/>
      </a:spcBef>
      <a:buClr>
        <a:schemeClr val="accent1"/>
      </a:buClr>
      <a:buFont typeface="Arial" pitchFamily="34" charset="0"/>
      <a:buChar char="•"/>
      <a:defRPr lang="en-US" sz="1100" kern="1200" dirty="0" smtClean="0">
        <a:solidFill>
          <a:schemeClr val="tx1"/>
        </a:solidFill>
        <a:effectLst/>
        <a:latin typeface="+mn-lt"/>
        <a:ea typeface="+mn-ea"/>
        <a:cs typeface="+mn-cs"/>
      </a:defRPr>
    </a:lvl2pPr>
    <a:lvl3pPr marL="485690" indent="-119042" algn="l" defTabSz="914240" rtl="0" eaLnBrk="1" latinLnBrk="0" hangingPunct="1">
      <a:lnSpc>
        <a:spcPct val="90000"/>
      </a:lnSpc>
      <a:spcBef>
        <a:spcPts val="200"/>
      </a:spcBef>
      <a:buClr>
        <a:schemeClr val="accent1"/>
      </a:buClr>
      <a:buFont typeface="Courier New" panose="02070309020205020404" pitchFamily="49" charset="0"/>
      <a:buChar char="o"/>
      <a:defRPr lang="en-US" sz="1100" kern="1200" dirty="0" smtClean="0">
        <a:solidFill>
          <a:schemeClr val="tx1"/>
        </a:solidFill>
        <a:effectLst/>
        <a:latin typeface="+mn-lt"/>
        <a:ea typeface="+mn-ea"/>
        <a:cs typeface="+mn-cs"/>
      </a:defRPr>
    </a:lvl3pPr>
    <a:lvl4pPr marL="676156" indent="-107932" algn="l" defTabSz="914240" rtl="0" eaLnBrk="1" latinLnBrk="0" hangingPunct="1">
      <a:lnSpc>
        <a:spcPct val="90000"/>
      </a:lnSpc>
      <a:spcBef>
        <a:spcPts val="100"/>
      </a:spcBef>
      <a:buClr>
        <a:schemeClr val="accent1"/>
      </a:buClr>
      <a:buFont typeface="Arial" panose="020B0604020202020204" pitchFamily="34" charset="0"/>
      <a:buChar char="•"/>
      <a:defRPr lang="en-US" sz="900" kern="1200" dirty="0" smtClean="0">
        <a:solidFill>
          <a:schemeClr val="tx1"/>
        </a:solidFill>
        <a:effectLst/>
        <a:latin typeface="+mn-lt"/>
        <a:ea typeface="+mn-ea"/>
        <a:cs typeface="+mn-cs"/>
      </a:defRPr>
    </a:lvl4pPr>
    <a:lvl5pPr marL="828530" indent="-95234" algn="l" defTabSz="914240" rtl="0" eaLnBrk="1" latinLnBrk="0" hangingPunct="1">
      <a:lnSpc>
        <a:spcPct val="90000"/>
      </a:lnSpc>
      <a:spcBef>
        <a:spcPts val="100"/>
      </a:spcBef>
      <a:buClr>
        <a:schemeClr val="accent1"/>
      </a:buClr>
      <a:buSzPct val="100000"/>
      <a:buFont typeface="Courier New" panose="02070309020205020404" pitchFamily="49" charset="0"/>
      <a:buChar char="o"/>
      <a:defRPr lang="en-US" sz="800" kern="1200" dirty="0">
        <a:solidFill>
          <a:schemeClr val="tx1"/>
        </a:solidFill>
        <a:effectLst/>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p:cNvSpPr>
            <a:spLocks noGrp="1" noRot="1" noChangeAspect="1"/>
          </p:cNvSpPr>
          <p:nvPr>
            <p:ph type="sldImg"/>
          </p:nvPr>
        </p:nvSpPr>
        <p:spPr>
          <a:xfrm>
            <a:off x="685800" y="320675"/>
            <a:ext cx="5486400" cy="3086100"/>
          </a:xfrm>
        </p:spPr>
      </p:sp>
      <p:sp>
        <p:nvSpPr>
          <p:cNvPr id="11" name="Notes Placeholder 10"/>
          <p:cNvSpPr>
            <a:spLocks noGrp="1"/>
          </p:cNvSpPr>
          <p:nvPr>
            <p:ph type="body" idx="1"/>
          </p:nvPr>
        </p:nvSpPr>
        <p:spPr/>
        <p:txBody>
          <a:bodyPr/>
          <a:lstStyle/>
          <a:p>
            <a:endParaRPr lang="en-US"/>
          </a:p>
        </p:txBody>
      </p:sp>
    </p:spTree>
    <p:extLst>
      <p:ext uri="{BB962C8B-B14F-4D97-AF65-F5344CB8AC3E}">
        <p14:creationId xmlns:p14="http://schemas.microsoft.com/office/powerpoint/2010/main" val="281325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408" y="8685235"/>
            <a:ext cx="2971593" cy="458765"/>
          </a:xfrm>
          <a:prstGeom prst="rect">
            <a:avLst/>
          </a:prstGeom>
          <a:ln/>
        </p:spPr>
        <p:txBody>
          <a:bodyPr lIns="89940" tIns="44970" rIns="89940" bIns="44970"/>
          <a:lstStyle/>
          <a:p>
            <a:fld id="{7AB68B71-D21A-4F37-8EFC-44F170BD54D2}" type="slidenum">
              <a:rPr lang="en-US"/>
              <a:pPr/>
              <a:t>11</a:t>
            </a:fld>
            <a:endParaRPr lang="en-US"/>
          </a:p>
        </p:txBody>
      </p:sp>
      <p:sp>
        <p:nvSpPr>
          <p:cNvPr id="669698" name="Rectangle 2"/>
          <p:cNvSpPr>
            <a:spLocks noGrp="1" noRot="1" noChangeAspect="1" noChangeArrowheads="1" noTextEdit="1"/>
          </p:cNvSpPr>
          <p:nvPr>
            <p:ph type="sldImg"/>
          </p:nvPr>
        </p:nvSpPr>
        <p:spPr>
          <a:xfrm>
            <a:off x="382588" y="685800"/>
            <a:ext cx="6092825" cy="3427413"/>
          </a:xfrm>
          <a:ln/>
        </p:spPr>
      </p:sp>
      <p:sp>
        <p:nvSpPr>
          <p:cNvPr id="669699" name="Rectangle 3"/>
          <p:cNvSpPr>
            <a:spLocks noGrp="1" noChangeArrowheads="1"/>
          </p:cNvSpPr>
          <p:nvPr>
            <p:ph type="body" idx="1"/>
          </p:nvPr>
        </p:nvSpPr>
        <p:spPr>
          <a:xfrm>
            <a:off x="914712" y="4344025"/>
            <a:ext cx="5028579" cy="4114488"/>
          </a:xfrm>
        </p:spPr>
        <p:txBody>
          <a:bodyPr/>
          <a:lstStyle/>
          <a:p>
            <a:endParaRPr lang="en-US"/>
          </a:p>
        </p:txBody>
      </p:sp>
    </p:spTree>
    <p:extLst>
      <p:ext uri="{BB962C8B-B14F-4D97-AF65-F5344CB8AC3E}">
        <p14:creationId xmlns:p14="http://schemas.microsoft.com/office/powerpoint/2010/main" val="3833400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latin typeface="Arial" charset="0"/>
              <a:ea typeface="ＭＳ Ｐゴシック" pitchFamily="34" charset="-128"/>
              <a:cs typeface="Arial" charset="0"/>
            </a:endParaRPr>
          </a:p>
        </p:txBody>
      </p:sp>
      <p:sp>
        <p:nvSpPr>
          <p:cNvPr id="58372" name="Slide Number Placeholder 3"/>
          <p:cNvSpPr>
            <a:spLocks noGrp="1"/>
          </p:cNvSpPr>
          <p:nvPr>
            <p:ph type="sldNum" sz="quarter" idx="5"/>
          </p:nvPr>
        </p:nvSpPr>
        <p:spPr bwMode="auto">
          <a:xfrm>
            <a:off x="3939467" y="8777192"/>
            <a:ext cx="3013763" cy="4620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1940" indent="-289208" eaLnBrk="0" hangingPunct="0">
              <a:defRPr>
                <a:solidFill>
                  <a:schemeClr val="tx1"/>
                </a:solidFill>
                <a:latin typeface="Arial" charset="0"/>
                <a:ea typeface="ＭＳ Ｐゴシック" pitchFamily="34" charset="-128"/>
              </a:defRPr>
            </a:lvl2pPr>
            <a:lvl3pPr marL="1156830" indent="-231366" eaLnBrk="0" hangingPunct="0">
              <a:defRPr>
                <a:solidFill>
                  <a:schemeClr val="tx1"/>
                </a:solidFill>
                <a:latin typeface="Arial" charset="0"/>
                <a:ea typeface="ＭＳ Ｐゴシック" pitchFamily="34" charset="-128"/>
              </a:defRPr>
            </a:lvl3pPr>
            <a:lvl4pPr marL="1619562" indent="-231366" eaLnBrk="0" hangingPunct="0">
              <a:defRPr>
                <a:solidFill>
                  <a:schemeClr val="tx1"/>
                </a:solidFill>
                <a:latin typeface="Arial" charset="0"/>
                <a:ea typeface="ＭＳ Ｐゴシック" pitchFamily="34" charset="-128"/>
              </a:defRPr>
            </a:lvl4pPr>
            <a:lvl5pPr marL="2082295" indent="-231366" eaLnBrk="0" hangingPunct="0">
              <a:defRPr>
                <a:solidFill>
                  <a:schemeClr val="tx1"/>
                </a:solidFill>
                <a:latin typeface="Arial" charset="0"/>
                <a:ea typeface="ＭＳ Ｐゴシック" pitchFamily="34" charset="-128"/>
              </a:defRPr>
            </a:lvl5pPr>
            <a:lvl6pPr marL="2545027" indent="-231366" eaLnBrk="0" fontAlgn="base" hangingPunct="0">
              <a:spcBef>
                <a:spcPct val="0"/>
              </a:spcBef>
              <a:spcAft>
                <a:spcPct val="0"/>
              </a:spcAft>
              <a:defRPr>
                <a:solidFill>
                  <a:schemeClr val="tx1"/>
                </a:solidFill>
                <a:latin typeface="Arial" charset="0"/>
                <a:ea typeface="ＭＳ Ｐゴシック" pitchFamily="34" charset="-128"/>
              </a:defRPr>
            </a:lvl6pPr>
            <a:lvl7pPr marL="3007759" indent="-231366" eaLnBrk="0" fontAlgn="base" hangingPunct="0">
              <a:spcBef>
                <a:spcPct val="0"/>
              </a:spcBef>
              <a:spcAft>
                <a:spcPct val="0"/>
              </a:spcAft>
              <a:defRPr>
                <a:solidFill>
                  <a:schemeClr val="tx1"/>
                </a:solidFill>
                <a:latin typeface="Arial" charset="0"/>
                <a:ea typeface="ＭＳ Ｐゴシック" pitchFamily="34" charset="-128"/>
              </a:defRPr>
            </a:lvl7pPr>
            <a:lvl8pPr marL="3470491" indent="-231366" eaLnBrk="0" fontAlgn="base" hangingPunct="0">
              <a:spcBef>
                <a:spcPct val="0"/>
              </a:spcBef>
              <a:spcAft>
                <a:spcPct val="0"/>
              </a:spcAft>
              <a:defRPr>
                <a:solidFill>
                  <a:schemeClr val="tx1"/>
                </a:solidFill>
                <a:latin typeface="Arial" charset="0"/>
                <a:ea typeface="ＭＳ Ｐゴシック" pitchFamily="34" charset="-128"/>
              </a:defRPr>
            </a:lvl8pPr>
            <a:lvl9pPr marL="3933223" indent="-2313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AE539D5-4416-4BA1-A53D-973D3ABA66EE}" type="slidenum">
              <a:rPr lang="en-GB" smtClean="0">
                <a:cs typeface="Arial" charset="0"/>
              </a:rPr>
              <a:pPr eaLnBrk="1" hangingPunct="1"/>
              <a:t>12</a:t>
            </a:fld>
            <a:endParaRPr lang="en-GB" smtClean="0">
              <a:cs typeface="Arial" charset="0"/>
            </a:endParaRPr>
          </a:p>
        </p:txBody>
      </p:sp>
    </p:spTree>
    <p:extLst>
      <p:ext uri="{BB962C8B-B14F-4D97-AF65-F5344CB8AC3E}">
        <p14:creationId xmlns:p14="http://schemas.microsoft.com/office/powerpoint/2010/main" val="190912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charset="0"/>
              <a:ea typeface="ＭＳ Ｐゴシック" pitchFamily="34" charset="-128"/>
              <a:cs typeface="Arial" charset="0"/>
            </a:endParaRPr>
          </a:p>
        </p:txBody>
      </p:sp>
      <p:sp>
        <p:nvSpPr>
          <p:cNvPr id="59396" name="Slide Number Placeholder 3"/>
          <p:cNvSpPr>
            <a:spLocks noGrp="1"/>
          </p:cNvSpPr>
          <p:nvPr>
            <p:ph type="sldNum" sz="quarter" idx="5"/>
          </p:nvPr>
        </p:nvSpPr>
        <p:spPr bwMode="auto">
          <a:xfrm>
            <a:off x="3904815" y="9528435"/>
            <a:ext cx="2987253" cy="501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1940" indent="-289208" eaLnBrk="0" hangingPunct="0">
              <a:defRPr>
                <a:solidFill>
                  <a:schemeClr val="tx1"/>
                </a:solidFill>
                <a:latin typeface="Arial" charset="0"/>
                <a:ea typeface="ＭＳ Ｐゴシック" pitchFamily="34" charset="-128"/>
              </a:defRPr>
            </a:lvl2pPr>
            <a:lvl3pPr marL="1156830" indent="-231366" eaLnBrk="0" hangingPunct="0">
              <a:defRPr>
                <a:solidFill>
                  <a:schemeClr val="tx1"/>
                </a:solidFill>
                <a:latin typeface="Arial" charset="0"/>
                <a:ea typeface="ＭＳ Ｐゴシック" pitchFamily="34" charset="-128"/>
              </a:defRPr>
            </a:lvl3pPr>
            <a:lvl4pPr marL="1619562" indent="-231366" eaLnBrk="0" hangingPunct="0">
              <a:defRPr>
                <a:solidFill>
                  <a:schemeClr val="tx1"/>
                </a:solidFill>
                <a:latin typeface="Arial" charset="0"/>
                <a:ea typeface="ＭＳ Ｐゴシック" pitchFamily="34" charset="-128"/>
              </a:defRPr>
            </a:lvl4pPr>
            <a:lvl5pPr marL="2082295" indent="-231366" eaLnBrk="0" hangingPunct="0">
              <a:defRPr>
                <a:solidFill>
                  <a:schemeClr val="tx1"/>
                </a:solidFill>
                <a:latin typeface="Arial" charset="0"/>
                <a:ea typeface="ＭＳ Ｐゴシック" pitchFamily="34" charset="-128"/>
              </a:defRPr>
            </a:lvl5pPr>
            <a:lvl6pPr marL="2545027" indent="-231366" eaLnBrk="0" fontAlgn="base" hangingPunct="0">
              <a:spcBef>
                <a:spcPct val="0"/>
              </a:spcBef>
              <a:spcAft>
                <a:spcPct val="0"/>
              </a:spcAft>
              <a:defRPr>
                <a:solidFill>
                  <a:schemeClr val="tx1"/>
                </a:solidFill>
                <a:latin typeface="Arial" charset="0"/>
                <a:ea typeface="ＭＳ Ｐゴシック" pitchFamily="34" charset="-128"/>
              </a:defRPr>
            </a:lvl6pPr>
            <a:lvl7pPr marL="3007759" indent="-231366" eaLnBrk="0" fontAlgn="base" hangingPunct="0">
              <a:spcBef>
                <a:spcPct val="0"/>
              </a:spcBef>
              <a:spcAft>
                <a:spcPct val="0"/>
              </a:spcAft>
              <a:defRPr>
                <a:solidFill>
                  <a:schemeClr val="tx1"/>
                </a:solidFill>
                <a:latin typeface="Arial" charset="0"/>
                <a:ea typeface="ＭＳ Ｐゴシック" pitchFamily="34" charset="-128"/>
              </a:defRPr>
            </a:lvl7pPr>
            <a:lvl8pPr marL="3470491" indent="-231366" eaLnBrk="0" fontAlgn="base" hangingPunct="0">
              <a:spcBef>
                <a:spcPct val="0"/>
              </a:spcBef>
              <a:spcAft>
                <a:spcPct val="0"/>
              </a:spcAft>
              <a:defRPr>
                <a:solidFill>
                  <a:schemeClr val="tx1"/>
                </a:solidFill>
                <a:latin typeface="Arial" charset="0"/>
                <a:ea typeface="ＭＳ Ｐゴシック" pitchFamily="34" charset="-128"/>
              </a:defRPr>
            </a:lvl8pPr>
            <a:lvl9pPr marL="3933223" indent="-2313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8449E8B-8362-48DC-8BA8-52FD9DA9151A}" type="slidenum">
              <a:rPr lang="en-US" smtClean="0">
                <a:cs typeface="Arial" charset="0"/>
              </a:rPr>
              <a:pPr eaLnBrk="1" hangingPunct="1"/>
              <a:t>16</a:t>
            </a:fld>
            <a:endParaRPr lang="en-US" dirty="0" smtClean="0">
              <a:cs typeface="Arial" charset="0"/>
            </a:endParaRPr>
          </a:p>
        </p:txBody>
      </p:sp>
    </p:spTree>
    <p:extLst>
      <p:ext uri="{BB962C8B-B14F-4D97-AF65-F5344CB8AC3E}">
        <p14:creationId xmlns:p14="http://schemas.microsoft.com/office/powerpoint/2010/main" val="79584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latin typeface="Arial" charset="0"/>
              <a:ea typeface="ＭＳ Ｐゴシック" pitchFamily="34" charset="-128"/>
              <a:cs typeface="Arial" charset="0"/>
            </a:endParaRPr>
          </a:p>
          <a:p>
            <a:endParaRPr lang="en-GB" dirty="0" smtClean="0">
              <a:latin typeface="Arial" charset="0"/>
              <a:ea typeface="ＭＳ Ｐゴシック" pitchFamily="34" charset="-128"/>
              <a:cs typeface="Arial" charset="0"/>
            </a:endParaRPr>
          </a:p>
          <a:p>
            <a:r>
              <a:rPr lang="en-GB" dirty="0" smtClean="0">
                <a:latin typeface="Arial" charset="0"/>
                <a:ea typeface="ＭＳ Ｐゴシック" pitchFamily="34" charset="-128"/>
                <a:cs typeface="Arial" charset="0"/>
              </a:rPr>
              <a:t>Concentrating on future change – this is where the big questions are.</a:t>
            </a:r>
          </a:p>
          <a:p>
            <a:endParaRPr lang="en-GB" dirty="0" smtClean="0">
              <a:latin typeface="Arial" charset="0"/>
              <a:ea typeface="ＭＳ Ｐゴシック" pitchFamily="34" charset="-128"/>
              <a:cs typeface="Arial" charset="0"/>
            </a:endParaRPr>
          </a:p>
          <a:p>
            <a:r>
              <a:rPr lang="en-GB" dirty="0" smtClean="0">
                <a:latin typeface="Arial" charset="0"/>
                <a:ea typeface="ＭＳ Ｐゴシック" pitchFamily="34" charset="-128"/>
                <a:cs typeface="Arial" charset="0"/>
              </a:rPr>
              <a:t>Improvements generally underestimated in the past....  And there are a range of views our there.... </a:t>
            </a:r>
          </a:p>
          <a:p>
            <a:endParaRPr lang="en-GB" dirty="0" smtClean="0">
              <a:latin typeface="Arial" charset="0"/>
              <a:ea typeface="ＭＳ Ｐゴシック" pitchFamily="34" charset="-128"/>
              <a:cs typeface="Arial" charset="0"/>
            </a:endParaRPr>
          </a:p>
          <a:p>
            <a:pPr>
              <a:buFontTx/>
              <a:buChar char="•"/>
            </a:pPr>
            <a:r>
              <a:rPr lang="en-GB" dirty="0" smtClean="0">
                <a:latin typeface="Arial" charset="0"/>
                <a:ea typeface="ＭＳ Ｐゴシック" pitchFamily="34" charset="-128"/>
                <a:cs typeface="Arial" charset="0"/>
              </a:rPr>
              <a:t>Pessimists suggest life expectancy might level off or decline due to obesity, poor diet, global warming etc. – (Olshansky)</a:t>
            </a:r>
          </a:p>
          <a:p>
            <a:pPr>
              <a:buFontTx/>
              <a:buChar char="•"/>
            </a:pPr>
            <a:r>
              <a:rPr lang="en-GB" dirty="0" smtClean="0">
                <a:latin typeface="Arial" charset="0"/>
                <a:ea typeface="ＭＳ Ｐゴシック" pitchFamily="34" charset="-128"/>
                <a:cs typeface="Arial" charset="0"/>
              </a:rPr>
              <a:t>Optimists suggest no natural limit to human life – (Vaupel)</a:t>
            </a:r>
          </a:p>
          <a:p>
            <a:pPr>
              <a:buFontTx/>
              <a:buChar char="•"/>
            </a:pPr>
            <a:endParaRPr lang="en-GB" dirty="0" smtClean="0">
              <a:latin typeface="Arial" charset="0"/>
              <a:ea typeface="ＭＳ Ｐゴシック" pitchFamily="34" charset="-128"/>
              <a:cs typeface="Arial" charset="0"/>
            </a:endParaRPr>
          </a:p>
          <a:p>
            <a:r>
              <a:rPr lang="en-GB" dirty="0" smtClean="0">
                <a:latin typeface="Arial" charset="0"/>
                <a:ea typeface="ＭＳ Ｐゴシック" pitchFamily="34" charset="-128"/>
                <a:cs typeface="Arial" charset="0"/>
              </a:rPr>
              <a:t>Indeed interest in longevity improvements largely due to the low interest rate environment we now live in.</a:t>
            </a:r>
          </a:p>
        </p:txBody>
      </p:sp>
      <p:sp>
        <p:nvSpPr>
          <p:cNvPr id="60420" name="Slide Number Placeholder 3"/>
          <p:cNvSpPr>
            <a:spLocks noGrp="1"/>
          </p:cNvSpPr>
          <p:nvPr>
            <p:ph type="sldNum" sz="quarter" idx="5"/>
          </p:nvPr>
        </p:nvSpPr>
        <p:spPr bwMode="auto">
          <a:xfrm>
            <a:off x="3904815" y="9528435"/>
            <a:ext cx="2987253" cy="501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1940" indent="-289208" eaLnBrk="0" hangingPunct="0">
              <a:defRPr>
                <a:solidFill>
                  <a:schemeClr val="tx1"/>
                </a:solidFill>
                <a:latin typeface="Arial" charset="0"/>
                <a:ea typeface="ＭＳ Ｐゴシック" pitchFamily="34" charset="-128"/>
              </a:defRPr>
            </a:lvl2pPr>
            <a:lvl3pPr marL="1156830" indent="-231366" eaLnBrk="0" hangingPunct="0">
              <a:defRPr>
                <a:solidFill>
                  <a:schemeClr val="tx1"/>
                </a:solidFill>
                <a:latin typeface="Arial" charset="0"/>
                <a:ea typeface="ＭＳ Ｐゴシック" pitchFamily="34" charset="-128"/>
              </a:defRPr>
            </a:lvl3pPr>
            <a:lvl4pPr marL="1619562" indent="-231366" eaLnBrk="0" hangingPunct="0">
              <a:defRPr>
                <a:solidFill>
                  <a:schemeClr val="tx1"/>
                </a:solidFill>
                <a:latin typeface="Arial" charset="0"/>
                <a:ea typeface="ＭＳ Ｐゴシック" pitchFamily="34" charset="-128"/>
              </a:defRPr>
            </a:lvl4pPr>
            <a:lvl5pPr marL="2082295" indent="-231366" eaLnBrk="0" hangingPunct="0">
              <a:defRPr>
                <a:solidFill>
                  <a:schemeClr val="tx1"/>
                </a:solidFill>
                <a:latin typeface="Arial" charset="0"/>
                <a:ea typeface="ＭＳ Ｐゴシック" pitchFamily="34" charset="-128"/>
              </a:defRPr>
            </a:lvl5pPr>
            <a:lvl6pPr marL="2545027" indent="-231366" eaLnBrk="0" fontAlgn="base" hangingPunct="0">
              <a:spcBef>
                <a:spcPct val="0"/>
              </a:spcBef>
              <a:spcAft>
                <a:spcPct val="0"/>
              </a:spcAft>
              <a:defRPr>
                <a:solidFill>
                  <a:schemeClr val="tx1"/>
                </a:solidFill>
                <a:latin typeface="Arial" charset="0"/>
                <a:ea typeface="ＭＳ Ｐゴシック" pitchFamily="34" charset="-128"/>
              </a:defRPr>
            </a:lvl6pPr>
            <a:lvl7pPr marL="3007759" indent="-231366" eaLnBrk="0" fontAlgn="base" hangingPunct="0">
              <a:spcBef>
                <a:spcPct val="0"/>
              </a:spcBef>
              <a:spcAft>
                <a:spcPct val="0"/>
              </a:spcAft>
              <a:defRPr>
                <a:solidFill>
                  <a:schemeClr val="tx1"/>
                </a:solidFill>
                <a:latin typeface="Arial" charset="0"/>
                <a:ea typeface="ＭＳ Ｐゴシック" pitchFamily="34" charset="-128"/>
              </a:defRPr>
            </a:lvl7pPr>
            <a:lvl8pPr marL="3470491" indent="-231366" eaLnBrk="0" fontAlgn="base" hangingPunct="0">
              <a:spcBef>
                <a:spcPct val="0"/>
              </a:spcBef>
              <a:spcAft>
                <a:spcPct val="0"/>
              </a:spcAft>
              <a:defRPr>
                <a:solidFill>
                  <a:schemeClr val="tx1"/>
                </a:solidFill>
                <a:latin typeface="Arial" charset="0"/>
                <a:ea typeface="ＭＳ Ｐゴシック" pitchFamily="34" charset="-128"/>
              </a:defRPr>
            </a:lvl8pPr>
            <a:lvl9pPr marL="3933223" indent="-2313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B3DB2FD-D72F-4CC3-8285-4CEABE8670F4}" type="slidenum">
              <a:rPr lang="en-GB" smtClean="0">
                <a:cs typeface="Arial" charset="0"/>
              </a:rPr>
              <a:pPr eaLnBrk="1" hangingPunct="1"/>
              <a:t>17</a:t>
            </a:fld>
            <a:endParaRPr lang="en-GB" dirty="0" smtClean="0">
              <a:cs typeface="Arial" charset="0"/>
            </a:endParaRPr>
          </a:p>
        </p:txBody>
      </p:sp>
    </p:spTree>
    <p:extLst>
      <p:ext uri="{BB962C8B-B14F-4D97-AF65-F5344CB8AC3E}">
        <p14:creationId xmlns:p14="http://schemas.microsoft.com/office/powerpoint/2010/main" val="1123908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endParaRPr lang="en-GB" dirty="0" smtClean="0">
              <a:latin typeface="Arial" charset="0"/>
              <a:ea typeface="ＭＳ Ｐゴシック" pitchFamily="34" charset="-128"/>
              <a:cs typeface="Arial" charset="0"/>
            </a:endParaRPr>
          </a:p>
        </p:txBody>
      </p:sp>
      <p:sp>
        <p:nvSpPr>
          <p:cNvPr id="61444" name="Slide Number Placeholder 3"/>
          <p:cNvSpPr>
            <a:spLocks noGrp="1"/>
          </p:cNvSpPr>
          <p:nvPr>
            <p:ph type="sldNum" sz="quarter" idx="5"/>
          </p:nvPr>
        </p:nvSpPr>
        <p:spPr bwMode="auto">
          <a:xfrm>
            <a:off x="3904815" y="9528435"/>
            <a:ext cx="2987253" cy="501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1940" indent="-289208" eaLnBrk="0" hangingPunct="0">
              <a:defRPr>
                <a:solidFill>
                  <a:schemeClr val="tx1"/>
                </a:solidFill>
                <a:latin typeface="Arial" charset="0"/>
                <a:ea typeface="ＭＳ Ｐゴシック" pitchFamily="34" charset="-128"/>
              </a:defRPr>
            </a:lvl2pPr>
            <a:lvl3pPr marL="1156830" indent="-231366" eaLnBrk="0" hangingPunct="0">
              <a:defRPr>
                <a:solidFill>
                  <a:schemeClr val="tx1"/>
                </a:solidFill>
                <a:latin typeface="Arial" charset="0"/>
                <a:ea typeface="ＭＳ Ｐゴシック" pitchFamily="34" charset="-128"/>
              </a:defRPr>
            </a:lvl3pPr>
            <a:lvl4pPr marL="1619562" indent="-231366" eaLnBrk="0" hangingPunct="0">
              <a:defRPr>
                <a:solidFill>
                  <a:schemeClr val="tx1"/>
                </a:solidFill>
                <a:latin typeface="Arial" charset="0"/>
                <a:ea typeface="ＭＳ Ｐゴシック" pitchFamily="34" charset="-128"/>
              </a:defRPr>
            </a:lvl4pPr>
            <a:lvl5pPr marL="2082295" indent="-231366" eaLnBrk="0" hangingPunct="0">
              <a:defRPr>
                <a:solidFill>
                  <a:schemeClr val="tx1"/>
                </a:solidFill>
                <a:latin typeface="Arial" charset="0"/>
                <a:ea typeface="ＭＳ Ｐゴシック" pitchFamily="34" charset="-128"/>
              </a:defRPr>
            </a:lvl5pPr>
            <a:lvl6pPr marL="2545027" indent="-231366" eaLnBrk="0" fontAlgn="base" hangingPunct="0">
              <a:spcBef>
                <a:spcPct val="0"/>
              </a:spcBef>
              <a:spcAft>
                <a:spcPct val="0"/>
              </a:spcAft>
              <a:defRPr>
                <a:solidFill>
                  <a:schemeClr val="tx1"/>
                </a:solidFill>
                <a:latin typeface="Arial" charset="0"/>
                <a:ea typeface="ＭＳ Ｐゴシック" pitchFamily="34" charset="-128"/>
              </a:defRPr>
            </a:lvl6pPr>
            <a:lvl7pPr marL="3007759" indent="-231366" eaLnBrk="0" fontAlgn="base" hangingPunct="0">
              <a:spcBef>
                <a:spcPct val="0"/>
              </a:spcBef>
              <a:spcAft>
                <a:spcPct val="0"/>
              </a:spcAft>
              <a:defRPr>
                <a:solidFill>
                  <a:schemeClr val="tx1"/>
                </a:solidFill>
                <a:latin typeface="Arial" charset="0"/>
                <a:ea typeface="ＭＳ Ｐゴシック" pitchFamily="34" charset="-128"/>
              </a:defRPr>
            </a:lvl7pPr>
            <a:lvl8pPr marL="3470491" indent="-231366" eaLnBrk="0" fontAlgn="base" hangingPunct="0">
              <a:spcBef>
                <a:spcPct val="0"/>
              </a:spcBef>
              <a:spcAft>
                <a:spcPct val="0"/>
              </a:spcAft>
              <a:defRPr>
                <a:solidFill>
                  <a:schemeClr val="tx1"/>
                </a:solidFill>
                <a:latin typeface="Arial" charset="0"/>
                <a:ea typeface="ＭＳ Ｐゴシック" pitchFamily="34" charset="-128"/>
              </a:defRPr>
            </a:lvl8pPr>
            <a:lvl9pPr marL="3933223" indent="-2313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9653CB-8A68-455C-9BE5-ED99F4A53F3F}" type="slidenum">
              <a:rPr lang="en-GB" smtClean="0">
                <a:cs typeface="Arial" charset="0"/>
              </a:rPr>
              <a:pPr eaLnBrk="1" hangingPunct="1"/>
              <a:t>18</a:t>
            </a:fld>
            <a:endParaRPr lang="en-GB" dirty="0" smtClean="0">
              <a:cs typeface="Arial" charset="0"/>
            </a:endParaRPr>
          </a:p>
        </p:txBody>
      </p:sp>
    </p:spTree>
    <p:extLst>
      <p:ext uri="{BB962C8B-B14F-4D97-AF65-F5344CB8AC3E}">
        <p14:creationId xmlns:p14="http://schemas.microsoft.com/office/powerpoint/2010/main" val="96160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latin typeface="Arial" charset="0"/>
                <a:ea typeface="ＭＳ Ｐゴシック" pitchFamily="34" charset="-128"/>
                <a:cs typeface="Arial" charset="0"/>
              </a:rPr>
              <a:t>10 mins</a:t>
            </a:r>
          </a:p>
        </p:txBody>
      </p:sp>
      <p:sp>
        <p:nvSpPr>
          <p:cNvPr id="65540" name="Slide Number Placeholder 3"/>
          <p:cNvSpPr>
            <a:spLocks noGrp="1"/>
          </p:cNvSpPr>
          <p:nvPr>
            <p:ph type="sldNum" sz="quarter" idx="5"/>
          </p:nvPr>
        </p:nvSpPr>
        <p:spPr bwMode="auto">
          <a:xfrm>
            <a:off x="3904815" y="9528435"/>
            <a:ext cx="2987253" cy="501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1940" indent="-289208" eaLnBrk="0" hangingPunct="0">
              <a:defRPr>
                <a:solidFill>
                  <a:schemeClr val="tx1"/>
                </a:solidFill>
                <a:latin typeface="Arial" charset="0"/>
                <a:ea typeface="ＭＳ Ｐゴシック" pitchFamily="34" charset="-128"/>
              </a:defRPr>
            </a:lvl2pPr>
            <a:lvl3pPr marL="1156830" indent="-231366" eaLnBrk="0" hangingPunct="0">
              <a:defRPr>
                <a:solidFill>
                  <a:schemeClr val="tx1"/>
                </a:solidFill>
                <a:latin typeface="Arial" charset="0"/>
                <a:ea typeface="ＭＳ Ｐゴシック" pitchFamily="34" charset="-128"/>
              </a:defRPr>
            </a:lvl3pPr>
            <a:lvl4pPr marL="1619562" indent="-231366" eaLnBrk="0" hangingPunct="0">
              <a:defRPr>
                <a:solidFill>
                  <a:schemeClr val="tx1"/>
                </a:solidFill>
                <a:latin typeface="Arial" charset="0"/>
                <a:ea typeface="ＭＳ Ｐゴシック" pitchFamily="34" charset="-128"/>
              </a:defRPr>
            </a:lvl4pPr>
            <a:lvl5pPr marL="2082295" indent="-231366" eaLnBrk="0" hangingPunct="0">
              <a:defRPr>
                <a:solidFill>
                  <a:schemeClr val="tx1"/>
                </a:solidFill>
                <a:latin typeface="Arial" charset="0"/>
                <a:ea typeface="ＭＳ Ｐゴシック" pitchFamily="34" charset="-128"/>
              </a:defRPr>
            </a:lvl5pPr>
            <a:lvl6pPr marL="2545027" indent="-231366" eaLnBrk="0" fontAlgn="base" hangingPunct="0">
              <a:spcBef>
                <a:spcPct val="0"/>
              </a:spcBef>
              <a:spcAft>
                <a:spcPct val="0"/>
              </a:spcAft>
              <a:defRPr>
                <a:solidFill>
                  <a:schemeClr val="tx1"/>
                </a:solidFill>
                <a:latin typeface="Arial" charset="0"/>
                <a:ea typeface="ＭＳ Ｐゴシック" pitchFamily="34" charset="-128"/>
              </a:defRPr>
            </a:lvl6pPr>
            <a:lvl7pPr marL="3007759" indent="-231366" eaLnBrk="0" fontAlgn="base" hangingPunct="0">
              <a:spcBef>
                <a:spcPct val="0"/>
              </a:spcBef>
              <a:spcAft>
                <a:spcPct val="0"/>
              </a:spcAft>
              <a:defRPr>
                <a:solidFill>
                  <a:schemeClr val="tx1"/>
                </a:solidFill>
                <a:latin typeface="Arial" charset="0"/>
                <a:ea typeface="ＭＳ Ｐゴシック" pitchFamily="34" charset="-128"/>
              </a:defRPr>
            </a:lvl7pPr>
            <a:lvl8pPr marL="3470491" indent="-231366" eaLnBrk="0" fontAlgn="base" hangingPunct="0">
              <a:spcBef>
                <a:spcPct val="0"/>
              </a:spcBef>
              <a:spcAft>
                <a:spcPct val="0"/>
              </a:spcAft>
              <a:defRPr>
                <a:solidFill>
                  <a:schemeClr val="tx1"/>
                </a:solidFill>
                <a:latin typeface="Arial" charset="0"/>
                <a:ea typeface="ＭＳ Ｐゴシック" pitchFamily="34" charset="-128"/>
              </a:defRPr>
            </a:lvl8pPr>
            <a:lvl9pPr marL="3933223" indent="-2313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6BF4D0A-9138-491D-9924-BE2F9213A43C}" type="slidenum">
              <a:rPr lang="en-GB" smtClean="0">
                <a:cs typeface="Arial" charset="0"/>
              </a:rPr>
              <a:pPr eaLnBrk="1" hangingPunct="1"/>
              <a:t>19</a:t>
            </a:fld>
            <a:endParaRPr lang="en-GB" dirty="0" smtClean="0">
              <a:cs typeface="Arial" charset="0"/>
            </a:endParaRPr>
          </a:p>
        </p:txBody>
      </p:sp>
    </p:spTree>
    <p:extLst>
      <p:ext uri="{BB962C8B-B14F-4D97-AF65-F5344CB8AC3E}">
        <p14:creationId xmlns:p14="http://schemas.microsoft.com/office/powerpoint/2010/main" val="3304083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latin typeface="Arial" charset="0"/>
                <a:ea typeface="ＭＳ Ｐゴシック" pitchFamily="34" charset="-128"/>
                <a:cs typeface="Arial" charset="0"/>
              </a:rPr>
              <a:t>Graph</a:t>
            </a:r>
            <a:r>
              <a:rPr lang="en-GB" baseline="0" dirty="0" smtClean="0">
                <a:latin typeface="Arial" charset="0"/>
                <a:ea typeface="ＭＳ Ｐゴシック" pitchFamily="34" charset="-128"/>
                <a:cs typeface="Arial" charset="0"/>
              </a:rPr>
              <a:t> shows male mortality for different pensioner subgroups vs general population</a:t>
            </a:r>
          </a:p>
          <a:p>
            <a:r>
              <a:rPr lang="en-GB" baseline="0" dirty="0" smtClean="0">
                <a:latin typeface="Arial" charset="0"/>
                <a:ea typeface="ＭＳ Ｐゴシック" pitchFamily="34" charset="-128"/>
                <a:cs typeface="Arial" charset="0"/>
              </a:rPr>
              <a:t>Orange line is a UK standard table representing occupational pension scheme members (no underwriting – will include some ill health on retirement)</a:t>
            </a:r>
          </a:p>
          <a:p>
            <a:r>
              <a:rPr lang="en-GB" baseline="0" dirty="0" smtClean="0">
                <a:latin typeface="Arial" charset="0"/>
                <a:ea typeface="ＭＳ Ｐゴシック" pitchFamily="34" charset="-128"/>
                <a:cs typeface="Arial" charset="0"/>
              </a:rPr>
              <a:t>Grey line is a UK standard table representing individual annuity business sold by insurers – these are also no underwritten but generally come from higher socioeconomic classes so hence why lower</a:t>
            </a:r>
          </a:p>
          <a:p>
            <a:r>
              <a:rPr lang="en-GB" baseline="0" dirty="0" smtClean="0">
                <a:latin typeface="Arial" charset="0"/>
                <a:ea typeface="ＭＳ Ｐゴシック" pitchFamily="34" charset="-128"/>
                <a:cs typeface="Arial" charset="0"/>
              </a:rPr>
              <a:t>Yellow line is the RGA EA basis – expect similar SEG to individual business but represents healthy lives – it is also aggregate smoker so the non-smoker version would be lower. </a:t>
            </a:r>
            <a:endParaRPr lang="en-GB" dirty="0" smtClean="0">
              <a:latin typeface="Arial" charset="0"/>
              <a:ea typeface="ＭＳ Ｐゴシック" pitchFamily="34" charset="-128"/>
              <a:cs typeface="Arial" charset="0"/>
            </a:endParaRPr>
          </a:p>
        </p:txBody>
      </p:sp>
      <p:sp>
        <p:nvSpPr>
          <p:cNvPr id="66564" name="Slide Number Placeholder 3"/>
          <p:cNvSpPr>
            <a:spLocks noGrp="1"/>
          </p:cNvSpPr>
          <p:nvPr>
            <p:ph type="sldNum" sz="quarter" idx="5"/>
          </p:nvPr>
        </p:nvSpPr>
        <p:spPr bwMode="auto">
          <a:xfrm>
            <a:off x="3904815" y="9528435"/>
            <a:ext cx="2987253" cy="501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1940" indent="-289208" eaLnBrk="0" hangingPunct="0">
              <a:defRPr>
                <a:solidFill>
                  <a:schemeClr val="tx1"/>
                </a:solidFill>
                <a:latin typeface="Arial" charset="0"/>
                <a:ea typeface="ＭＳ Ｐゴシック" pitchFamily="34" charset="-128"/>
              </a:defRPr>
            </a:lvl2pPr>
            <a:lvl3pPr marL="1156830" indent="-231366" eaLnBrk="0" hangingPunct="0">
              <a:defRPr>
                <a:solidFill>
                  <a:schemeClr val="tx1"/>
                </a:solidFill>
                <a:latin typeface="Arial" charset="0"/>
                <a:ea typeface="ＭＳ Ｐゴシック" pitchFamily="34" charset="-128"/>
              </a:defRPr>
            </a:lvl3pPr>
            <a:lvl4pPr marL="1619562" indent="-231366" eaLnBrk="0" hangingPunct="0">
              <a:defRPr>
                <a:solidFill>
                  <a:schemeClr val="tx1"/>
                </a:solidFill>
                <a:latin typeface="Arial" charset="0"/>
                <a:ea typeface="ＭＳ Ｐゴシック" pitchFamily="34" charset="-128"/>
              </a:defRPr>
            </a:lvl4pPr>
            <a:lvl5pPr marL="2082295" indent="-231366" eaLnBrk="0" hangingPunct="0">
              <a:defRPr>
                <a:solidFill>
                  <a:schemeClr val="tx1"/>
                </a:solidFill>
                <a:latin typeface="Arial" charset="0"/>
                <a:ea typeface="ＭＳ Ｐゴシック" pitchFamily="34" charset="-128"/>
              </a:defRPr>
            </a:lvl5pPr>
            <a:lvl6pPr marL="2545027" indent="-231366" eaLnBrk="0" fontAlgn="base" hangingPunct="0">
              <a:spcBef>
                <a:spcPct val="0"/>
              </a:spcBef>
              <a:spcAft>
                <a:spcPct val="0"/>
              </a:spcAft>
              <a:defRPr>
                <a:solidFill>
                  <a:schemeClr val="tx1"/>
                </a:solidFill>
                <a:latin typeface="Arial" charset="0"/>
                <a:ea typeface="ＭＳ Ｐゴシック" pitchFamily="34" charset="-128"/>
              </a:defRPr>
            </a:lvl6pPr>
            <a:lvl7pPr marL="3007759" indent="-231366" eaLnBrk="0" fontAlgn="base" hangingPunct="0">
              <a:spcBef>
                <a:spcPct val="0"/>
              </a:spcBef>
              <a:spcAft>
                <a:spcPct val="0"/>
              </a:spcAft>
              <a:defRPr>
                <a:solidFill>
                  <a:schemeClr val="tx1"/>
                </a:solidFill>
                <a:latin typeface="Arial" charset="0"/>
                <a:ea typeface="ＭＳ Ｐゴシック" pitchFamily="34" charset="-128"/>
              </a:defRPr>
            </a:lvl7pPr>
            <a:lvl8pPr marL="3470491" indent="-231366" eaLnBrk="0" fontAlgn="base" hangingPunct="0">
              <a:spcBef>
                <a:spcPct val="0"/>
              </a:spcBef>
              <a:spcAft>
                <a:spcPct val="0"/>
              </a:spcAft>
              <a:defRPr>
                <a:solidFill>
                  <a:schemeClr val="tx1"/>
                </a:solidFill>
                <a:latin typeface="Arial" charset="0"/>
                <a:ea typeface="ＭＳ Ｐゴシック" pitchFamily="34" charset="-128"/>
              </a:defRPr>
            </a:lvl8pPr>
            <a:lvl9pPr marL="3933223" indent="-2313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E442348-2427-452D-9F14-6CB11AE21C5C}" type="slidenum">
              <a:rPr lang="en-GB" smtClean="0">
                <a:cs typeface="Arial" charset="0"/>
              </a:rPr>
              <a:pPr eaLnBrk="1" hangingPunct="1"/>
              <a:t>20</a:t>
            </a:fld>
            <a:endParaRPr lang="en-GB" dirty="0" smtClean="0">
              <a:cs typeface="Arial" charset="0"/>
            </a:endParaRPr>
          </a:p>
        </p:txBody>
      </p:sp>
    </p:spTree>
    <p:extLst>
      <p:ext uri="{BB962C8B-B14F-4D97-AF65-F5344CB8AC3E}">
        <p14:creationId xmlns:p14="http://schemas.microsoft.com/office/powerpoint/2010/main" val="3574386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GB" dirty="0" smtClean="0">
                <a:latin typeface="Arial" charset="0"/>
                <a:ea typeface="ＭＳ Ｐゴシック" pitchFamily="34" charset="-128"/>
                <a:cs typeface="Arial" charset="0"/>
              </a:rPr>
              <a:t>This</a:t>
            </a:r>
            <a:r>
              <a:rPr lang="en-GB" baseline="0" dirty="0" smtClean="0">
                <a:latin typeface="Arial" charset="0"/>
                <a:ea typeface="ＭＳ Ｐゴシック" pitchFamily="34" charset="-128"/>
                <a:cs typeface="Arial" charset="0"/>
              </a:rPr>
              <a:t> shows the typical loadings we apply to the basis by age and cigarettes per day. The range in rating is material and was derived from data where we had mortality information and CPD.</a:t>
            </a:r>
          </a:p>
        </p:txBody>
      </p:sp>
      <p:sp>
        <p:nvSpPr>
          <p:cNvPr id="66564" name="Slide Number Placeholder 3"/>
          <p:cNvSpPr>
            <a:spLocks noGrp="1"/>
          </p:cNvSpPr>
          <p:nvPr>
            <p:ph type="sldNum" sz="quarter" idx="5"/>
          </p:nvPr>
        </p:nvSpPr>
        <p:spPr bwMode="auto">
          <a:xfrm>
            <a:off x="3904815" y="9528435"/>
            <a:ext cx="2987253" cy="501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1940" indent="-289208" eaLnBrk="0" hangingPunct="0">
              <a:defRPr>
                <a:solidFill>
                  <a:schemeClr val="tx1"/>
                </a:solidFill>
                <a:latin typeface="Arial" charset="0"/>
                <a:ea typeface="ＭＳ Ｐゴシック" pitchFamily="34" charset="-128"/>
              </a:defRPr>
            </a:lvl2pPr>
            <a:lvl3pPr marL="1156830" indent="-231366" eaLnBrk="0" hangingPunct="0">
              <a:defRPr>
                <a:solidFill>
                  <a:schemeClr val="tx1"/>
                </a:solidFill>
                <a:latin typeface="Arial" charset="0"/>
                <a:ea typeface="ＭＳ Ｐゴシック" pitchFamily="34" charset="-128"/>
              </a:defRPr>
            </a:lvl3pPr>
            <a:lvl4pPr marL="1619562" indent="-231366" eaLnBrk="0" hangingPunct="0">
              <a:defRPr>
                <a:solidFill>
                  <a:schemeClr val="tx1"/>
                </a:solidFill>
                <a:latin typeface="Arial" charset="0"/>
                <a:ea typeface="ＭＳ Ｐゴシック" pitchFamily="34" charset="-128"/>
              </a:defRPr>
            </a:lvl4pPr>
            <a:lvl5pPr marL="2082295" indent="-231366" eaLnBrk="0" hangingPunct="0">
              <a:defRPr>
                <a:solidFill>
                  <a:schemeClr val="tx1"/>
                </a:solidFill>
                <a:latin typeface="Arial" charset="0"/>
                <a:ea typeface="ＭＳ Ｐゴシック" pitchFamily="34" charset="-128"/>
              </a:defRPr>
            </a:lvl5pPr>
            <a:lvl6pPr marL="2545027" indent="-231366" eaLnBrk="0" fontAlgn="base" hangingPunct="0">
              <a:spcBef>
                <a:spcPct val="0"/>
              </a:spcBef>
              <a:spcAft>
                <a:spcPct val="0"/>
              </a:spcAft>
              <a:defRPr>
                <a:solidFill>
                  <a:schemeClr val="tx1"/>
                </a:solidFill>
                <a:latin typeface="Arial" charset="0"/>
                <a:ea typeface="ＭＳ Ｐゴシック" pitchFamily="34" charset="-128"/>
              </a:defRPr>
            </a:lvl6pPr>
            <a:lvl7pPr marL="3007759" indent="-231366" eaLnBrk="0" fontAlgn="base" hangingPunct="0">
              <a:spcBef>
                <a:spcPct val="0"/>
              </a:spcBef>
              <a:spcAft>
                <a:spcPct val="0"/>
              </a:spcAft>
              <a:defRPr>
                <a:solidFill>
                  <a:schemeClr val="tx1"/>
                </a:solidFill>
                <a:latin typeface="Arial" charset="0"/>
                <a:ea typeface="ＭＳ Ｐゴシック" pitchFamily="34" charset="-128"/>
              </a:defRPr>
            </a:lvl7pPr>
            <a:lvl8pPr marL="3470491" indent="-231366" eaLnBrk="0" fontAlgn="base" hangingPunct="0">
              <a:spcBef>
                <a:spcPct val="0"/>
              </a:spcBef>
              <a:spcAft>
                <a:spcPct val="0"/>
              </a:spcAft>
              <a:defRPr>
                <a:solidFill>
                  <a:schemeClr val="tx1"/>
                </a:solidFill>
                <a:latin typeface="Arial" charset="0"/>
                <a:ea typeface="ＭＳ Ｐゴシック" pitchFamily="34" charset="-128"/>
              </a:defRPr>
            </a:lvl8pPr>
            <a:lvl9pPr marL="3933223" indent="-2313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E442348-2427-452D-9F14-6CB11AE21C5C}" type="slidenum">
              <a:rPr lang="en-GB" smtClean="0">
                <a:cs typeface="Arial" charset="0"/>
              </a:rPr>
              <a:pPr eaLnBrk="1" hangingPunct="1"/>
              <a:t>21</a:t>
            </a:fld>
            <a:endParaRPr lang="en-GB" dirty="0" smtClean="0">
              <a:cs typeface="Arial" charset="0"/>
            </a:endParaRPr>
          </a:p>
        </p:txBody>
      </p:sp>
    </p:spTree>
    <p:extLst>
      <p:ext uri="{BB962C8B-B14F-4D97-AF65-F5344CB8AC3E}">
        <p14:creationId xmlns:p14="http://schemas.microsoft.com/office/powerpoint/2010/main" val="2946914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422275" y="347663"/>
            <a:ext cx="5953125" cy="3351212"/>
          </a:xfrm>
        </p:spPr>
      </p:sp>
      <p:sp>
        <p:nvSpPr>
          <p:cNvPr id="9" name="Notes Placeholder 8"/>
          <p:cNvSpPr>
            <a:spLocks noGrp="1"/>
          </p:cNvSpPr>
          <p:nvPr>
            <p:ph type="body" idx="1"/>
          </p:nvPr>
        </p:nvSpPr>
        <p:spPr/>
        <p:txBody>
          <a:bodyPr/>
          <a:lstStyle/>
          <a:p>
            <a:r>
              <a:rPr lang="en-US" dirty="0" smtClean="0"/>
              <a:t>Work based on a dataset that contains:</a:t>
            </a:r>
          </a:p>
          <a:p>
            <a:pPr lvl="1"/>
            <a:r>
              <a:rPr lang="en-US" dirty="0" smtClean="0"/>
              <a:t>3.15m patient records – over age of 32</a:t>
            </a:r>
          </a:p>
          <a:p>
            <a:pPr lvl="1"/>
            <a:r>
              <a:rPr lang="en-US" dirty="0" smtClean="0"/>
              <a:t>324k deaths</a:t>
            </a:r>
          </a:p>
          <a:p>
            <a:pPr lvl="1"/>
            <a:r>
              <a:rPr lang="en-US" dirty="0" smtClean="0"/>
              <a:t>Subset</a:t>
            </a:r>
            <a:r>
              <a:rPr lang="en-US" baseline="0" dirty="0" smtClean="0"/>
              <a:t> used to control date of entry into the cohort and observe only those who had been registered with a practice for at least 5yrs</a:t>
            </a:r>
          </a:p>
          <a:p>
            <a:pPr lvl="2"/>
            <a:r>
              <a:rPr lang="en-US" baseline="0" dirty="0" smtClean="0"/>
              <a:t>1.35m records</a:t>
            </a:r>
          </a:p>
          <a:p>
            <a:pPr lvl="2"/>
            <a:r>
              <a:rPr lang="en-US" baseline="0" dirty="0" smtClean="0"/>
              <a:t>168k </a:t>
            </a:r>
            <a:r>
              <a:rPr lang="en-US" baseline="0" dirty="0" err="1" smtClean="0"/>
              <a:t>detahs</a:t>
            </a:r>
            <a:endParaRPr lang="en-US" baseline="0" dirty="0" smtClean="0"/>
          </a:p>
          <a:p>
            <a:pPr lvl="0"/>
            <a:r>
              <a:rPr lang="en-US" baseline="0" dirty="0" smtClean="0"/>
              <a:t>All records anonymized (</a:t>
            </a:r>
            <a:r>
              <a:rPr lang="en-US" baseline="0" dirty="0" err="1" smtClean="0"/>
              <a:t>DoBs</a:t>
            </a:r>
            <a:r>
              <a:rPr lang="en-US" baseline="0" dirty="0" smtClean="0"/>
              <a:t>, names, postcodes etc. NOT provided)</a:t>
            </a:r>
          </a:p>
          <a:p>
            <a:pPr marL="138113" marR="0" lvl="0" indent="-138113" algn="l" defTabSz="914400" rtl="0" eaLnBrk="1" fontAlgn="auto" latinLnBrk="0" hangingPunct="1">
              <a:lnSpc>
                <a:spcPct val="90000"/>
              </a:lnSpc>
              <a:spcBef>
                <a:spcPts val="800"/>
              </a:spcBef>
              <a:spcAft>
                <a:spcPts val="0"/>
              </a:spcAft>
              <a:buClr>
                <a:schemeClr val="accent1"/>
              </a:buClr>
              <a:buSzPct val="85000"/>
              <a:buFont typeface="Wingdings 2" panose="05020102010507070707" pitchFamily="18" charset="2"/>
              <a:buChar char="¡"/>
              <a:tabLst/>
              <a:defRPr/>
            </a:pPr>
            <a:r>
              <a:rPr lang="en-US" baseline="0" dirty="0" smtClean="0"/>
              <a:t>Strict controls on the use of the data, who has use and what we can publish</a:t>
            </a:r>
          </a:p>
          <a:p>
            <a:pPr lvl="0"/>
            <a:r>
              <a:rPr lang="en-US" baseline="0" dirty="0" smtClean="0"/>
              <a:t>Socioeconomic info available via indices mapped at source. </a:t>
            </a:r>
          </a:p>
          <a:p>
            <a:pPr lvl="0"/>
            <a:endParaRPr lang="en-US" baseline="0" dirty="0" smtClean="0"/>
          </a:p>
          <a:p>
            <a:pPr lvl="0"/>
            <a:r>
              <a:rPr lang="en-US" baseline="0" dirty="0" smtClean="0"/>
              <a:t>Separate models created from the data (shown)</a:t>
            </a:r>
          </a:p>
          <a:p>
            <a:pPr lvl="0"/>
            <a:r>
              <a:rPr lang="en-US" baseline="0" dirty="0" smtClean="0"/>
              <a:t>Enables us to see the impact of including different information and risk factors (go thru the models)</a:t>
            </a:r>
          </a:p>
          <a:p>
            <a:pPr lvl="0"/>
            <a:r>
              <a:rPr lang="en-US" baseline="0" dirty="0" smtClean="0"/>
              <a:t>M4 includes an allocation of each life to a S/R/D group depending on the read codes in their patient records at entry point to the cohort.</a:t>
            </a:r>
          </a:p>
          <a:p>
            <a:pPr lvl="0"/>
            <a:r>
              <a:rPr lang="en-US" baseline="0" dirty="0" smtClean="0"/>
              <a:t>See that widest differentials are for M4 and M5</a:t>
            </a:r>
          </a:p>
          <a:p>
            <a:pPr lvl="0"/>
            <a:r>
              <a:rPr lang="en-US" baseline="0" dirty="0" smtClean="0"/>
              <a:t>Cannot see much difference between M4 and M5 in this graph </a:t>
            </a:r>
          </a:p>
          <a:p>
            <a:pPr lvl="0"/>
            <a:endParaRPr lang="en-US" baseline="0" dirty="0" smtClean="0"/>
          </a:p>
          <a:p>
            <a:pPr lvl="0"/>
            <a:endParaRPr lang="en-US" dirty="0"/>
          </a:p>
        </p:txBody>
      </p:sp>
    </p:spTree>
    <p:extLst>
      <p:ext uri="{BB962C8B-B14F-4D97-AF65-F5344CB8AC3E}">
        <p14:creationId xmlns:p14="http://schemas.microsoft.com/office/powerpoint/2010/main" val="4056585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charset="0"/>
              <a:ea typeface="ＭＳ Ｐゴシック" pitchFamily="34" charset="-128"/>
              <a:cs typeface="Arial" charset="0"/>
            </a:endParaRPr>
          </a:p>
        </p:txBody>
      </p:sp>
      <p:sp>
        <p:nvSpPr>
          <p:cNvPr id="59396" name="Slide Number Placeholder 3"/>
          <p:cNvSpPr>
            <a:spLocks noGrp="1"/>
          </p:cNvSpPr>
          <p:nvPr>
            <p:ph type="sldNum" sz="quarter" idx="5"/>
          </p:nvPr>
        </p:nvSpPr>
        <p:spPr bwMode="auto">
          <a:xfrm>
            <a:off x="3904815" y="9528435"/>
            <a:ext cx="2987253" cy="501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1940" indent="-289208" eaLnBrk="0" hangingPunct="0">
              <a:defRPr>
                <a:solidFill>
                  <a:schemeClr val="tx1"/>
                </a:solidFill>
                <a:latin typeface="Arial" charset="0"/>
                <a:ea typeface="ＭＳ Ｐゴシック" pitchFamily="34" charset="-128"/>
              </a:defRPr>
            </a:lvl2pPr>
            <a:lvl3pPr marL="1156830" indent="-231366" eaLnBrk="0" hangingPunct="0">
              <a:defRPr>
                <a:solidFill>
                  <a:schemeClr val="tx1"/>
                </a:solidFill>
                <a:latin typeface="Arial" charset="0"/>
                <a:ea typeface="ＭＳ Ｐゴシック" pitchFamily="34" charset="-128"/>
              </a:defRPr>
            </a:lvl3pPr>
            <a:lvl4pPr marL="1619562" indent="-231366" eaLnBrk="0" hangingPunct="0">
              <a:defRPr>
                <a:solidFill>
                  <a:schemeClr val="tx1"/>
                </a:solidFill>
                <a:latin typeface="Arial" charset="0"/>
                <a:ea typeface="ＭＳ Ｐゴシック" pitchFamily="34" charset="-128"/>
              </a:defRPr>
            </a:lvl4pPr>
            <a:lvl5pPr marL="2082295" indent="-231366" eaLnBrk="0" hangingPunct="0">
              <a:defRPr>
                <a:solidFill>
                  <a:schemeClr val="tx1"/>
                </a:solidFill>
                <a:latin typeface="Arial" charset="0"/>
                <a:ea typeface="ＭＳ Ｐゴシック" pitchFamily="34" charset="-128"/>
              </a:defRPr>
            </a:lvl5pPr>
            <a:lvl6pPr marL="2545027" indent="-231366" eaLnBrk="0" fontAlgn="base" hangingPunct="0">
              <a:spcBef>
                <a:spcPct val="0"/>
              </a:spcBef>
              <a:spcAft>
                <a:spcPct val="0"/>
              </a:spcAft>
              <a:defRPr>
                <a:solidFill>
                  <a:schemeClr val="tx1"/>
                </a:solidFill>
                <a:latin typeface="Arial" charset="0"/>
                <a:ea typeface="ＭＳ Ｐゴシック" pitchFamily="34" charset="-128"/>
              </a:defRPr>
            </a:lvl6pPr>
            <a:lvl7pPr marL="3007759" indent="-231366" eaLnBrk="0" fontAlgn="base" hangingPunct="0">
              <a:spcBef>
                <a:spcPct val="0"/>
              </a:spcBef>
              <a:spcAft>
                <a:spcPct val="0"/>
              </a:spcAft>
              <a:defRPr>
                <a:solidFill>
                  <a:schemeClr val="tx1"/>
                </a:solidFill>
                <a:latin typeface="Arial" charset="0"/>
                <a:ea typeface="ＭＳ Ｐゴシック" pitchFamily="34" charset="-128"/>
              </a:defRPr>
            </a:lvl7pPr>
            <a:lvl8pPr marL="3470491" indent="-231366" eaLnBrk="0" fontAlgn="base" hangingPunct="0">
              <a:spcBef>
                <a:spcPct val="0"/>
              </a:spcBef>
              <a:spcAft>
                <a:spcPct val="0"/>
              </a:spcAft>
              <a:defRPr>
                <a:solidFill>
                  <a:schemeClr val="tx1"/>
                </a:solidFill>
                <a:latin typeface="Arial" charset="0"/>
                <a:ea typeface="ＭＳ Ｐゴシック" pitchFamily="34" charset="-128"/>
              </a:defRPr>
            </a:lvl8pPr>
            <a:lvl9pPr marL="3933223" indent="-2313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8449E8B-8362-48DC-8BA8-52FD9DA9151A}" type="slidenum">
              <a:rPr lang="en-US" smtClean="0">
                <a:cs typeface="Arial" charset="0"/>
              </a:rPr>
              <a:pPr eaLnBrk="1" hangingPunct="1"/>
              <a:t>23</a:t>
            </a:fld>
            <a:endParaRPr lang="en-US" dirty="0" smtClean="0">
              <a:cs typeface="Arial" charset="0"/>
            </a:endParaRPr>
          </a:p>
        </p:txBody>
      </p:sp>
    </p:spTree>
    <p:extLst>
      <p:ext uri="{BB962C8B-B14F-4D97-AF65-F5344CB8AC3E}">
        <p14:creationId xmlns:p14="http://schemas.microsoft.com/office/powerpoint/2010/main" val="274095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685800" y="320675"/>
            <a:ext cx="5486400" cy="3086100"/>
          </a:xfrm>
        </p:spPr>
      </p:sp>
      <p:sp>
        <p:nvSpPr>
          <p:cNvPr id="9" name="Notes Placeholder 8"/>
          <p:cNvSpPr>
            <a:spLocks noGrp="1"/>
          </p:cNvSpPr>
          <p:nvPr>
            <p:ph type="body" idx="1"/>
          </p:nvPr>
        </p:nvSpPr>
        <p:spPr/>
        <p:txBody>
          <a:bodyPr/>
          <a:lstStyle/>
          <a:p>
            <a:endParaRPr lang="en-US"/>
          </a:p>
        </p:txBody>
      </p:sp>
    </p:spTree>
    <p:extLst>
      <p:ext uri="{BB962C8B-B14F-4D97-AF65-F5344CB8AC3E}">
        <p14:creationId xmlns:p14="http://schemas.microsoft.com/office/powerpoint/2010/main" val="662536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latin typeface="Arial" charset="0"/>
              <a:ea typeface="ＭＳ Ｐゴシック" pitchFamily="34" charset="-128"/>
              <a:cs typeface="Arial" charset="0"/>
            </a:endParaRPr>
          </a:p>
        </p:txBody>
      </p:sp>
      <p:sp>
        <p:nvSpPr>
          <p:cNvPr id="66564" name="Slide Number Placeholder 3"/>
          <p:cNvSpPr>
            <a:spLocks noGrp="1"/>
          </p:cNvSpPr>
          <p:nvPr>
            <p:ph type="sldNum" sz="quarter" idx="5"/>
          </p:nvPr>
        </p:nvSpPr>
        <p:spPr bwMode="auto">
          <a:xfrm>
            <a:off x="3904815" y="9528435"/>
            <a:ext cx="2987253" cy="501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1940" indent="-289208" eaLnBrk="0" hangingPunct="0">
              <a:defRPr>
                <a:solidFill>
                  <a:schemeClr val="tx1"/>
                </a:solidFill>
                <a:latin typeface="Arial" charset="0"/>
                <a:ea typeface="ＭＳ Ｐゴシック" pitchFamily="34" charset="-128"/>
              </a:defRPr>
            </a:lvl2pPr>
            <a:lvl3pPr marL="1156830" indent="-231366" eaLnBrk="0" hangingPunct="0">
              <a:defRPr>
                <a:solidFill>
                  <a:schemeClr val="tx1"/>
                </a:solidFill>
                <a:latin typeface="Arial" charset="0"/>
                <a:ea typeface="ＭＳ Ｐゴシック" pitchFamily="34" charset="-128"/>
              </a:defRPr>
            </a:lvl3pPr>
            <a:lvl4pPr marL="1619562" indent="-231366" eaLnBrk="0" hangingPunct="0">
              <a:defRPr>
                <a:solidFill>
                  <a:schemeClr val="tx1"/>
                </a:solidFill>
                <a:latin typeface="Arial" charset="0"/>
                <a:ea typeface="ＭＳ Ｐゴシック" pitchFamily="34" charset="-128"/>
              </a:defRPr>
            </a:lvl4pPr>
            <a:lvl5pPr marL="2082295" indent="-231366" eaLnBrk="0" hangingPunct="0">
              <a:defRPr>
                <a:solidFill>
                  <a:schemeClr val="tx1"/>
                </a:solidFill>
                <a:latin typeface="Arial" charset="0"/>
                <a:ea typeface="ＭＳ Ｐゴシック" pitchFamily="34" charset="-128"/>
              </a:defRPr>
            </a:lvl5pPr>
            <a:lvl6pPr marL="2545027" indent="-231366" eaLnBrk="0" fontAlgn="base" hangingPunct="0">
              <a:spcBef>
                <a:spcPct val="0"/>
              </a:spcBef>
              <a:spcAft>
                <a:spcPct val="0"/>
              </a:spcAft>
              <a:defRPr>
                <a:solidFill>
                  <a:schemeClr val="tx1"/>
                </a:solidFill>
                <a:latin typeface="Arial" charset="0"/>
                <a:ea typeface="ＭＳ Ｐゴシック" pitchFamily="34" charset="-128"/>
              </a:defRPr>
            </a:lvl6pPr>
            <a:lvl7pPr marL="3007759" indent="-231366" eaLnBrk="0" fontAlgn="base" hangingPunct="0">
              <a:spcBef>
                <a:spcPct val="0"/>
              </a:spcBef>
              <a:spcAft>
                <a:spcPct val="0"/>
              </a:spcAft>
              <a:defRPr>
                <a:solidFill>
                  <a:schemeClr val="tx1"/>
                </a:solidFill>
                <a:latin typeface="Arial" charset="0"/>
                <a:ea typeface="ＭＳ Ｐゴシック" pitchFamily="34" charset="-128"/>
              </a:defRPr>
            </a:lvl7pPr>
            <a:lvl8pPr marL="3470491" indent="-231366" eaLnBrk="0" fontAlgn="base" hangingPunct="0">
              <a:spcBef>
                <a:spcPct val="0"/>
              </a:spcBef>
              <a:spcAft>
                <a:spcPct val="0"/>
              </a:spcAft>
              <a:defRPr>
                <a:solidFill>
                  <a:schemeClr val="tx1"/>
                </a:solidFill>
                <a:latin typeface="Arial" charset="0"/>
                <a:ea typeface="ＭＳ Ｐゴシック" pitchFamily="34" charset="-128"/>
              </a:defRPr>
            </a:lvl8pPr>
            <a:lvl9pPr marL="3933223" indent="-2313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E442348-2427-452D-9F14-6CB11AE21C5C}" type="slidenum">
              <a:rPr lang="en-GB" smtClean="0">
                <a:cs typeface="Arial" charset="0"/>
              </a:rPr>
              <a:pPr eaLnBrk="1" hangingPunct="1"/>
              <a:t>24</a:t>
            </a:fld>
            <a:endParaRPr lang="en-GB" dirty="0" smtClean="0">
              <a:cs typeface="Arial" charset="0"/>
            </a:endParaRPr>
          </a:p>
        </p:txBody>
      </p:sp>
    </p:spTree>
    <p:extLst>
      <p:ext uri="{BB962C8B-B14F-4D97-AF65-F5344CB8AC3E}">
        <p14:creationId xmlns:p14="http://schemas.microsoft.com/office/powerpoint/2010/main" val="2874030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GB" dirty="0" smtClean="0"/>
              <a:t>This is a basic representation of the structure</a:t>
            </a:r>
            <a:r>
              <a:rPr lang="en-GB" baseline="0" dirty="0" smtClean="0"/>
              <a:t> of the assumption – this is a common approach in the UK and other markets such as the US and Canada.</a:t>
            </a:r>
          </a:p>
          <a:p>
            <a:pPr lvl="1">
              <a:defRPr/>
            </a:pPr>
            <a:r>
              <a:rPr lang="en-GB" dirty="0" smtClean="0"/>
              <a:t>Initial rates – fairly straightforward – see next slide</a:t>
            </a:r>
          </a:p>
          <a:p>
            <a:pPr lvl="1">
              <a:defRPr/>
            </a:pPr>
            <a:r>
              <a:rPr lang="en-GB" dirty="0" smtClean="0"/>
              <a:t>LTR</a:t>
            </a:r>
            <a:r>
              <a:rPr lang="en-GB" baseline="0" dirty="0" smtClean="0"/>
              <a:t> – less straightforward – need to anticipate what might happen in the long term</a:t>
            </a:r>
          </a:p>
          <a:p>
            <a:pPr lvl="1">
              <a:defRPr/>
            </a:pPr>
            <a:r>
              <a:rPr lang="en-GB" baseline="0" dirty="0" smtClean="0"/>
              <a:t>Convergence period – how join the two together</a:t>
            </a:r>
            <a:endParaRPr lang="en-GB" dirty="0" smtClean="0"/>
          </a:p>
          <a:p>
            <a:pPr>
              <a:defRPr/>
            </a:pPr>
            <a:endParaRPr lang="en-GB" dirty="0" smtClean="0"/>
          </a:p>
          <a:p>
            <a:pPr>
              <a:defRPr/>
            </a:pPr>
            <a:endParaRPr lang="en-GB" dirty="0" smtClean="0"/>
          </a:p>
          <a:p>
            <a:pPr>
              <a:defRPr/>
            </a:pPr>
            <a:endParaRPr lang="en-GB" dirty="0" smtClean="0"/>
          </a:p>
          <a:p>
            <a:pPr>
              <a:defRPr/>
            </a:pPr>
            <a:endParaRPr lang="en-US" dirty="0"/>
          </a:p>
        </p:txBody>
      </p:sp>
      <p:sp>
        <p:nvSpPr>
          <p:cNvPr id="69636" name="Slide Number Placeholder 3"/>
          <p:cNvSpPr>
            <a:spLocks noGrp="1"/>
          </p:cNvSpPr>
          <p:nvPr>
            <p:ph type="sldNum" sz="quarter" idx="5"/>
          </p:nvPr>
        </p:nvSpPr>
        <p:spPr bwMode="auto">
          <a:xfrm>
            <a:off x="3904815" y="9528435"/>
            <a:ext cx="2987253" cy="501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1940" indent="-289208" eaLnBrk="0" hangingPunct="0">
              <a:defRPr>
                <a:solidFill>
                  <a:schemeClr val="tx1"/>
                </a:solidFill>
                <a:latin typeface="Arial" charset="0"/>
                <a:ea typeface="ＭＳ Ｐゴシック" pitchFamily="34" charset="-128"/>
              </a:defRPr>
            </a:lvl2pPr>
            <a:lvl3pPr marL="1156830" indent="-231366" eaLnBrk="0" hangingPunct="0">
              <a:defRPr>
                <a:solidFill>
                  <a:schemeClr val="tx1"/>
                </a:solidFill>
                <a:latin typeface="Arial" charset="0"/>
                <a:ea typeface="ＭＳ Ｐゴシック" pitchFamily="34" charset="-128"/>
              </a:defRPr>
            </a:lvl3pPr>
            <a:lvl4pPr marL="1619562" indent="-231366" eaLnBrk="0" hangingPunct="0">
              <a:defRPr>
                <a:solidFill>
                  <a:schemeClr val="tx1"/>
                </a:solidFill>
                <a:latin typeface="Arial" charset="0"/>
                <a:ea typeface="ＭＳ Ｐゴシック" pitchFamily="34" charset="-128"/>
              </a:defRPr>
            </a:lvl4pPr>
            <a:lvl5pPr marL="2082295" indent="-231366" eaLnBrk="0" hangingPunct="0">
              <a:defRPr>
                <a:solidFill>
                  <a:schemeClr val="tx1"/>
                </a:solidFill>
                <a:latin typeface="Arial" charset="0"/>
                <a:ea typeface="ＭＳ Ｐゴシック" pitchFamily="34" charset="-128"/>
              </a:defRPr>
            </a:lvl5pPr>
            <a:lvl6pPr marL="2545027" indent="-231366" eaLnBrk="0" fontAlgn="base" hangingPunct="0">
              <a:spcBef>
                <a:spcPct val="0"/>
              </a:spcBef>
              <a:spcAft>
                <a:spcPct val="0"/>
              </a:spcAft>
              <a:defRPr>
                <a:solidFill>
                  <a:schemeClr val="tx1"/>
                </a:solidFill>
                <a:latin typeface="Arial" charset="0"/>
                <a:ea typeface="ＭＳ Ｐゴシック" pitchFamily="34" charset="-128"/>
              </a:defRPr>
            </a:lvl6pPr>
            <a:lvl7pPr marL="3007759" indent="-231366" eaLnBrk="0" fontAlgn="base" hangingPunct="0">
              <a:spcBef>
                <a:spcPct val="0"/>
              </a:spcBef>
              <a:spcAft>
                <a:spcPct val="0"/>
              </a:spcAft>
              <a:defRPr>
                <a:solidFill>
                  <a:schemeClr val="tx1"/>
                </a:solidFill>
                <a:latin typeface="Arial" charset="0"/>
                <a:ea typeface="ＭＳ Ｐゴシック" pitchFamily="34" charset="-128"/>
              </a:defRPr>
            </a:lvl7pPr>
            <a:lvl8pPr marL="3470491" indent="-231366" eaLnBrk="0" fontAlgn="base" hangingPunct="0">
              <a:spcBef>
                <a:spcPct val="0"/>
              </a:spcBef>
              <a:spcAft>
                <a:spcPct val="0"/>
              </a:spcAft>
              <a:defRPr>
                <a:solidFill>
                  <a:schemeClr val="tx1"/>
                </a:solidFill>
                <a:latin typeface="Arial" charset="0"/>
                <a:ea typeface="ＭＳ Ｐゴシック" pitchFamily="34" charset="-128"/>
              </a:defRPr>
            </a:lvl8pPr>
            <a:lvl9pPr marL="3933223" indent="-2313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69ED94D-F496-46A5-8CA3-77EC6B472EB4}" type="slidenum">
              <a:rPr lang="en-GB" smtClean="0">
                <a:cs typeface="Arial" charset="0"/>
              </a:rPr>
              <a:pPr eaLnBrk="1" hangingPunct="1"/>
              <a:t>25</a:t>
            </a:fld>
            <a:endParaRPr lang="en-GB" dirty="0" smtClean="0">
              <a:cs typeface="Arial" charset="0"/>
            </a:endParaRPr>
          </a:p>
        </p:txBody>
      </p:sp>
    </p:spTree>
    <p:extLst>
      <p:ext uri="{BB962C8B-B14F-4D97-AF65-F5344CB8AC3E}">
        <p14:creationId xmlns:p14="http://schemas.microsoft.com/office/powerpoint/2010/main" val="924860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latin typeface="Arial" charset="0"/>
                <a:ea typeface="ＭＳ Ｐゴシック" pitchFamily="34" charset="-128"/>
                <a:cs typeface="Arial" charset="0"/>
              </a:rPr>
              <a:t>It’s important to know where we start from, before looking to the future.</a:t>
            </a:r>
          </a:p>
          <a:p>
            <a:endParaRPr lang="en-GB" dirty="0" smtClean="0">
              <a:latin typeface="Arial" charset="0"/>
              <a:ea typeface="ＭＳ Ｐゴシック" pitchFamily="34" charset="-128"/>
              <a:cs typeface="Arial" charset="0"/>
            </a:endParaRPr>
          </a:p>
          <a:p>
            <a:r>
              <a:rPr lang="en-GB" dirty="0" smtClean="0">
                <a:latin typeface="Arial" charset="0"/>
                <a:ea typeface="ＭＳ Ｐゴシック" pitchFamily="34" charset="-128"/>
                <a:cs typeface="Arial" charset="0"/>
              </a:rPr>
              <a:t>Here are the smoothed ‘current’ rates of improvement, by age. Estimates are those made by CMI, the research body of the actuarial profession.</a:t>
            </a:r>
          </a:p>
          <a:p>
            <a:endParaRPr lang="en-GB" dirty="0" smtClean="0">
              <a:latin typeface="Arial" charset="0"/>
              <a:ea typeface="ＭＳ Ｐゴシック" pitchFamily="34" charset="-128"/>
              <a:cs typeface="Arial" charset="0"/>
            </a:endParaRPr>
          </a:p>
          <a:p>
            <a:endParaRPr lang="en-GB" dirty="0" smtClean="0">
              <a:latin typeface="Arial" charset="0"/>
              <a:ea typeface="ＭＳ Ｐゴシック" pitchFamily="34" charset="-128"/>
              <a:cs typeface="Arial" charset="0"/>
            </a:endParaRPr>
          </a:p>
          <a:p>
            <a:r>
              <a:rPr lang="en-GB" dirty="0" smtClean="0">
                <a:latin typeface="Arial" charset="0"/>
                <a:ea typeface="ＭＳ Ｐゴシック" pitchFamily="34" charset="-128"/>
                <a:cs typeface="Arial" charset="0"/>
              </a:rPr>
              <a:t>Note the distinct peaks and troughs.</a:t>
            </a:r>
            <a:endParaRPr lang="en-US" dirty="0" smtClean="0">
              <a:latin typeface="Arial" charset="0"/>
              <a:ea typeface="ＭＳ Ｐゴシック" pitchFamily="34" charset="-128"/>
              <a:cs typeface="Arial" charset="0"/>
            </a:endParaRPr>
          </a:p>
        </p:txBody>
      </p:sp>
      <p:sp>
        <p:nvSpPr>
          <p:cNvPr id="70660" name="Slide Number Placeholder 3"/>
          <p:cNvSpPr>
            <a:spLocks noGrp="1"/>
          </p:cNvSpPr>
          <p:nvPr>
            <p:ph type="sldNum" sz="quarter" idx="5"/>
          </p:nvPr>
        </p:nvSpPr>
        <p:spPr bwMode="auto">
          <a:xfrm>
            <a:off x="3904815" y="9528435"/>
            <a:ext cx="2987253" cy="501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1940" indent="-289208" eaLnBrk="0" hangingPunct="0">
              <a:defRPr>
                <a:solidFill>
                  <a:schemeClr val="tx1"/>
                </a:solidFill>
                <a:latin typeface="Arial" charset="0"/>
                <a:ea typeface="ＭＳ Ｐゴシック" pitchFamily="34" charset="-128"/>
              </a:defRPr>
            </a:lvl2pPr>
            <a:lvl3pPr marL="1156830" indent="-231366" eaLnBrk="0" hangingPunct="0">
              <a:defRPr>
                <a:solidFill>
                  <a:schemeClr val="tx1"/>
                </a:solidFill>
                <a:latin typeface="Arial" charset="0"/>
                <a:ea typeface="ＭＳ Ｐゴシック" pitchFamily="34" charset="-128"/>
              </a:defRPr>
            </a:lvl3pPr>
            <a:lvl4pPr marL="1619562" indent="-231366" eaLnBrk="0" hangingPunct="0">
              <a:defRPr>
                <a:solidFill>
                  <a:schemeClr val="tx1"/>
                </a:solidFill>
                <a:latin typeface="Arial" charset="0"/>
                <a:ea typeface="ＭＳ Ｐゴシック" pitchFamily="34" charset="-128"/>
              </a:defRPr>
            </a:lvl4pPr>
            <a:lvl5pPr marL="2082295" indent="-231366" eaLnBrk="0" hangingPunct="0">
              <a:defRPr>
                <a:solidFill>
                  <a:schemeClr val="tx1"/>
                </a:solidFill>
                <a:latin typeface="Arial" charset="0"/>
                <a:ea typeface="ＭＳ Ｐゴシック" pitchFamily="34" charset="-128"/>
              </a:defRPr>
            </a:lvl5pPr>
            <a:lvl6pPr marL="2545027" indent="-231366" eaLnBrk="0" fontAlgn="base" hangingPunct="0">
              <a:spcBef>
                <a:spcPct val="0"/>
              </a:spcBef>
              <a:spcAft>
                <a:spcPct val="0"/>
              </a:spcAft>
              <a:defRPr>
                <a:solidFill>
                  <a:schemeClr val="tx1"/>
                </a:solidFill>
                <a:latin typeface="Arial" charset="0"/>
                <a:ea typeface="ＭＳ Ｐゴシック" pitchFamily="34" charset="-128"/>
              </a:defRPr>
            </a:lvl6pPr>
            <a:lvl7pPr marL="3007759" indent="-231366" eaLnBrk="0" fontAlgn="base" hangingPunct="0">
              <a:spcBef>
                <a:spcPct val="0"/>
              </a:spcBef>
              <a:spcAft>
                <a:spcPct val="0"/>
              </a:spcAft>
              <a:defRPr>
                <a:solidFill>
                  <a:schemeClr val="tx1"/>
                </a:solidFill>
                <a:latin typeface="Arial" charset="0"/>
                <a:ea typeface="ＭＳ Ｐゴシック" pitchFamily="34" charset="-128"/>
              </a:defRPr>
            </a:lvl7pPr>
            <a:lvl8pPr marL="3470491" indent="-231366" eaLnBrk="0" fontAlgn="base" hangingPunct="0">
              <a:spcBef>
                <a:spcPct val="0"/>
              </a:spcBef>
              <a:spcAft>
                <a:spcPct val="0"/>
              </a:spcAft>
              <a:defRPr>
                <a:solidFill>
                  <a:schemeClr val="tx1"/>
                </a:solidFill>
                <a:latin typeface="Arial" charset="0"/>
                <a:ea typeface="ＭＳ Ｐゴシック" pitchFamily="34" charset="-128"/>
              </a:defRPr>
            </a:lvl8pPr>
            <a:lvl9pPr marL="3933223" indent="-2313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B465EDE-5396-4C90-81CA-4E7B9D6541DD}" type="slidenum">
              <a:rPr lang="en-GB" smtClean="0">
                <a:cs typeface="Arial" charset="0"/>
              </a:rPr>
              <a:pPr eaLnBrk="1" hangingPunct="1"/>
              <a:t>26</a:t>
            </a:fld>
            <a:endParaRPr lang="en-GB" dirty="0" smtClean="0">
              <a:cs typeface="Arial" charset="0"/>
            </a:endParaRPr>
          </a:p>
        </p:txBody>
      </p:sp>
    </p:spTree>
    <p:extLst>
      <p:ext uri="{BB962C8B-B14F-4D97-AF65-F5344CB8AC3E}">
        <p14:creationId xmlns:p14="http://schemas.microsoft.com/office/powerpoint/2010/main" val="2102456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7981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latin typeface="Arial" charset="0"/>
                <a:ea typeface="ＭＳ Ｐゴシック" pitchFamily="34" charset="-128"/>
                <a:cs typeface="Arial" charset="0"/>
              </a:rPr>
              <a:t>Time horizon shortened for impaired life annuities.</a:t>
            </a:r>
          </a:p>
          <a:p>
            <a:endParaRPr lang="en-GB" dirty="0" smtClean="0">
              <a:latin typeface="Arial" charset="0"/>
              <a:ea typeface="ＭＳ Ｐゴシック" pitchFamily="34" charset="-128"/>
              <a:cs typeface="Arial" charset="0"/>
            </a:endParaRPr>
          </a:p>
          <a:p>
            <a:r>
              <a:rPr lang="en-GB" dirty="0" smtClean="0">
                <a:latin typeface="Arial" charset="0"/>
                <a:ea typeface="ＭＳ Ｐゴシック" pitchFamily="34" charset="-128"/>
                <a:cs typeface="Arial" charset="0"/>
              </a:rPr>
              <a:t>Our previous discussions on best-estimate improvements related to a full UK population block. But the LV business is not a typical slice of the full population.</a:t>
            </a:r>
          </a:p>
          <a:p>
            <a:endParaRPr lang="en-GB" dirty="0" smtClean="0">
              <a:latin typeface="Arial" charset="0"/>
              <a:ea typeface="ＭＳ Ｐゴシック" pitchFamily="34" charset="-128"/>
              <a:cs typeface="Arial" charset="0"/>
            </a:endParaRPr>
          </a:p>
          <a:p>
            <a:r>
              <a:rPr lang="en-GB" dirty="0" smtClean="0">
                <a:latin typeface="Arial" charset="0"/>
                <a:ea typeface="ＭＳ Ｐゴシック" pitchFamily="34" charset="-128"/>
                <a:cs typeface="Arial" charset="0"/>
              </a:rPr>
              <a:t>Our reasoning is that we can look to the lower bound of 1.0%-1.5% for the long-term rate of improvement for LV business.</a:t>
            </a:r>
          </a:p>
          <a:p>
            <a:endParaRPr lang="en-GB" dirty="0" smtClean="0">
              <a:latin typeface="Arial" charset="0"/>
              <a:ea typeface="ＭＳ Ｐゴシック" pitchFamily="34" charset="-128"/>
              <a:cs typeface="Arial" charset="0"/>
            </a:endParaRPr>
          </a:p>
          <a:p>
            <a:r>
              <a:rPr lang="en-US" dirty="0" smtClean="0">
                <a:latin typeface="Arial" charset="0"/>
                <a:ea typeface="ＭＳ Ｐゴシック" pitchFamily="34" charset="-128"/>
                <a:cs typeface="Arial" charset="0"/>
              </a:rPr>
              <a:t>9 mins</a:t>
            </a:r>
          </a:p>
        </p:txBody>
      </p:sp>
      <p:sp>
        <p:nvSpPr>
          <p:cNvPr id="72708" name="Slide Number Placeholder 3"/>
          <p:cNvSpPr>
            <a:spLocks noGrp="1"/>
          </p:cNvSpPr>
          <p:nvPr>
            <p:ph type="sldNum" sz="quarter" idx="5"/>
          </p:nvPr>
        </p:nvSpPr>
        <p:spPr bwMode="auto">
          <a:xfrm>
            <a:off x="3904815" y="9528435"/>
            <a:ext cx="2987253" cy="501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1940" indent="-289208" eaLnBrk="0" hangingPunct="0">
              <a:defRPr>
                <a:solidFill>
                  <a:schemeClr val="tx1"/>
                </a:solidFill>
                <a:latin typeface="Arial" charset="0"/>
                <a:ea typeface="ＭＳ Ｐゴシック" pitchFamily="34" charset="-128"/>
              </a:defRPr>
            </a:lvl2pPr>
            <a:lvl3pPr marL="1156830" indent="-231366" eaLnBrk="0" hangingPunct="0">
              <a:defRPr>
                <a:solidFill>
                  <a:schemeClr val="tx1"/>
                </a:solidFill>
                <a:latin typeface="Arial" charset="0"/>
                <a:ea typeface="ＭＳ Ｐゴシック" pitchFamily="34" charset="-128"/>
              </a:defRPr>
            </a:lvl3pPr>
            <a:lvl4pPr marL="1619562" indent="-231366" eaLnBrk="0" hangingPunct="0">
              <a:defRPr>
                <a:solidFill>
                  <a:schemeClr val="tx1"/>
                </a:solidFill>
                <a:latin typeface="Arial" charset="0"/>
                <a:ea typeface="ＭＳ Ｐゴシック" pitchFamily="34" charset="-128"/>
              </a:defRPr>
            </a:lvl4pPr>
            <a:lvl5pPr marL="2082295" indent="-231366" eaLnBrk="0" hangingPunct="0">
              <a:defRPr>
                <a:solidFill>
                  <a:schemeClr val="tx1"/>
                </a:solidFill>
                <a:latin typeface="Arial" charset="0"/>
                <a:ea typeface="ＭＳ Ｐゴシック" pitchFamily="34" charset="-128"/>
              </a:defRPr>
            </a:lvl5pPr>
            <a:lvl6pPr marL="2545027" indent="-231366" eaLnBrk="0" fontAlgn="base" hangingPunct="0">
              <a:spcBef>
                <a:spcPct val="0"/>
              </a:spcBef>
              <a:spcAft>
                <a:spcPct val="0"/>
              </a:spcAft>
              <a:defRPr>
                <a:solidFill>
                  <a:schemeClr val="tx1"/>
                </a:solidFill>
                <a:latin typeface="Arial" charset="0"/>
                <a:ea typeface="ＭＳ Ｐゴシック" pitchFamily="34" charset="-128"/>
              </a:defRPr>
            </a:lvl6pPr>
            <a:lvl7pPr marL="3007759" indent="-231366" eaLnBrk="0" fontAlgn="base" hangingPunct="0">
              <a:spcBef>
                <a:spcPct val="0"/>
              </a:spcBef>
              <a:spcAft>
                <a:spcPct val="0"/>
              </a:spcAft>
              <a:defRPr>
                <a:solidFill>
                  <a:schemeClr val="tx1"/>
                </a:solidFill>
                <a:latin typeface="Arial" charset="0"/>
                <a:ea typeface="ＭＳ Ｐゴシック" pitchFamily="34" charset="-128"/>
              </a:defRPr>
            </a:lvl7pPr>
            <a:lvl8pPr marL="3470491" indent="-231366" eaLnBrk="0" fontAlgn="base" hangingPunct="0">
              <a:spcBef>
                <a:spcPct val="0"/>
              </a:spcBef>
              <a:spcAft>
                <a:spcPct val="0"/>
              </a:spcAft>
              <a:defRPr>
                <a:solidFill>
                  <a:schemeClr val="tx1"/>
                </a:solidFill>
                <a:latin typeface="Arial" charset="0"/>
                <a:ea typeface="ＭＳ Ｐゴシック" pitchFamily="34" charset="-128"/>
              </a:defRPr>
            </a:lvl8pPr>
            <a:lvl9pPr marL="3933223" indent="-2313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69E6F69-6821-4389-B903-D3106B28ABD9}" type="slidenum">
              <a:rPr lang="en-GB" smtClean="0">
                <a:cs typeface="Arial" charset="0"/>
              </a:rPr>
              <a:pPr eaLnBrk="1" hangingPunct="1"/>
              <a:t>29</a:t>
            </a:fld>
            <a:endParaRPr lang="en-GB" dirty="0" smtClean="0">
              <a:cs typeface="Arial" charset="0"/>
            </a:endParaRPr>
          </a:p>
        </p:txBody>
      </p:sp>
    </p:spTree>
    <p:extLst>
      <p:ext uri="{BB962C8B-B14F-4D97-AF65-F5344CB8AC3E}">
        <p14:creationId xmlns:p14="http://schemas.microsoft.com/office/powerpoint/2010/main" val="3777396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latin typeface="Arial" charset="0"/>
                <a:ea typeface="ＭＳ Ｐゴシック" pitchFamily="34" charset="-128"/>
                <a:cs typeface="Arial" charset="0"/>
              </a:rPr>
              <a:t>This slide lists 6 major influences on future longevity. </a:t>
            </a:r>
          </a:p>
          <a:p>
            <a:endParaRPr lang="en-GB" dirty="0" smtClean="0">
              <a:latin typeface="Arial" charset="0"/>
              <a:ea typeface="ＭＳ Ｐゴシック" pitchFamily="34" charset="-128"/>
              <a:cs typeface="Arial" charset="0"/>
            </a:endParaRPr>
          </a:p>
          <a:p>
            <a:r>
              <a:rPr lang="en-GB" dirty="0" smtClean="0">
                <a:latin typeface="Arial" charset="0"/>
                <a:ea typeface="ＭＳ Ｐゴシック" pitchFamily="34" charset="-128"/>
                <a:cs typeface="Arial" charset="0"/>
              </a:rPr>
              <a:t>Following slides show where we think that these are going and how they may influence future mortality trends.</a:t>
            </a:r>
          </a:p>
          <a:p>
            <a:endParaRPr lang="en-GB" dirty="0" smtClean="0">
              <a:latin typeface="Arial" charset="0"/>
              <a:ea typeface="ＭＳ Ｐゴシック" pitchFamily="34" charset="-128"/>
              <a:cs typeface="Arial" charset="0"/>
            </a:endParaRPr>
          </a:p>
          <a:p>
            <a:endParaRPr lang="en-US" dirty="0" smtClean="0">
              <a:latin typeface="Arial" charset="0"/>
              <a:ea typeface="ＭＳ Ｐゴシック" pitchFamily="34" charset="-128"/>
              <a:cs typeface="Arial" charset="0"/>
            </a:endParaRPr>
          </a:p>
        </p:txBody>
      </p:sp>
      <p:sp>
        <p:nvSpPr>
          <p:cNvPr id="71684" name="Slide Number Placeholder 3"/>
          <p:cNvSpPr>
            <a:spLocks noGrp="1"/>
          </p:cNvSpPr>
          <p:nvPr>
            <p:ph type="sldNum" sz="quarter" idx="5"/>
          </p:nvPr>
        </p:nvSpPr>
        <p:spPr bwMode="auto">
          <a:xfrm>
            <a:off x="3904815" y="9528435"/>
            <a:ext cx="2987253" cy="501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1940" indent="-289208" eaLnBrk="0" hangingPunct="0">
              <a:defRPr>
                <a:solidFill>
                  <a:schemeClr val="tx1"/>
                </a:solidFill>
                <a:latin typeface="Arial" charset="0"/>
                <a:ea typeface="ＭＳ Ｐゴシック" pitchFamily="34" charset="-128"/>
              </a:defRPr>
            </a:lvl2pPr>
            <a:lvl3pPr marL="1156830" indent="-231366" eaLnBrk="0" hangingPunct="0">
              <a:defRPr>
                <a:solidFill>
                  <a:schemeClr val="tx1"/>
                </a:solidFill>
                <a:latin typeface="Arial" charset="0"/>
                <a:ea typeface="ＭＳ Ｐゴシック" pitchFamily="34" charset="-128"/>
              </a:defRPr>
            </a:lvl3pPr>
            <a:lvl4pPr marL="1619562" indent="-231366" eaLnBrk="0" hangingPunct="0">
              <a:defRPr>
                <a:solidFill>
                  <a:schemeClr val="tx1"/>
                </a:solidFill>
                <a:latin typeface="Arial" charset="0"/>
                <a:ea typeface="ＭＳ Ｐゴシック" pitchFamily="34" charset="-128"/>
              </a:defRPr>
            </a:lvl4pPr>
            <a:lvl5pPr marL="2082295" indent="-231366" eaLnBrk="0" hangingPunct="0">
              <a:defRPr>
                <a:solidFill>
                  <a:schemeClr val="tx1"/>
                </a:solidFill>
                <a:latin typeface="Arial" charset="0"/>
                <a:ea typeface="ＭＳ Ｐゴシック" pitchFamily="34" charset="-128"/>
              </a:defRPr>
            </a:lvl5pPr>
            <a:lvl6pPr marL="2545027" indent="-231366" eaLnBrk="0" fontAlgn="base" hangingPunct="0">
              <a:spcBef>
                <a:spcPct val="0"/>
              </a:spcBef>
              <a:spcAft>
                <a:spcPct val="0"/>
              </a:spcAft>
              <a:defRPr>
                <a:solidFill>
                  <a:schemeClr val="tx1"/>
                </a:solidFill>
                <a:latin typeface="Arial" charset="0"/>
                <a:ea typeface="ＭＳ Ｐゴシック" pitchFamily="34" charset="-128"/>
              </a:defRPr>
            </a:lvl6pPr>
            <a:lvl7pPr marL="3007759" indent="-231366" eaLnBrk="0" fontAlgn="base" hangingPunct="0">
              <a:spcBef>
                <a:spcPct val="0"/>
              </a:spcBef>
              <a:spcAft>
                <a:spcPct val="0"/>
              </a:spcAft>
              <a:defRPr>
                <a:solidFill>
                  <a:schemeClr val="tx1"/>
                </a:solidFill>
                <a:latin typeface="Arial" charset="0"/>
                <a:ea typeface="ＭＳ Ｐゴシック" pitchFamily="34" charset="-128"/>
              </a:defRPr>
            </a:lvl7pPr>
            <a:lvl8pPr marL="3470491" indent="-231366" eaLnBrk="0" fontAlgn="base" hangingPunct="0">
              <a:spcBef>
                <a:spcPct val="0"/>
              </a:spcBef>
              <a:spcAft>
                <a:spcPct val="0"/>
              </a:spcAft>
              <a:defRPr>
                <a:solidFill>
                  <a:schemeClr val="tx1"/>
                </a:solidFill>
                <a:latin typeface="Arial" charset="0"/>
                <a:ea typeface="ＭＳ Ｐゴシック" pitchFamily="34" charset="-128"/>
              </a:defRPr>
            </a:lvl8pPr>
            <a:lvl9pPr marL="3933223" indent="-2313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C64CE63-17A7-4C6D-9DD7-27E291030BF4}" type="slidenum">
              <a:rPr lang="en-US" smtClean="0">
                <a:cs typeface="Arial" charset="0"/>
              </a:rPr>
              <a:pPr eaLnBrk="1" hangingPunct="1"/>
              <a:t>30</a:t>
            </a:fld>
            <a:endParaRPr lang="en-US" dirty="0" smtClean="0">
              <a:cs typeface="Arial" charset="0"/>
            </a:endParaRPr>
          </a:p>
        </p:txBody>
      </p:sp>
    </p:spTree>
    <p:extLst>
      <p:ext uri="{BB962C8B-B14F-4D97-AF65-F5344CB8AC3E}">
        <p14:creationId xmlns:p14="http://schemas.microsoft.com/office/powerpoint/2010/main" val="548855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843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4475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Image Placeholder 10"/>
          <p:cNvSpPr>
            <a:spLocks noGrp="1" noRot="1" noChangeAspect="1"/>
          </p:cNvSpPr>
          <p:nvPr>
            <p:ph type="sldImg"/>
          </p:nvPr>
        </p:nvSpPr>
        <p:spPr>
          <a:xfrm>
            <a:off x="685800" y="320675"/>
            <a:ext cx="5486400" cy="3086100"/>
          </a:xfrm>
        </p:spPr>
      </p:sp>
      <p:sp>
        <p:nvSpPr>
          <p:cNvPr id="12" name="Notes Placeholder 11"/>
          <p:cNvSpPr>
            <a:spLocks noGrp="1"/>
          </p:cNvSpPr>
          <p:nvPr>
            <p:ph type="body" idx="1"/>
          </p:nvPr>
        </p:nvSpPr>
        <p:spPr/>
        <p:txBody>
          <a:bodyPr/>
          <a:lstStyle/>
          <a:p>
            <a:endParaRPr lang="en-US"/>
          </a:p>
        </p:txBody>
      </p:sp>
    </p:spTree>
    <p:extLst>
      <p:ext uri="{BB962C8B-B14F-4D97-AF65-F5344CB8AC3E}">
        <p14:creationId xmlns:p14="http://schemas.microsoft.com/office/powerpoint/2010/main" val="1794667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Image Placeholder 10"/>
          <p:cNvSpPr>
            <a:spLocks noGrp="1" noRot="1" noChangeAspect="1"/>
          </p:cNvSpPr>
          <p:nvPr>
            <p:ph type="sldImg"/>
          </p:nvPr>
        </p:nvSpPr>
        <p:spPr>
          <a:xfrm>
            <a:off x="685800" y="320675"/>
            <a:ext cx="5486400" cy="3086100"/>
          </a:xfrm>
        </p:spPr>
      </p:sp>
      <p:sp>
        <p:nvSpPr>
          <p:cNvPr id="12" name="Notes Placeholder 11"/>
          <p:cNvSpPr>
            <a:spLocks noGrp="1"/>
          </p:cNvSpPr>
          <p:nvPr>
            <p:ph type="body" idx="1"/>
          </p:nvPr>
        </p:nvSpPr>
        <p:spPr/>
        <p:txBody>
          <a:bodyPr/>
          <a:lstStyle/>
          <a:p>
            <a:endParaRPr lang="en-US"/>
          </a:p>
        </p:txBody>
      </p:sp>
    </p:spTree>
    <p:extLst>
      <p:ext uri="{BB962C8B-B14F-4D97-AF65-F5344CB8AC3E}">
        <p14:creationId xmlns:p14="http://schemas.microsoft.com/office/powerpoint/2010/main" val="137688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1531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2656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408" y="8685235"/>
            <a:ext cx="2971593" cy="458765"/>
          </a:xfrm>
          <a:prstGeom prst="rect">
            <a:avLst/>
          </a:prstGeom>
          <a:ln/>
        </p:spPr>
        <p:txBody>
          <a:bodyPr lIns="89940" tIns="44970" rIns="89940" bIns="44970"/>
          <a:lstStyle/>
          <a:p>
            <a:fld id="{77DA5247-AA5C-42D2-9AFB-75C20C0FF243}" type="slidenum">
              <a:rPr lang="en-US"/>
              <a:pPr/>
              <a:t>9</a:t>
            </a:fld>
            <a:endParaRPr lang="en-US"/>
          </a:p>
        </p:txBody>
      </p:sp>
      <p:sp>
        <p:nvSpPr>
          <p:cNvPr id="628738" name="Rectangle 2"/>
          <p:cNvSpPr>
            <a:spLocks noGrp="1" noRot="1" noChangeAspect="1" noChangeArrowheads="1" noTextEdit="1"/>
          </p:cNvSpPr>
          <p:nvPr>
            <p:ph type="sldImg"/>
          </p:nvPr>
        </p:nvSpPr>
        <p:spPr>
          <a:xfrm>
            <a:off x="323850" y="650875"/>
            <a:ext cx="6180138" cy="3476625"/>
          </a:xfrm>
          <a:ln/>
        </p:spPr>
      </p:sp>
      <p:sp>
        <p:nvSpPr>
          <p:cNvPr id="628739" name="Rectangle 3"/>
          <p:cNvSpPr>
            <a:spLocks noGrp="1" noChangeArrowheads="1"/>
          </p:cNvSpPr>
          <p:nvPr>
            <p:ph type="body" idx="1"/>
          </p:nvPr>
        </p:nvSpPr>
        <p:spPr>
          <a:xfrm>
            <a:off x="910148" y="4343400"/>
            <a:ext cx="5008144" cy="4127326"/>
          </a:xfrm>
        </p:spPr>
        <p:txBody>
          <a:bodyPr/>
          <a:lstStyle/>
          <a:p>
            <a:endParaRPr lang="en-GB"/>
          </a:p>
        </p:txBody>
      </p:sp>
    </p:spTree>
    <p:extLst>
      <p:ext uri="{BB962C8B-B14F-4D97-AF65-F5344CB8AC3E}">
        <p14:creationId xmlns:p14="http://schemas.microsoft.com/office/powerpoint/2010/main" val="595210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Quickly</a:t>
            </a:r>
            <a:r>
              <a:rPr lang="en-US" baseline="0" dirty="0" smtClean="0"/>
              <a:t> d</a:t>
            </a:r>
            <a:r>
              <a:rPr lang="en-US" dirty="0" smtClean="0"/>
              <a:t>escribe</a:t>
            </a:r>
            <a:r>
              <a:rPr lang="en-US" baseline="0" dirty="0" smtClean="0"/>
              <a:t> the process for buying &amp; the way that automated underwriting is speeding yup the process and leading to more guaranteed decisions.</a:t>
            </a:r>
          </a:p>
          <a:p>
            <a:endParaRPr lang="en-GB" dirty="0"/>
          </a:p>
        </p:txBody>
      </p:sp>
      <p:sp>
        <p:nvSpPr>
          <p:cNvPr id="4" name="Slide Number Placeholder 3"/>
          <p:cNvSpPr>
            <a:spLocks noGrp="1"/>
          </p:cNvSpPr>
          <p:nvPr>
            <p:ph type="sldNum" sz="quarter" idx="10"/>
          </p:nvPr>
        </p:nvSpPr>
        <p:spPr>
          <a:xfrm>
            <a:off x="3939467" y="8777192"/>
            <a:ext cx="3013763" cy="462042"/>
          </a:xfrm>
          <a:prstGeom prst="rect">
            <a:avLst/>
          </a:prstGeom>
        </p:spPr>
        <p:txBody>
          <a:bodyPr/>
          <a:lstStyle/>
          <a:p>
            <a:fld id="{344C78E5-7793-4484-8692-675043F68069}" type="slidenum">
              <a:rPr lang="en-GB" smtClean="0"/>
              <a:pPr/>
              <a:t>10</a:t>
            </a:fld>
            <a:endParaRPr lang="en-GB" dirty="0"/>
          </a:p>
        </p:txBody>
      </p:sp>
    </p:spTree>
    <p:extLst>
      <p:ext uri="{BB962C8B-B14F-4D97-AF65-F5344CB8AC3E}">
        <p14:creationId xmlns:p14="http://schemas.microsoft.com/office/powerpoint/2010/main" val="1121547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Rectangle 12"/>
          <p:cNvSpPr/>
          <p:nvPr userDrawn="1"/>
        </p:nvSpPr>
        <p:spPr bwMode="gray">
          <a:xfrm>
            <a:off x="0" y="0"/>
            <a:ext cx="12188825" cy="6858000"/>
          </a:xfrm>
          <a:prstGeom prst="rect">
            <a:avLst/>
          </a:prstGeom>
          <a:solidFill>
            <a:srgbClr val="D92B2D"/>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solidFill>
                <a:schemeClr val="bg1"/>
              </a:solidFill>
            </a:endParaRPr>
          </a:p>
        </p:txBody>
      </p:sp>
      <p:sp>
        <p:nvSpPr>
          <p:cNvPr id="16" name="Freeform 5"/>
          <p:cNvSpPr>
            <a:spLocks noEditPoints="1"/>
          </p:cNvSpPr>
          <p:nvPr userDrawn="1"/>
        </p:nvSpPr>
        <p:spPr bwMode="gray">
          <a:xfrm>
            <a:off x="5082741" y="694944"/>
            <a:ext cx="1311101" cy="471715"/>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bg1"/>
          </a:solidFill>
          <a:ln>
            <a:noFill/>
          </a:ln>
        </p:spPr>
        <p:txBody>
          <a:bodyPr vert="horz" wrap="square" lIns="91424" tIns="45712" rIns="91424" bIns="45712" numCol="1" anchor="t" anchorCtr="0" compatLnSpc="1">
            <a:prstTxWarp prst="textNoShape">
              <a:avLst/>
            </a:prstTxWarp>
          </a:bodyPr>
          <a:lstStyle/>
          <a:p>
            <a:endParaRPr lang="en-US">
              <a:solidFill>
                <a:schemeClr val="bg1"/>
              </a:solidFill>
            </a:endParaRPr>
          </a:p>
        </p:txBody>
      </p:sp>
      <p:sp>
        <p:nvSpPr>
          <p:cNvPr id="2" name="Title 1"/>
          <p:cNvSpPr>
            <a:spLocks noGrp="1"/>
          </p:cNvSpPr>
          <p:nvPr>
            <p:ph type="ctrTitle" hasCustomPrompt="1"/>
          </p:nvPr>
        </p:nvSpPr>
        <p:spPr bwMode="gray">
          <a:xfrm>
            <a:off x="5074388" y="2738628"/>
            <a:ext cx="6619266" cy="1380744"/>
          </a:xfrm>
        </p:spPr>
        <p:txBody>
          <a:bodyPr lIns="0" tIns="0" rIns="0" bIns="0" anchor="ctr"/>
          <a:lstStyle>
            <a:lvl1pPr algn="l">
              <a:defRPr sz="3200">
                <a:solidFill>
                  <a:schemeClr val="bg1"/>
                </a:solidFill>
              </a:defRPr>
            </a:lvl1pPr>
          </a:lstStyle>
          <a:p>
            <a:r>
              <a:rPr lang="en-US" dirty="0"/>
              <a:t>Presentation Title Here</a:t>
            </a:r>
          </a:p>
        </p:txBody>
      </p:sp>
      <p:sp>
        <p:nvSpPr>
          <p:cNvPr id="3" name="Subtitle 2"/>
          <p:cNvSpPr>
            <a:spLocks noGrp="1"/>
          </p:cNvSpPr>
          <p:nvPr>
            <p:ph type="subTitle" idx="1" hasCustomPrompt="1"/>
          </p:nvPr>
        </p:nvSpPr>
        <p:spPr bwMode="gray">
          <a:xfrm>
            <a:off x="5079973" y="5139028"/>
            <a:ext cx="6612006" cy="309272"/>
          </a:xfrm>
        </p:spPr>
        <p:txBody>
          <a:bodyPr lIns="0" tIns="0" rIns="0" bIns="0"/>
          <a:lstStyle>
            <a:lvl1pPr marL="0" indent="0" algn="l">
              <a:spcBef>
                <a:spcPts val="600"/>
              </a:spcBef>
              <a:buNone/>
              <a:defRPr sz="1900" b="0">
                <a:solidFill>
                  <a:schemeClr val="bg1"/>
                </a:solidFill>
              </a:defRPr>
            </a:lvl1pPr>
            <a:lvl2pPr marL="457120" indent="0" algn="ctr">
              <a:buNone/>
              <a:defRPr>
                <a:solidFill>
                  <a:schemeClr val="tx1">
                    <a:tint val="75000"/>
                  </a:schemeClr>
                </a:solidFill>
              </a:defRPr>
            </a:lvl2pPr>
            <a:lvl3pPr marL="914240" indent="0" algn="ctr">
              <a:buNone/>
              <a:defRPr>
                <a:solidFill>
                  <a:schemeClr val="tx1">
                    <a:tint val="75000"/>
                  </a:schemeClr>
                </a:solidFill>
              </a:defRPr>
            </a:lvl3pPr>
            <a:lvl4pPr marL="1371360" indent="0" algn="ctr">
              <a:buNone/>
              <a:defRPr>
                <a:solidFill>
                  <a:schemeClr val="tx1">
                    <a:tint val="75000"/>
                  </a:schemeClr>
                </a:solidFill>
              </a:defRPr>
            </a:lvl4pPr>
            <a:lvl5pPr marL="1828480" indent="0" algn="ctr">
              <a:buNone/>
              <a:defRPr>
                <a:solidFill>
                  <a:schemeClr val="tx1">
                    <a:tint val="75000"/>
                  </a:schemeClr>
                </a:solidFill>
              </a:defRPr>
            </a:lvl5pPr>
            <a:lvl6pPr marL="2285600" indent="0" algn="ctr">
              <a:buNone/>
              <a:defRPr>
                <a:solidFill>
                  <a:schemeClr val="tx1">
                    <a:tint val="75000"/>
                  </a:schemeClr>
                </a:solidFill>
              </a:defRPr>
            </a:lvl6pPr>
            <a:lvl7pPr marL="2742720"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dirty="0"/>
              <a:t>Presenter’s Name</a:t>
            </a:r>
          </a:p>
        </p:txBody>
      </p:sp>
      <p:sp>
        <p:nvSpPr>
          <p:cNvPr id="19" name="Picture Placeholder 18"/>
          <p:cNvSpPr>
            <a:spLocks noGrp="1"/>
          </p:cNvSpPr>
          <p:nvPr>
            <p:ph type="pic" sz="quarter" idx="10" hasCustomPrompt="1"/>
          </p:nvPr>
        </p:nvSpPr>
        <p:spPr bwMode="gray">
          <a:xfrm>
            <a:off x="0" y="0"/>
            <a:ext cx="4479420" cy="6858000"/>
          </a:xfrm>
          <a:solidFill>
            <a:schemeClr val="bg2"/>
          </a:solidFill>
        </p:spPr>
        <p:txBody>
          <a:bodyPr anchor="ctr"/>
          <a:lstStyle>
            <a:lvl1pPr marL="0" indent="0" algn="ctr">
              <a:buNone/>
              <a:defRPr sz="1600" baseline="0"/>
            </a:lvl1pPr>
          </a:lstStyle>
          <a:p>
            <a:r>
              <a:rPr lang="en-US" dirty="0"/>
              <a:t>Click icon to insert photo</a:t>
            </a:r>
          </a:p>
          <a:p>
            <a:endParaRPr lang="en-US" dirty="0"/>
          </a:p>
          <a:p>
            <a:endParaRPr lang="en-US" dirty="0"/>
          </a:p>
        </p:txBody>
      </p:sp>
      <p:grpSp>
        <p:nvGrpSpPr>
          <p:cNvPr id="20" name="Group 19"/>
          <p:cNvGrpSpPr/>
          <p:nvPr userDrawn="1"/>
        </p:nvGrpSpPr>
        <p:grpSpPr>
          <a:xfrm>
            <a:off x="-1847370" y="1"/>
            <a:ext cx="1752144" cy="3554819"/>
            <a:chOff x="-1847850" y="1598386"/>
            <a:chExt cx="1752600" cy="3554819"/>
          </a:xfrm>
        </p:grpSpPr>
        <p:sp>
          <p:nvSpPr>
            <p:cNvPr id="7" name="TextBox 6"/>
            <p:cNvSpPr txBox="1"/>
            <p:nvPr userDrawn="1"/>
          </p:nvSpPr>
          <p:spPr bwMode="gray">
            <a:xfrm>
              <a:off x="-1847850" y="1598386"/>
              <a:ext cx="1752600" cy="3554819"/>
            </a:xfrm>
            <a:prstGeom prst="rect">
              <a:avLst/>
            </a:prstGeom>
            <a:solidFill>
              <a:schemeClr val="tx2"/>
            </a:solidFill>
          </p:spPr>
          <p:txBody>
            <a:bodyPr wrap="square" rtlCol="0">
              <a:spAutoFit/>
            </a:bodyPr>
            <a:lstStyle/>
            <a:p>
              <a:r>
                <a:rPr lang="en-US" sz="1100" b="1" dirty="0">
                  <a:solidFill>
                    <a:schemeClr val="bg1"/>
                  </a:solidFill>
                </a:rPr>
                <a:t>To change photo:</a:t>
              </a:r>
            </a:p>
            <a:p>
              <a:pPr marL="171421" indent="-171421">
                <a:spcBef>
                  <a:spcPts val="300"/>
                </a:spcBef>
                <a:buFont typeface="+mj-lt"/>
                <a:buAutoNum type="arabicPeriod"/>
              </a:pPr>
              <a:r>
                <a:rPr lang="en-US" sz="1100" dirty="0">
                  <a:solidFill>
                    <a:schemeClr val="bg1"/>
                  </a:solidFill>
                </a:rPr>
                <a:t>Delet</a:t>
              </a:r>
              <a:r>
                <a:rPr lang="en-US" sz="1100" baseline="0" dirty="0">
                  <a:solidFill>
                    <a:schemeClr val="bg1"/>
                  </a:solidFill>
                </a:rPr>
                <a:t>e the</a:t>
              </a:r>
              <a:r>
                <a:rPr lang="en-US" sz="1100" dirty="0">
                  <a:solidFill>
                    <a:schemeClr val="bg1"/>
                  </a:solidFill>
                </a:rPr>
                <a:t> current image. This will leave</a:t>
              </a:r>
              <a:r>
                <a:rPr lang="en-US" sz="1100" baseline="0" dirty="0">
                  <a:solidFill>
                    <a:schemeClr val="bg1"/>
                  </a:solidFill>
                </a:rPr>
                <a:t> a blank placeholder with a picture icon.</a:t>
              </a:r>
            </a:p>
            <a:p>
              <a:pPr marL="171421" indent="-171421">
                <a:spcBef>
                  <a:spcPts val="300"/>
                </a:spcBef>
                <a:buFont typeface="+mj-lt"/>
                <a:buAutoNum type="arabicPeriod"/>
              </a:pPr>
              <a:r>
                <a:rPr lang="en-US" sz="1100" dirty="0">
                  <a:solidFill>
                    <a:schemeClr val="bg1"/>
                  </a:solidFill>
                </a:rPr>
                <a:t>Click the icon to add a new image. The photo will be automatically</a:t>
              </a:r>
              <a:r>
                <a:rPr lang="en-US" sz="1100" baseline="0" dirty="0">
                  <a:solidFill>
                    <a:schemeClr val="bg1"/>
                  </a:solidFill>
                </a:rPr>
                <a:t> </a:t>
              </a:r>
              <a:r>
                <a:rPr lang="en-US" sz="1100" dirty="0">
                  <a:solidFill>
                    <a:schemeClr val="bg1"/>
                  </a:solidFill>
                </a:rPr>
                <a:t>be cropped to fit the placeholder.</a:t>
              </a:r>
            </a:p>
            <a:p>
              <a:endParaRPr lang="en-US" sz="1100" dirty="0">
                <a:solidFill>
                  <a:schemeClr val="bg1"/>
                </a:solidFill>
              </a:endParaRPr>
            </a:p>
            <a:p>
              <a:r>
                <a:rPr lang="en-US" sz="1100" b="1" dirty="0">
                  <a:solidFill>
                    <a:schemeClr val="bg1"/>
                  </a:solidFill>
                </a:rPr>
                <a:t>NOTE: </a:t>
              </a:r>
              <a:r>
                <a:rPr lang="en-US" sz="1100" dirty="0">
                  <a:solidFill>
                    <a:schemeClr val="bg1"/>
                  </a:solidFill>
                </a:rPr>
                <a:t>If you </a:t>
              </a:r>
              <a:r>
                <a:rPr lang="en-US" sz="1100" baseline="0" dirty="0">
                  <a:solidFill>
                    <a:schemeClr val="bg1"/>
                  </a:solidFill>
                </a:rPr>
                <a:t>use the  “Change Picture” function,</a:t>
              </a:r>
              <a:br>
                <a:rPr lang="en-US" sz="1100" baseline="0" dirty="0">
                  <a:solidFill>
                    <a:schemeClr val="bg1"/>
                  </a:solidFill>
                </a:rPr>
              </a:br>
              <a:r>
                <a:rPr lang="en-US" sz="1100" baseline="0" dirty="0">
                  <a:solidFill>
                    <a:schemeClr val="bg1"/>
                  </a:solidFill>
                </a:rPr>
                <a:t>the image will be imported in its original proportions and won’t fill the placeholder completely and will need to be cropped. </a:t>
              </a:r>
              <a:endParaRPr lang="en-US" sz="1100" dirty="0">
                <a:solidFill>
                  <a:schemeClr val="bg1"/>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t="9894" r="8548" b="9892"/>
            <a:stretch/>
          </p:blipFill>
          <p:spPr>
            <a:xfrm>
              <a:off x="-1182295" y="3914776"/>
              <a:ext cx="911406" cy="157260"/>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l="7228" t="8542" r="7228" b="8542"/>
            <a:stretch/>
          </p:blipFill>
          <p:spPr>
            <a:xfrm>
              <a:off x="-386486" y="2338388"/>
              <a:ext cx="207772" cy="176212"/>
            </a:xfrm>
            <a:prstGeom prst="rect">
              <a:avLst/>
            </a:prstGeom>
          </p:spPr>
        </p:pic>
      </p:grpSp>
      <p:sp>
        <p:nvSpPr>
          <p:cNvPr id="15" name="Text Placeholder 14"/>
          <p:cNvSpPr>
            <a:spLocks noGrp="1"/>
          </p:cNvSpPr>
          <p:nvPr>
            <p:ph type="body" sz="quarter" idx="11" hasCustomPrompt="1"/>
          </p:nvPr>
        </p:nvSpPr>
        <p:spPr>
          <a:xfrm>
            <a:off x="5073917" y="6321907"/>
            <a:ext cx="6618151" cy="292100"/>
          </a:xfrm>
        </p:spPr>
        <p:txBody>
          <a:bodyPr lIns="0" tIns="0" rIns="0" bIns="0"/>
          <a:lstStyle>
            <a:lvl1pPr marL="0" indent="0">
              <a:buNone/>
              <a:defRPr sz="1600">
                <a:solidFill>
                  <a:schemeClr val="bg1"/>
                </a:solidFill>
              </a:defRPr>
            </a:lvl1pPr>
            <a:lvl2pPr marL="338269" indent="0">
              <a:buNone/>
              <a:defRPr sz="1900"/>
            </a:lvl2pPr>
            <a:lvl3pPr marL="685680" indent="0">
              <a:buNone/>
              <a:defRPr sz="1600"/>
            </a:lvl3pPr>
            <a:lvl4pPr marL="1033091" indent="0">
              <a:buNone/>
              <a:defRPr sz="1500"/>
            </a:lvl4pPr>
            <a:lvl5pPr marL="1307363" indent="0">
              <a:buNone/>
              <a:defRPr sz="1200"/>
            </a:lvl5pPr>
          </a:lstStyle>
          <a:p>
            <a:pPr lvl="0"/>
            <a:r>
              <a:rPr lang="en-US" dirty="0"/>
              <a:t>Date</a:t>
            </a:r>
          </a:p>
        </p:txBody>
      </p:sp>
      <p:sp>
        <p:nvSpPr>
          <p:cNvPr id="18" name="Text Placeholder 17"/>
          <p:cNvSpPr>
            <a:spLocks noGrp="1"/>
          </p:cNvSpPr>
          <p:nvPr>
            <p:ph type="body" sz="quarter" idx="12" hasCustomPrompt="1"/>
          </p:nvPr>
        </p:nvSpPr>
        <p:spPr>
          <a:xfrm>
            <a:off x="5073917" y="5524501"/>
            <a:ext cx="6618151" cy="600529"/>
          </a:xfrm>
        </p:spPr>
        <p:txBody>
          <a:bodyPr lIns="0" tIns="0" rIns="0" bIns="0"/>
          <a:lstStyle>
            <a:lvl1pPr marL="0" indent="0">
              <a:buNone/>
              <a:defRPr sz="1900" i="1">
                <a:solidFill>
                  <a:schemeClr val="bg1"/>
                </a:solidFill>
              </a:defRPr>
            </a:lvl1pPr>
            <a:lvl2pPr marL="0" indent="0">
              <a:buNone/>
              <a:defRPr sz="1900"/>
            </a:lvl2pPr>
            <a:lvl3pPr marL="0" indent="0">
              <a:buNone/>
              <a:defRPr sz="1900"/>
            </a:lvl3pPr>
            <a:lvl4pPr marL="0" indent="0">
              <a:buNone/>
              <a:defRPr sz="1900"/>
            </a:lvl4pPr>
            <a:lvl5pPr marL="0" indent="0">
              <a:buNone/>
              <a:defRPr sz="1900"/>
            </a:lvl5pPr>
          </a:lstStyle>
          <a:p>
            <a:pPr lvl="0"/>
            <a:r>
              <a:rPr lang="en-US" dirty="0"/>
              <a:t>Presenter’s Title</a:t>
            </a:r>
          </a:p>
        </p:txBody>
      </p:sp>
      <p:sp>
        <p:nvSpPr>
          <p:cNvPr id="21" name="Rectangle 20"/>
          <p:cNvSpPr/>
          <p:nvPr userDrawn="1"/>
        </p:nvSpPr>
        <p:spPr bwMode="gray">
          <a:xfrm>
            <a:off x="4451969" y="0"/>
            <a:ext cx="132066"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Tree>
    <p:extLst>
      <p:ext uri="{BB962C8B-B14F-4D97-AF65-F5344CB8AC3E}">
        <p14:creationId xmlns:p14="http://schemas.microsoft.com/office/powerpoint/2010/main" val="325151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3" name="Text Placeholder 12"/>
          <p:cNvSpPr>
            <a:spLocks noGrp="1"/>
          </p:cNvSpPr>
          <p:nvPr>
            <p:ph type="body" sz="quarter" idx="16" hasCustomPrompt="1"/>
          </p:nvPr>
        </p:nvSpPr>
        <p:spPr bwMode="gray">
          <a:xfrm>
            <a:off x="891472" y="6252481"/>
            <a:ext cx="8953908" cy="415019"/>
          </a:xfrm>
          <a:prstGeom prst="rect">
            <a:avLst/>
          </a:prstGeom>
        </p:spPr>
        <p:txBody>
          <a:bodyPr lIns="91424" tIns="0" rIns="0" bIns="0" anchor="b" anchorCtr="0">
            <a:noAutofit/>
          </a:bodyPr>
          <a:lstStyle>
            <a:lvl1pPr marL="0" indent="0">
              <a:spcBef>
                <a:spcPts val="600"/>
              </a:spcBef>
              <a:buNone/>
              <a:defRPr sz="1100">
                <a:solidFill>
                  <a:schemeClr val="tx1"/>
                </a:solidFill>
                <a:latin typeface="Arial" pitchFamily="34" charset="0"/>
                <a:cs typeface="Arial" pitchFamily="34" charset="0"/>
              </a:defRPr>
            </a:lvl1pPr>
          </a:lstStyle>
          <a:p>
            <a:pPr lvl="0"/>
            <a:r>
              <a:rPr lang="en-US" dirty="0"/>
              <a:t>Click to edit source</a:t>
            </a:r>
          </a:p>
        </p:txBody>
      </p:sp>
      <p:sp>
        <p:nvSpPr>
          <p:cNvPr id="4" name="Text Placeholder 9"/>
          <p:cNvSpPr>
            <a:spLocks noGrp="1"/>
          </p:cNvSpPr>
          <p:nvPr>
            <p:ph type="body" sz="quarter" idx="15" hasCustomPrompt="1"/>
          </p:nvPr>
        </p:nvSpPr>
        <p:spPr bwMode="gray">
          <a:xfrm>
            <a:off x="891472" y="1185767"/>
            <a:ext cx="10687912"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3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Picture Placeholder 5"/>
          <p:cNvSpPr>
            <a:spLocks noGrp="1"/>
          </p:cNvSpPr>
          <p:nvPr>
            <p:ph type="pic" sz="quarter" idx="17" hasCustomPrompt="1"/>
          </p:nvPr>
        </p:nvSpPr>
        <p:spPr bwMode="gray">
          <a:xfrm>
            <a:off x="1714054" y="1752601"/>
            <a:ext cx="9027349" cy="4178300"/>
          </a:xfrm>
          <a:solidFill>
            <a:schemeClr val="tx2">
              <a:lumMod val="20000"/>
              <a:lumOff val="80000"/>
            </a:schemeClr>
          </a:solidFill>
          <a:ln w="6350">
            <a:solidFill>
              <a:schemeClr val="tx1"/>
            </a:solidFill>
          </a:ln>
        </p:spPr>
        <p:txBody>
          <a:bodyPr anchor="ctr"/>
          <a:lstStyle>
            <a:lvl1pPr marL="0" indent="0" algn="ctr">
              <a:buNone/>
              <a:defRPr sz="1500">
                <a:solidFill>
                  <a:schemeClr val="tx1"/>
                </a:solidFill>
              </a:defRPr>
            </a:lvl1pPr>
          </a:lstStyle>
          <a:p>
            <a:r>
              <a:rPr lang="en-US" dirty="0"/>
              <a:t>Click icon to insert photo</a:t>
            </a:r>
          </a:p>
          <a:p>
            <a:endParaRPr lang="en-US" dirty="0"/>
          </a:p>
          <a:p>
            <a:endParaRPr lang="en-US" dirty="0"/>
          </a:p>
        </p:txBody>
      </p:sp>
    </p:spTree>
    <p:extLst>
      <p:ext uri="{BB962C8B-B14F-4D97-AF65-F5344CB8AC3E}">
        <p14:creationId xmlns:p14="http://schemas.microsoft.com/office/powerpoint/2010/main" val="137176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bleed Photo Slid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gray">
          <a:xfrm>
            <a:off x="0" y="0"/>
            <a:ext cx="12188825" cy="6858000"/>
          </a:xfrm>
          <a:solidFill>
            <a:schemeClr val="tx2">
              <a:lumMod val="20000"/>
              <a:lumOff val="80000"/>
            </a:schemeClr>
          </a:solidFill>
          <a:ln w="6350">
            <a:noFill/>
          </a:ln>
        </p:spPr>
        <p:txBody>
          <a:bodyPr anchor="ctr"/>
          <a:lstStyle>
            <a:lvl1pPr marL="0" indent="0" algn="ctr">
              <a:buNone/>
              <a:defRPr sz="1500">
                <a:solidFill>
                  <a:schemeClr val="tx1"/>
                </a:solidFill>
              </a:defRPr>
            </a:lvl1pPr>
          </a:lstStyle>
          <a:p>
            <a:r>
              <a:rPr lang="en-US" dirty="0"/>
              <a:t>Click icon to insert photo</a:t>
            </a:r>
          </a:p>
          <a:p>
            <a:endParaRPr lang="en-US" dirty="0"/>
          </a:p>
          <a:p>
            <a:endParaRPr lang="en-US" dirty="0"/>
          </a:p>
        </p:txBody>
      </p:sp>
      <p:sp>
        <p:nvSpPr>
          <p:cNvPr id="5" name="Title 4"/>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906528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Rectangle 2"/>
          <p:cNvSpPr/>
          <p:nvPr userDrawn="1"/>
        </p:nvSpPr>
        <p:spPr bwMode="gray">
          <a:xfrm>
            <a:off x="0" y="0"/>
            <a:ext cx="12188825" cy="6858000"/>
          </a:xfrm>
          <a:prstGeom prst="rect">
            <a:avLst/>
          </a:prstGeom>
          <a:solidFill>
            <a:srgbClr val="D92B2B"/>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4" name="Freeform 5"/>
          <p:cNvSpPr>
            <a:spLocks noEditPoints="1"/>
          </p:cNvSpPr>
          <p:nvPr userDrawn="1"/>
        </p:nvSpPr>
        <p:spPr bwMode="gray">
          <a:xfrm>
            <a:off x="3440804" y="2125583"/>
            <a:ext cx="5307218" cy="1909452"/>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bg1"/>
          </a:solidFill>
          <a:ln>
            <a:noFill/>
          </a:ln>
        </p:spPr>
        <p:txBody>
          <a:bodyPr vert="horz" wrap="square" lIns="91424" tIns="45712" rIns="91424" bIns="45712"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22156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245225"/>
            <a:ext cx="2844059" cy="476250"/>
          </a:xfrm>
          <a:prstGeom prst="rect">
            <a:avLst/>
          </a:prstGeom>
        </p:spPr>
        <p:txBody>
          <a:bodyPr/>
          <a:lstStyle>
            <a:lvl1pPr>
              <a:defRPr/>
            </a:lvl1pPr>
          </a:lstStyle>
          <a:p>
            <a:endParaRPr lang="en-GB"/>
          </a:p>
        </p:txBody>
      </p:sp>
      <p:sp>
        <p:nvSpPr>
          <p:cNvPr id="5" name="Footer Placeholder 4"/>
          <p:cNvSpPr>
            <a:spLocks noGrp="1"/>
          </p:cNvSpPr>
          <p:nvPr>
            <p:ph type="ftr" sz="quarter" idx="11"/>
          </p:nvPr>
        </p:nvSpPr>
        <p:spPr>
          <a:xfrm>
            <a:off x="4164515" y="6245225"/>
            <a:ext cx="3859795"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5325" y="6245225"/>
            <a:ext cx="2844059" cy="476250"/>
          </a:xfrm>
          <a:prstGeom prst="rect">
            <a:avLst/>
          </a:prstGeom>
        </p:spPr>
        <p:txBody>
          <a:bodyPr/>
          <a:lstStyle>
            <a:lvl1pPr>
              <a:defRPr/>
            </a:lvl1pPr>
          </a:lstStyle>
          <a:p>
            <a:fld id="{114C7993-0570-4052-9333-0B4C77A40026}" type="slidenum">
              <a:rPr lang="en-GB"/>
              <a:pPr/>
              <a:t>‹#›</a:t>
            </a:fld>
            <a:endParaRPr lang="en-GB"/>
          </a:p>
        </p:txBody>
      </p:sp>
    </p:spTree>
    <p:extLst>
      <p:ext uri="{BB962C8B-B14F-4D97-AF65-F5344CB8AC3E}">
        <p14:creationId xmlns:p14="http://schemas.microsoft.com/office/powerpoint/2010/main" val="969139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441" y="6245225"/>
            <a:ext cx="2844059" cy="476250"/>
          </a:xfrm>
          <a:prstGeom prst="rect">
            <a:avLst/>
          </a:prstGeom>
        </p:spPr>
        <p:txBody>
          <a:bodyPr/>
          <a:lstStyle>
            <a:lvl1pPr>
              <a:defRPr/>
            </a:lvl1pPr>
          </a:lstStyle>
          <a:p>
            <a:endParaRPr lang="en-GB"/>
          </a:p>
        </p:txBody>
      </p:sp>
      <p:sp>
        <p:nvSpPr>
          <p:cNvPr id="4" name="Footer Placeholder 3"/>
          <p:cNvSpPr>
            <a:spLocks noGrp="1"/>
          </p:cNvSpPr>
          <p:nvPr>
            <p:ph type="ftr" sz="quarter" idx="11"/>
          </p:nvPr>
        </p:nvSpPr>
        <p:spPr>
          <a:xfrm>
            <a:off x="4164515" y="6245225"/>
            <a:ext cx="3859795"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5325" y="6245225"/>
            <a:ext cx="2844059" cy="476250"/>
          </a:xfrm>
          <a:prstGeom prst="rect">
            <a:avLst/>
          </a:prstGeom>
        </p:spPr>
        <p:txBody>
          <a:bodyPr/>
          <a:lstStyle>
            <a:lvl1pPr>
              <a:defRPr/>
            </a:lvl1pPr>
          </a:lstStyle>
          <a:p>
            <a:fld id="{5B670956-39B4-482F-A1EB-E6969D4930C4}" type="slidenum">
              <a:rPr lang="en-GB"/>
              <a:pPr/>
              <a:t>‹#›</a:t>
            </a:fld>
            <a:endParaRPr lang="en-GB"/>
          </a:p>
        </p:txBody>
      </p:sp>
    </p:spTree>
    <p:extLst>
      <p:ext uri="{BB962C8B-B14F-4D97-AF65-F5344CB8AC3E}">
        <p14:creationId xmlns:p14="http://schemas.microsoft.com/office/powerpoint/2010/main" val="1935680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Title 8"/>
          <p:cNvSpPr>
            <a:spLocks noGrp="1"/>
          </p:cNvSpPr>
          <p:nvPr>
            <p:ph type="title"/>
          </p:nvPr>
        </p:nvSpPr>
        <p:spPr/>
        <p:txBody>
          <a:bodyPr/>
          <a:lstStyle/>
          <a:p>
            <a:r>
              <a:rPr lang="en-US" noProof="0" smtClean="0"/>
              <a:t>Click to edit Master title style</a:t>
            </a:r>
            <a:endParaRPr lang="en-US" noProof="0"/>
          </a:p>
        </p:txBody>
      </p:sp>
      <p:sp>
        <p:nvSpPr>
          <p:cNvPr id="13" name="Text Placeholder 12"/>
          <p:cNvSpPr>
            <a:spLocks noGrp="1"/>
          </p:cNvSpPr>
          <p:nvPr>
            <p:ph type="body" sz="quarter" idx="12"/>
          </p:nvPr>
        </p:nvSpPr>
        <p:spPr>
          <a:xfrm>
            <a:off x="719480" y="1412877"/>
            <a:ext cx="10749867" cy="431949"/>
          </a:xfrm>
        </p:spPr>
        <p:txBody>
          <a:bodyPr/>
          <a:lstStyle>
            <a:lvl1pPr marL="0" indent="0">
              <a:buFontTx/>
              <a:buNone/>
              <a:defRPr sz="1999" b="1">
                <a:solidFill>
                  <a:srgbClr val="000000"/>
                </a:solidFill>
              </a:defRPr>
            </a:lvl1pPr>
            <a:lvl2pPr marL="357081" indent="0">
              <a:buFontTx/>
              <a:buNone/>
              <a:defRPr sz="1999" b="1"/>
            </a:lvl2pPr>
            <a:lvl3pPr marL="717335" indent="0" defTabSz="717335">
              <a:buFontTx/>
              <a:buNone/>
              <a:defRPr sz="1999" b="1"/>
            </a:lvl3pPr>
            <a:lvl4pPr marL="1074416" indent="0">
              <a:buFontTx/>
              <a:buNone/>
              <a:defRPr sz="1999" b="1"/>
            </a:lvl4pPr>
            <a:lvl5pPr marL="1433083" indent="0">
              <a:buFontTx/>
              <a:buNone/>
              <a:defRPr sz="1999" b="1"/>
            </a:lvl5pPr>
          </a:lstStyle>
          <a:p>
            <a:pPr lvl="0"/>
            <a:r>
              <a:rPr lang="en-US" noProof="0" smtClean="0"/>
              <a:t>Click to edit Master text styles</a:t>
            </a:r>
          </a:p>
        </p:txBody>
      </p:sp>
    </p:spTree>
    <p:extLst>
      <p:ext uri="{BB962C8B-B14F-4D97-AF65-F5344CB8AC3E}">
        <p14:creationId xmlns:p14="http://schemas.microsoft.com/office/powerpoint/2010/main" val="300111419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914164" y="1485900"/>
            <a:ext cx="4974988" cy="43703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092297" y="1485900"/>
            <a:ext cx="4977104" cy="43703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a:xfrm>
            <a:off x="10797711" y="6453188"/>
            <a:ext cx="671636" cy="216172"/>
          </a:xfrm>
          <a:prstGeom prst="rect">
            <a:avLst/>
          </a:prstGeom>
        </p:spPr>
        <p:txBody>
          <a:bodyPr/>
          <a:lstStyle>
            <a:lvl1pPr>
              <a:defRPr/>
            </a:lvl1pPr>
          </a:lstStyle>
          <a:p>
            <a:pPr>
              <a:defRPr/>
            </a:pPr>
            <a:fld id="{6941D13A-206D-40D4-82FD-947AC42473C3}" type="slidenum">
              <a:rPr lang="en-US"/>
              <a:pPr>
                <a:defRPr/>
              </a:pPr>
              <a:t>‹#›</a:t>
            </a:fld>
            <a:endParaRPr lang="en-US" dirty="0"/>
          </a:p>
        </p:txBody>
      </p:sp>
    </p:spTree>
    <p:extLst>
      <p:ext uri="{BB962C8B-B14F-4D97-AF65-F5344CB8AC3E}">
        <p14:creationId xmlns:p14="http://schemas.microsoft.com/office/powerpoint/2010/main" val="72665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93490" y="704679"/>
            <a:ext cx="1290832" cy="463428"/>
          </a:xfrm>
          <a:prstGeom prst="rect">
            <a:avLst/>
          </a:prstGeom>
        </p:spPr>
      </p:pic>
      <p:sp>
        <p:nvSpPr>
          <p:cNvPr id="23" name="Picture Placeholder 18"/>
          <p:cNvSpPr>
            <a:spLocks noGrp="1"/>
          </p:cNvSpPr>
          <p:nvPr>
            <p:ph type="pic" sz="quarter" idx="10" hasCustomPrompt="1"/>
          </p:nvPr>
        </p:nvSpPr>
        <p:spPr bwMode="gray">
          <a:xfrm>
            <a:off x="1" y="0"/>
            <a:ext cx="4469909" cy="6858000"/>
          </a:xfrm>
          <a:solidFill>
            <a:schemeClr val="tx2">
              <a:lumMod val="40000"/>
              <a:lumOff val="60000"/>
            </a:schemeClr>
          </a:solidFill>
        </p:spPr>
        <p:txBody>
          <a:bodyPr anchor="ctr"/>
          <a:lstStyle>
            <a:lvl1pPr marL="0" indent="0" algn="ctr">
              <a:buNone/>
              <a:defRPr sz="1600" baseline="0"/>
            </a:lvl1pPr>
          </a:lstStyle>
          <a:p>
            <a:r>
              <a:rPr lang="en-US" dirty="0"/>
              <a:t>Click icon to insert photo</a:t>
            </a:r>
          </a:p>
          <a:p>
            <a:endParaRPr lang="en-US" dirty="0"/>
          </a:p>
          <a:p>
            <a:endParaRPr lang="en-US" dirty="0"/>
          </a:p>
        </p:txBody>
      </p:sp>
      <p:sp>
        <p:nvSpPr>
          <p:cNvPr id="4" name="Freeform 5" hidden="1"/>
          <p:cNvSpPr>
            <a:spLocks noEditPoints="1"/>
          </p:cNvSpPr>
          <p:nvPr userDrawn="1"/>
        </p:nvSpPr>
        <p:spPr bwMode="auto">
          <a:xfrm>
            <a:off x="5079973" y="694872"/>
            <a:ext cx="1311101" cy="471715"/>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accent1"/>
          </a:solidFill>
          <a:ln>
            <a:noFill/>
          </a:ln>
        </p:spPr>
        <p:txBody>
          <a:bodyPr vert="horz" wrap="square" lIns="91424" tIns="45712" rIns="91424" bIns="45712" numCol="1" anchor="t" anchorCtr="0" compatLnSpc="1">
            <a:prstTxWarp prst="textNoShape">
              <a:avLst/>
            </a:prstTxWarp>
          </a:bodyPr>
          <a:lstStyle/>
          <a:p>
            <a:endParaRPr lang="en-US"/>
          </a:p>
        </p:txBody>
      </p:sp>
      <p:sp>
        <p:nvSpPr>
          <p:cNvPr id="20" name="Title 1"/>
          <p:cNvSpPr>
            <a:spLocks noGrp="1"/>
          </p:cNvSpPr>
          <p:nvPr>
            <p:ph type="ctrTitle" hasCustomPrompt="1"/>
          </p:nvPr>
        </p:nvSpPr>
        <p:spPr bwMode="gray">
          <a:xfrm>
            <a:off x="5074388" y="2738628"/>
            <a:ext cx="6619266" cy="1380744"/>
          </a:xfrm>
        </p:spPr>
        <p:txBody>
          <a:bodyPr lIns="0" tIns="0" rIns="0" bIns="0" anchor="ctr"/>
          <a:lstStyle>
            <a:lvl1pPr algn="l">
              <a:defRPr sz="3200">
                <a:solidFill>
                  <a:schemeClr val="tx1"/>
                </a:solidFill>
              </a:defRPr>
            </a:lvl1pPr>
          </a:lstStyle>
          <a:p>
            <a:r>
              <a:rPr lang="en-US" dirty="0"/>
              <a:t>Section Divider</a:t>
            </a:r>
          </a:p>
        </p:txBody>
      </p:sp>
      <p:sp>
        <p:nvSpPr>
          <p:cNvPr id="22" name="Subtitle 2"/>
          <p:cNvSpPr>
            <a:spLocks noGrp="1"/>
          </p:cNvSpPr>
          <p:nvPr>
            <p:ph type="subTitle" idx="1"/>
          </p:nvPr>
        </p:nvSpPr>
        <p:spPr bwMode="gray">
          <a:xfrm>
            <a:off x="5079973" y="4491328"/>
            <a:ext cx="6612006" cy="813816"/>
          </a:xfrm>
        </p:spPr>
        <p:txBody>
          <a:bodyPr lIns="0" tIns="0" rIns="0" bIns="0"/>
          <a:lstStyle>
            <a:lvl1pPr marL="0" indent="0" algn="l">
              <a:spcBef>
                <a:spcPts val="600"/>
              </a:spcBef>
              <a:buNone/>
              <a:defRPr sz="1900" b="0">
                <a:solidFill>
                  <a:schemeClr val="tx1"/>
                </a:solidFill>
              </a:defRPr>
            </a:lvl1pPr>
            <a:lvl2pPr marL="457120" indent="0" algn="ctr">
              <a:buNone/>
              <a:defRPr>
                <a:solidFill>
                  <a:schemeClr val="tx1">
                    <a:tint val="75000"/>
                  </a:schemeClr>
                </a:solidFill>
              </a:defRPr>
            </a:lvl2pPr>
            <a:lvl3pPr marL="914240" indent="0" algn="ctr">
              <a:buNone/>
              <a:defRPr>
                <a:solidFill>
                  <a:schemeClr val="tx1">
                    <a:tint val="75000"/>
                  </a:schemeClr>
                </a:solidFill>
              </a:defRPr>
            </a:lvl3pPr>
            <a:lvl4pPr marL="1371360" indent="0" algn="ctr">
              <a:buNone/>
              <a:defRPr>
                <a:solidFill>
                  <a:schemeClr val="tx1">
                    <a:tint val="75000"/>
                  </a:schemeClr>
                </a:solidFill>
              </a:defRPr>
            </a:lvl4pPr>
            <a:lvl5pPr marL="1828480" indent="0" algn="ctr">
              <a:buNone/>
              <a:defRPr>
                <a:solidFill>
                  <a:schemeClr val="tx1">
                    <a:tint val="75000"/>
                  </a:schemeClr>
                </a:solidFill>
              </a:defRPr>
            </a:lvl5pPr>
            <a:lvl6pPr marL="2285600" indent="0" algn="ctr">
              <a:buNone/>
              <a:defRPr>
                <a:solidFill>
                  <a:schemeClr val="tx1">
                    <a:tint val="75000"/>
                  </a:schemeClr>
                </a:solidFill>
              </a:defRPr>
            </a:lvl6pPr>
            <a:lvl7pPr marL="2742720"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smtClean="0"/>
              <a:t>Click to edit Master subtitle style</a:t>
            </a:r>
            <a:endParaRPr lang="en-US" dirty="0"/>
          </a:p>
        </p:txBody>
      </p:sp>
      <p:grpSp>
        <p:nvGrpSpPr>
          <p:cNvPr id="2" name="Group 1"/>
          <p:cNvGrpSpPr/>
          <p:nvPr userDrawn="1"/>
        </p:nvGrpSpPr>
        <p:grpSpPr>
          <a:xfrm>
            <a:off x="-1847370" y="1"/>
            <a:ext cx="1752144" cy="3554819"/>
            <a:chOff x="-1847850" y="1598386"/>
            <a:chExt cx="1752600" cy="3554819"/>
          </a:xfrm>
        </p:grpSpPr>
        <p:sp>
          <p:nvSpPr>
            <p:cNvPr id="15" name="TextBox 14"/>
            <p:cNvSpPr txBox="1"/>
            <p:nvPr userDrawn="1"/>
          </p:nvSpPr>
          <p:spPr bwMode="gray">
            <a:xfrm>
              <a:off x="-1847850" y="1598386"/>
              <a:ext cx="1752600" cy="3554819"/>
            </a:xfrm>
            <a:prstGeom prst="rect">
              <a:avLst/>
            </a:prstGeom>
            <a:solidFill>
              <a:schemeClr val="tx2"/>
            </a:solidFill>
          </p:spPr>
          <p:txBody>
            <a:bodyPr wrap="square" rtlCol="0">
              <a:spAutoFit/>
            </a:bodyPr>
            <a:lstStyle/>
            <a:p>
              <a:r>
                <a:rPr lang="en-US" sz="1100" b="1" dirty="0">
                  <a:solidFill>
                    <a:schemeClr val="bg1"/>
                  </a:solidFill>
                </a:rPr>
                <a:t>To change photo:</a:t>
              </a:r>
            </a:p>
            <a:p>
              <a:pPr marL="171421" indent="-171421">
                <a:spcBef>
                  <a:spcPts val="300"/>
                </a:spcBef>
                <a:buFont typeface="+mj-lt"/>
                <a:buAutoNum type="arabicPeriod"/>
              </a:pPr>
              <a:r>
                <a:rPr lang="en-US" sz="1100" dirty="0">
                  <a:solidFill>
                    <a:schemeClr val="bg1"/>
                  </a:solidFill>
                </a:rPr>
                <a:t>Delet</a:t>
              </a:r>
              <a:r>
                <a:rPr lang="en-US" sz="1100" baseline="0" dirty="0">
                  <a:solidFill>
                    <a:schemeClr val="bg1"/>
                  </a:solidFill>
                </a:rPr>
                <a:t>e the</a:t>
              </a:r>
              <a:r>
                <a:rPr lang="en-US" sz="1100" dirty="0">
                  <a:solidFill>
                    <a:schemeClr val="bg1"/>
                  </a:solidFill>
                </a:rPr>
                <a:t> current image. This will leave</a:t>
              </a:r>
              <a:r>
                <a:rPr lang="en-US" sz="1100" baseline="0" dirty="0">
                  <a:solidFill>
                    <a:schemeClr val="bg1"/>
                  </a:solidFill>
                </a:rPr>
                <a:t> a blank placeholder with a picture icon.</a:t>
              </a:r>
            </a:p>
            <a:p>
              <a:pPr marL="171421" indent="-171421">
                <a:spcBef>
                  <a:spcPts val="300"/>
                </a:spcBef>
                <a:buFont typeface="+mj-lt"/>
                <a:buAutoNum type="arabicPeriod"/>
              </a:pPr>
              <a:r>
                <a:rPr lang="en-US" sz="1100" dirty="0">
                  <a:solidFill>
                    <a:schemeClr val="bg1"/>
                  </a:solidFill>
                </a:rPr>
                <a:t>Click the icon to add a new image. The photo will be automatically</a:t>
              </a:r>
              <a:r>
                <a:rPr lang="en-US" sz="1100" baseline="0" dirty="0">
                  <a:solidFill>
                    <a:schemeClr val="bg1"/>
                  </a:solidFill>
                </a:rPr>
                <a:t> </a:t>
              </a:r>
              <a:r>
                <a:rPr lang="en-US" sz="1100" dirty="0">
                  <a:solidFill>
                    <a:schemeClr val="bg1"/>
                  </a:solidFill>
                </a:rPr>
                <a:t>be cropped to fit the placeholder.</a:t>
              </a:r>
            </a:p>
            <a:p>
              <a:endParaRPr lang="en-US" sz="1100" dirty="0">
                <a:solidFill>
                  <a:schemeClr val="bg1"/>
                </a:solidFill>
              </a:endParaRPr>
            </a:p>
            <a:p>
              <a:r>
                <a:rPr lang="en-US" sz="1100" b="1" dirty="0">
                  <a:solidFill>
                    <a:schemeClr val="bg1"/>
                  </a:solidFill>
                </a:rPr>
                <a:t>NOTE: </a:t>
              </a:r>
              <a:r>
                <a:rPr lang="en-US" sz="1100" dirty="0">
                  <a:solidFill>
                    <a:schemeClr val="bg1"/>
                  </a:solidFill>
                </a:rPr>
                <a:t>If you </a:t>
              </a:r>
              <a:r>
                <a:rPr lang="en-US" sz="1100" baseline="0" dirty="0">
                  <a:solidFill>
                    <a:schemeClr val="bg1"/>
                  </a:solidFill>
                </a:rPr>
                <a:t>use the  “Change Picture” function,</a:t>
              </a:r>
              <a:br>
                <a:rPr lang="en-US" sz="1100" baseline="0" dirty="0">
                  <a:solidFill>
                    <a:schemeClr val="bg1"/>
                  </a:solidFill>
                </a:rPr>
              </a:br>
              <a:r>
                <a:rPr lang="en-US" sz="1100" baseline="0" dirty="0">
                  <a:solidFill>
                    <a:schemeClr val="bg1"/>
                  </a:solidFill>
                </a:rPr>
                <a:t>the image will be imported in its original proportions and won’t fill the placeholder completely and will need to be cropped. </a:t>
              </a:r>
              <a:endParaRPr lang="en-US" sz="1100" dirty="0">
                <a:solidFill>
                  <a:schemeClr val="bg1"/>
                </a:solidFill>
              </a:endParaRPr>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t="9894" r="8548" b="9892"/>
            <a:stretch/>
          </p:blipFill>
          <p:spPr>
            <a:xfrm>
              <a:off x="-1182295" y="3914776"/>
              <a:ext cx="911406" cy="157260"/>
            </a:xfrm>
            <a:prstGeom prst="rect">
              <a:avLst/>
            </a:prstGeom>
          </p:spPr>
        </p:pic>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a:ext>
              </a:extLst>
            </a:blip>
            <a:srcRect l="7228" t="8542" r="7228" b="8542"/>
            <a:stretch/>
          </p:blipFill>
          <p:spPr>
            <a:xfrm>
              <a:off x="-386486" y="2338388"/>
              <a:ext cx="207772" cy="176212"/>
            </a:xfrm>
            <a:prstGeom prst="rect">
              <a:avLst/>
            </a:prstGeom>
          </p:spPr>
        </p:pic>
      </p:grpSp>
      <p:sp>
        <p:nvSpPr>
          <p:cNvPr id="24" name="Slide Number Placeholder 5"/>
          <p:cNvSpPr txBox="1">
            <a:spLocks/>
          </p:cNvSpPr>
          <p:nvPr userDrawn="1"/>
        </p:nvSpPr>
        <p:spPr bwMode="gray">
          <a:xfrm>
            <a:off x="11399878" y="6545231"/>
            <a:ext cx="584048" cy="120184"/>
          </a:xfrm>
          <a:prstGeom prst="rect">
            <a:avLst/>
          </a:prstGeom>
        </p:spPr>
        <p:txBody>
          <a:bodyPr wrap="non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tx1"/>
                </a:solidFill>
              </a:rPr>
              <a:pPr/>
              <a:t>‹#›</a:t>
            </a:fld>
            <a:endParaRPr lang="en-US" sz="800" dirty="0">
              <a:solidFill>
                <a:schemeClr val="tx1"/>
              </a:solidFill>
            </a:endParaRPr>
          </a:p>
        </p:txBody>
      </p:sp>
      <p:sp>
        <p:nvSpPr>
          <p:cNvPr id="19" name="Rectangle 18"/>
          <p:cNvSpPr/>
          <p:nvPr userDrawn="1"/>
        </p:nvSpPr>
        <p:spPr bwMode="gray">
          <a:xfrm>
            <a:off x="4451970" y="0"/>
            <a:ext cx="118841" cy="6858000"/>
          </a:xfrm>
          <a:prstGeom prst="rect">
            <a:avLst/>
          </a:prstGeom>
          <a:solidFill>
            <a:srgbClr val="D92B2D"/>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Tree>
    <p:extLst>
      <p:ext uri="{BB962C8B-B14F-4D97-AF65-F5344CB8AC3E}">
        <p14:creationId xmlns:p14="http://schemas.microsoft.com/office/powerpoint/2010/main" val="266687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rgbClr val="D92D2B"/>
                </a:solidFill>
              </a:defRPr>
            </a:lvl1pPr>
          </a:lstStyle>
          <a:p>
            <a:r>
              <a:rPr lang="en-US" smtClean="0"/>
              <a:t>Click to edit Master title style</a:t>
            </a:r>
            <a:endParaRPr lang="en-US" dirty="0"/>
          </a:p>
        </p:txBody>
      </p:sp>
      <p:sp>
        <p:nvSpPr>
          <p:cNvPr id="9" name="Text Placeholder 12"/>
          <p:cNvSpPr>
            <a:spLocks noGrp="1"/>
          </p:cNvSpPr>
          <p:nvPr>
            <p:ph type="body" sz="quarter" idx="16" hasCustomPrompt="1"/>
          </p:nvPr>
        </p:nvSpPr>
        <p:spPr bwMode="gray">
          <a:xfrm>
            <a:off x="891472" y="6252481"/>
            <a:ext cx="8953908" cy="415019"/>
          </a:xfrm>
          <a:prstGeom prst="rect">
            <a:avLst/>
          </a:prstGeom>
        </p:spPr>
        <p:txBody>
          <a:bodyPr lIns="91424" tIns="0" rIns="0" bIns="0" anchor="b" anchorCtr="0">
            <a:noAutofit/>
          </a:bodyPr>
          <a:lstStyle>
            <a:lvl1pPr marL="0" indent="0">
              <a:spcBef>
                <a:spcPts val="600"/>
              </a:spcBef>
              <a:buNone/>
              <a:defRPr sz="1100">
                <a:solidFill>
                  <a:schemeClr val="tx1"/>
                </a:solidFill>
                <a:latin typeface="Arial" pitchFamily="34" charset="0"/>
                <a:cs typeface="Arial" pitchFamily="34" charset="0"/>
              </a:defRPr>
            </a:lvl1pPr>
          </a:lstStyle>
          <a:p>
            <a:pPr lvl="0"/>
            <a:r>
              <a:rPr lang="en-US" dirty="0"/>
              <a:t>Click to edit source</a:t>
            </a:r>
          </a:p>
        </p:txBody>
      </p:sp>
      <p:sp>
        <p:nvSpPr>
          <p:cNvPr id="6" name="Text Placeholder 9"/>
          <p:cNvSpPr>
            <a:spLocks noGrp="1"/>
          </p:cNvSpPr>
          <p:nvPr>
            <p:ph type="body" sz="quarter" idx="15" hasCustomPrompt="1"/>
          </p:nvPr>
        </p:nvSpPr>
        <p:spPr bwMode="gray">
          <a:xfrm>
            <a:off x="891473" y="1185767"/>
            <a:ext cx="10687913"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300" b="1" kern="1200" dirty="0" smtClean="0">
                <a:solidFill>
                  <a:schemeClr val="tx1"/>
                </a:solidFill>
                <a:latin typeface="Arial Narrow" pitchFamily="34" charset="0"/>
                <a:ea typeface="+mn-ea"/>
                <a:cs typeface="+mn-cs"/>
              </a:defRPr>
            </a:lvl5pPr>
          </a:lstStyle>
          <a:p>
            <a:pPr lvl="0"/>
            <a:r>
              <a:rPr lang="en-US" dirty="0"/>
              <a:t>Click to edit subtitle</a:t>
            </a:r>
          </a:p>
        </p:txBody>
      </p:sp>
    </p:spTree>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idx="1"/>
          </p:nvPr>
        </p:nvSpPr>
        <p:spPr bwMode="gray">
          <a:xfrm>
            <a:off x="891473" y="1752602"/>
            <a:ext cx="10687912" cy="41727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2"/>
          <p:cNvSpPr>
            <a:spLocks noGrp="1"/>
          </p:cNvSpPr>
          <p:nvPr>
            <p:ph type="body" sz="quarter" idx="16" hasCustomPrompt="1"/>
          </p:nvPr>
        </p:nvSpPr>
        <p:spPr bwMode="gray">
          <a:xfrm>
            <a:off x="891472" y="6252481"/>
            <a:ext cx="8953908" cy="415019"/>
          </a:xfrm>
          <a:prstGeom prst="rect">
            <a:avLst/>
          </a:prstGeom>
        </p:spPr>
        <p:txBody>
          <a:bodyPr lIns="91424" tIns="0" rIns="0" bIns="0" anchor="b" anchorCtr="0">
            <a:noAutofit/>
          </a:bodyPr>
          <a:lstStyle>
            <a:lvl1pPr marL="0" indent="0">
              <a:spcBef>
                <a:spcPts val="600"/>
              </a:spcBef>
              <a:buNone/>
              <a:defRPr sz="1100">
                <a:solidFill>
                  <a:schemeClr val="tx1"/>
                </a:solidFill>
                <a:latin typeface="Arial" pitchFamily="34" charset="0"/>
                <a:cs typeface="Arial" pitchFamily="34" charset="0"/>
              </a:defRPr>
            </a:lvl1pPr>
          </a:lstStyle>
          <a:p>
            <a:pPr lvl="0"/>
            <a:r>
              <a:rPr lang="en-US" dirty="0"/>
              <a:t>Click to edit source</a:t>
            </a:r>
          </a:p>
        </p:txBody>
      </p:sp>
      <p:sp>
        <p:nvSpPr>
          <p:cNvPr id="11" name="Text Placeholder 9"/>
          <p:cNvSpPr>
            <a:spLocks noGrp="1"/>
          </p:cNvSpPr>
          <p:nvPr>
            <p:ph type="body" sz="quarter" idx="15" hasCustomPrompt="1"/>
          </p:nvPr>
        </p:nvSpPr>
        <p:spPr bwMode="gray">
          <a:xfrm>
            <a:off x="891473" y="1185767"/>
            <a:ext cx="10687912"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300" b="1" kern="1200" dirty="0" smtClean="0">
                <a:solidFill>
                  <a:schemeClr val="tx1"/>
                </a:solidFill>
                <a:latin typeface="Arial Narrow" pitchFamily="34" charset="0"/>
                <a:ea typeface="+mn-ea"/>
                <a:cs typeface="+mn-cs"/>
              </a:defRPr>
            </a:lvl5pPr>
          </a:lstStyle>
          <a:p>
            <a:pPr lvl="0"/>
            <a:r>
              <a:rPr lang="en-US" dirty="0"/>
              <a:t>Click to edit subtitle</a:t>
            </a:r>
          </a:p>
        </p:txBody>
      </p:sp>
    </p:spTree>
    <p:extLst>
      <p:ext uri="{BB962C8B-B14F-4D97-AF65-F5344CB8AC3E}">
        <p14:creationId xmlns:p14="http://schemas.microsoft.com/office/powerpoint/2010/main" val="2888828534"/>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6" name="Text Placeholder 9"/>
          <p:cNvSpPr>
            <a:spLocks noGrp="1"/>
          </p:cNvSpPr>
          <p:nvPr>
            <p:ph type="body" sz="quarter" idx="30"/>
          </p:nvPr>
        </p:nvSpPr>
        <p:spPr bwMode="gray">
          <a:xfrm>
            <a:off x="1729491" y="1752600"/>
            <a:ext cx="9011871" cy="487680"/>
          </a:xfrm>
          <a:prstGeom prst="rect">
            <a:avLst/>
          </a:prstGeom>
          <a:solidFill>
            <a:srgbClr val="D92B2B"/>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7" name="Content Placeholder 4"/>
          <p:cNvSpPr>
            <a:spLocks noGrp="1"/>
          </p:cNvSpPr>
          <p:nvPr>
            <p:ph sz="quarter" idx="35"/>
          </p:nvPr>
        </p:nvSpPr>
        <p:spPr bwMode="gray">
          <a:xfrm>
            <a:off x="1729924" y="2298702"/>
            <a:ext cx="9011479" cy="3692524"/>
          </a:xfrm>
        </p:spPr>
        <p:txBody>
          <a:bodyPr/>
          <a:lstStyle>
            <a:lvl1pPr marL="228560" indent="-228560">
              <a:defRPr sz="2000"/>
            </a:lvl1pPr>
            <a:lvl2pPr marL="517435" indent="-179357">
              <a:defRPr sz="1900"/>
            </a:lvl2pPr>
            <a:lvl3pPr marL="860275" indent="-174595">
              <a:defRPr sz="1600"/>
            </a:lvl3pPr>
            <a:lvl4pPr marL="1203115" indent="-169833">
              <a:defRPr sz="15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9"/>
          <p:cNvSpPr>
            <a:spLocks noGrp="1"/>
          </p:cNvSpPr>
          <p:nvPr>
            <p:ph type="body" sz="quarter" idx="15" hasCustomPrompt="1"/>
          </p:nvPr>
        </p:nvSpPr>
        <p:spPr bwMode="gray">
          <a:xfrm>
            <a:off x="891472" y="1185767"/>
            <a:ext cx="10687912"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3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8" name="Text Placeholder 12"/>
          <p:cNvSpPr>
            <a:spLocks noGrp="1"/>
          </p:cNvSpPr>
          <p:nvPr>
            <p:ph type="body" sz="quarter" idx="16" hasCustomPrompt="1"/>
          </p:nvPr>
        </p:nvSpPr>
        <p:spPr bwMode="gray">
          <a:xfrm>
            <a:off x="891472" y="6252481"/>
            <a:ext cx="8953908" cy="415019"/>
          </a:xfrm>
          <a:prstGeom prst="rect">
            <a:avLst/>
          </a:prstGeom>
        </p:spPr>
        <p:txBody>
          <a:bodyPr lIns="91424" tIns="0" rIns="0" bIns="0" anchor="b" anchorCtr="0">
            <a:noAutofit/>
          </a:bodyPr>
          <a:lstStyle>
            <a:lvl1pPr marL="0" indent="0">
              <a:spcBef>
                <a:spcPts val="600"/>
              </a:spcBef>
              <a:buNone/>
              <a:defRPr sz="1100">
                <a:solidFill>
                  <a:schemeClr val="tx1"/>
                </a:solidFill>
                <a:latin typeface="Arial" pitchFamily="34" charset="0"/>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691936519"/>
      </p:ext>
    </p:extLst>
  </p:cSld>
  <p:clrMapOvr>
    <a:masterClrMapping/>
  </p:clrMapOvr>
  <p:extLst mod="1">
    <p:ext uri="{DCECCB84-F9BA-43D5-87BE-67443E8EF086}">
      <p15:sldGuideLst xmlns:p15="http://schemas.microsoft.com/office/powerpoint/2012/main">
        <p15:guide id="2"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12" name="Text Placeholder 12"/>
          <p:cNvSpPr>
            <a:spLocks noGrp="1"/>
          </p:cNvSpPr>
          <p:nvPr>
            <p:ph type="body" sz="quarter" idx="16" hasCustomPrompt="1"/>
          </p:nvPr>
        </p:nvSpPr>
        <p:spPr bwMode="gray">
          <a:xfrm>
            <a:off x="891472" y="6252481"/>
            <a:ext cx="8953908" cy="415019"/>
          </a:xfrm>
          <a:prstGeom prst="rect">
            <a:avLst/>
          </a:prstGeom>
        </p:spPr>
        <p:txBody>
          <a:bodyPr lIns="91424" tIns="0" rIns="0" bIns="0" anchor="b" anchorCtr="0">
            <a:noAutofit/>
          </a:bodyPr>
          <a:lstStyle>
            <a:lvl1pPr marL="0" indent="0">
              <a:spcBef>
                <a:spcPts val="600"/>
              </a:spcBef>
              <a:buNone/>
              <a:defRPr sz="1100">
                <a:solidFill>
                  <a:schemeClr val="tx1"/>
                </a:solidFill>
                <a:latin typeface="Arial" pitchFamily="34" charset="0"/>
                <a:cs typeface="Arial" pitchFamily="34" charset="0"/>
              </a:defRPr>
            </a:lvl1pPr>
          </a:lstStyle>
          <a:p>
            <a:pPr lvl="0"/>
            <a:r>
              <a:rPr lang="en-US" dirty="0"/>
              <a:t>Click to edit source</a:t>
            </a:r>
          </a:p>
        </p:txBody>
      </p:sp>
      <p:sp>
        <p:nvSpPr>
          <p:cNvPr id="21" name="Text Placeholder 9"/>
          <p:cNvSpPr>
            <a:spLocks noGrp="1"/>
          </p:cNvSpPr>
          <p:nvPr>
            <p:ph type="body" sz="quarter" idx="30"/>
          </p:nvPr>
        </p:nvSpPr>
        <p:spPr bwMode="gray">
          <a:xfrm>
            <a:off x="891472" y="1752601"/>
            <a:ext cx="5210723" cy="498617"/>
          </a:xfrm>
          <a:prstGeom prst="rect">
            <a:avLst/>
          </a:prstGeom>
          <a:solidFill>
            <a:srgbClr val="D92B2B"/>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2" name="Content Placeholder 4"/>
          <p:cNvSpPr>
            <a:spLocks noGrp="1"/>
          </p:cNvSpPr>
          <p:nvPr>
            <p:ph sz="quarter" idx="35"/>
          </p:nvPr>
        </p:nvSpPr>
        <p:spPr bwMode="gray">
          <a:xfrm>
            <a:off x="891942" y="2298701"/>
            <a:ext cx="5210723" cy="3632200"/>
          </a:xfrm>
          <a:noFill/>
        </p:spPr>
        <p:txBody>
          <a:bodyPr/>
          <a:lstStyle>
            <a:lvl1pPr marL="228560" indent="-228560">
              <a:spcBef>
                <a:spcPts val="1600"/>
              </a:spcBef>
              <a:defRPr sz="1900"/>
            </a:lvl1pPr>
            <a:lvl2pPr marL="517435" indent="-179357">
              <a:spcBef>
                <a:spcPts val="800"/>
              </a:spcBef>
              <a:defRPr sz="1600"/>
            </a:lvl2pPr>
            <a:lvl3pPr marL="860275" indent="-174595">
              <a:spcBef>
                <a:spcPts val="400"/>
              </a:spcBef>
              <a:defRPr sz="1500"/>
            </a:lvl3pPr>
            <a:lvl4pPr marL="1203115" indent="-169833">
              <a:spcBef>
                <a:spcPts val="2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9"/>
          <p:cNvSpPr>
            <a:spLocks noGrp="1"/>
          </p:cNvSpPr>
          <p:nvPr>
            <p:ph type="body" sz="quarter" idx="32"/>
          </p:nvPr>
        </p:nvSpPr>
        <p:spPr bwMode="gray">
          <a:xfrm>
            <a:off x="6369130" y="1752601"/>
            <a:ext cx="5210723" cy="498617"/>
          </a:xfrm>
          <a:prstGeom prst="rect">
            <a:avLst/>
          </a:prstGeom>
          <a:solidFill>
            <a:srgbClr val="D92B2B"/>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4" name="Content Placeholder 4"/>
          <p:cNvSpPr>
            <a:spLocks noGrp="1"/>
          </p:cNvSpPr>
          <p:nvPr>
            <p:ph sz="quarter" idx="36"/>
          </p:nvPr>
        </p:nvSpPr>
        <p:spPr bwMode="gray">
          <a:xfrm>
            <a:off x="6368661" y="2298701"/>
            <a:ext cx="5210723" cy="3632200"/>
          </a:xfrm>
          <a:noFill/>
        </p:spPr>
        <p:txBody>
          <a:bodyPr/>
          <a:lstStyle>
            <a:lvl1pPr marL="228560" indent="-228560">
              <a:spcBef>
                <a:spcPts val="1600"/>
              </a:spcBef>
              <a:defRPr sz="1900"/>
            </a:lvl1pPr>
            <a:lvl2pPr marL="517435" indent="-179357">
              <a:spcBef>
                <a:spcPts val="800"/>
              </a:spcBef>
              <a:defRPr sz="1600"/>
            </a:lvl2pPr>
            <a:lvl3pPr marL="860275" indent="-174595">
              <a:spcBef>
                <a:spcPts val="400"/>
              </a:spcBef>
              <a:defRPr sz="1500"/>
            </a:lvl3pPr>
            <a:lvl4pPr marL="1203115" indent="-169833">
              <a:spcBef>
                <a:spcPts val="2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9"/>
          <p:cNvSpPr>
            <a:spLocks noGrp="1"/>
          </p:cNvSpPr>
          <p:nvPr>
            <p:ph type="body" sz="quarter" idx="15" hasCustomPrompt="1"/>
          </p:nvPr>
        </p:nvSpPr>
        <p:spPr bwMode="gray">
          <a:xfrm>
            <a:off x="891472" y="1185767"/>
            <a:ext cx="10687912"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300" b="1" kern="1200" dirty="0" smtClean="0">
                <a:solidFill>
                  <a:schemeClr val="tx1"/>
                </a:solidFill>
                <a:latin typeface="Arial Narrow" pitchFamily="34" charset="0"/>
                <a:ea typeface="+mn-ea"/>
                <a:cs typeface="+mn-cs"/>
              </a:defRPr>
            </a:lvl5pPr>
          </a:lstStyle>
          <a:p>
            <a:pPr lvl="0"/>
            <a:r>
              <a:rPr lang="en-US" dirty="0"/>
              <a:t>Click to edit subtitle</a:t>
            </a:r>
          </a:p>
        </p:txBody>
      </p:sp>
    </p:spTree>
    <p:extLst>
      <p:ext uri="{BB962C8B-B14F-4D97-AF65-F5344CB8AC3E}">
        <p14:creationId xmlns:p14="http://schemas.microsoft.com/office/powerpoint/2010/main" val="185937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14" name="Content Placeholder 4"/>
          <p:cNvSpPr>
            <a:spLocks noGrp="1"/>
          </p:cNvSpPr>
          <p:nvPr>
            <p:ph sz="quarter" idx="36"/>
          </p:nvPr>
        </p:nvSpPr>
        <p:spPr bwMode="gray">
          <a:xfrm>
            <a:off x="6368192" y="2298701"/>
            <a:ext cx="5210723" cy="1499616"/>
          </a:xfrm>
          <a:noFill/>
        </p:spPr>
        <p:txBody>
          <a:bodyPr/>
          <a:lstStyle>
            <a:lvl1pPr marL="228560" indent="-228560">
              <a:spcBef>
                <a:spcPts val="800"/>
              </a:spcBef>
              <a:defRPr sz="1900"/>
            </a:lvl1pPr>
            <a:lvl2pPr marL="517435" indent="-179357">
              <a:spcBef>
                <a:spcPts val="400"/>
              </a:spcBef>
              <a:defRPr sz="1600"/>
            </a:lvl2pPr>
            <a:lvl3pPr marL="860275" indent="-174595">
              <a:spcBef>
                <a:spcPts val="200"/>
              </a:spcBef>
              <a:defRPr sz="1500"/>
            </a:lvl3pPr>
            <a:lvl4pPr marL="1203115" indent="-16983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gray"/>
        <p:txBody>
          <a:bodyPr/>
          <a:lstStyle/>
          <a:p>
            <a:r>
              <a:rPr lang="en-US" smtClean="0"/>
              <a:t>Click to edit Master title style</a:t>
            </a:r>
            <a:endParaRPr lang="en-US"/>
          </a:p>
        </p:txBody>
      </p:sp>
      <p:sp>
        <p:nvSpPr>
          <p:cNvPr id="11" name="Text Placeholder 9"/>
          <p:cNvSpPr>
            <a:spLocks noGrp="1"/>
          </p:cNvSpPr>
          <p:nvPr>
            <p:ph type="body" sz="quarter" idx="30"/>
          </p:nvPr>
        </p:nvSpPr>
        <p:spPr bwMode="gray">
          <a:xfrm>
            <a:off x="891472" y="1752601"/>
            <a:ext cx="5210723" cy="498617"/>
          </a:xfrm>
          <a:prstGeom prst="rect">
            <a:avLst/>
          </a:prstGeom>
          <a:solidFill>
            <a:srgbClr val="D92B2B"/>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12" name="Text Placeholder 9"/>
          <p:cNvSpPr>
            <a:spLocks noGrp="1"/>
          </p:cNvSpPr>
          <p:nvPr>
            <p:ph type="body" sz="quarter" idx="32"/>
          </p:nvPr>
        </p:nvSpPr>
        <p:spPr bwMode="gray">
          <a:xfrm>
            <a:off x="6368661" y="1752601"/>
            <a:ext cx="5210723" cy="498617"/>
          </a:xfrm>
          <a:prstGeom prst="rect">
            <a:avLst/>
          </a:prstGeom>
          <a:solidFill>
            <a:srgbClr val="D92B2B"/>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4" name="Text Placeholder 9"/>
          <p:cNvSpPr>
            <a:spLocks noGrp="1"/>
          </p:cNvSpPr>
          <p:nvPr>
            <p:ph type="body" sz="quarter" idx="15" hasCustomPrompt="1"/>
          </p:nvPr>
        </p:nvSpPr>
        <p:spPr bwMode="gray">
          <a:xfrm>
            <a:off x="891472" y="1185767"/>
            <a:ext cx="10687912"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3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bwMode="gray">
          <a:xfrm>
            <a:off x="891472" y="6252481"/>
            <a:ext cx="8953908" cy="415019"/>
          </a:xfrm>
          <a:prstGeom prst="rect">
            <a:avLst/>
          </a:prstGeom>
        </p:spPr>
        <p:txBody>
          <a:bodyPr lIns="91424" tIns="0" rIns="0" bIns="0" anchor="b" anchorCtr="0">
            <a:noAutofit/>
          </a:bodyPr>
          <a:lstStyle>
            <a:lvl1pPr marL="0" indent="0">
              <a:spcBef>
                <a:spcPts val="600"/>
              </a:spcBef>
              <a:buNone/>
              <a:defRPr sz="1100">
                <a:solidFill>
                  <a:schemeClr val="tx1"/>
                </a:solidFill>
                <a:latin typeface="Arial" pitchFamily="34" charset="0"/>
                <a:cs typeface="Arial" pitchFamily="34" charset="0"/>
              </a:defRPr>
            </a:lvl1pPr>
          </a:lstStyle>
          <a:p>
            <a:pPr lvl="0"/>
            <a:r>
              <a:rPr lang="en-US" dirty="0"/>
              <a:t>Click to edit source</a:t>
            </a:r>
          </a:p>
        </p:txBody>
      </p:sp>
      <p:sp>
        <p:nvSpPr>
          <p:cNvPr id="13" name="Content Placeholder 4"/>
          <p:cNvSpPr>
            <a:spLocks noGrp="1"/>
          </p:cNvSpPr>
          <p:nvPr>
            <p:ph sz="quarter" idx="35"/>
          </p:nvPr>
        </p:nvSpPr>
        <p:spPr bwMode="gray">
          <a:xfrm>
            <a:off x="891942" y="2298701"/>
            <a:ext cx="5210723" cy="3632200"/>
          </a:xfrm>
          <a:noFill/>
        </p:spPr>
        <p:txBody>
          <a:bodyPr/>
          <a:lstStyle>
            <a:lvl1pPr marL="228560" indent="-228560">
              <a:spcBef>
                <a:spcPts val="800"/>
              </a:spcBef>
              <a:defRPr sz="1900"/>
            </a:lvl1pPr>
            <a:lvl2pPr marL="517435" indent="-179357">
              <a:spcBef>
                <a:spcPts val="400"/>
              </a:spcBef>
              <a:defRPr sz="1600"/>
            </a:lvl2pPr>
            <a:lvl3pPr marL="860275" indent="-174595">
              <a:spcBef>
                <a:spcPts val="200"/>
              </a:spcBef>
              <a:defRPr sz="1500"/>
            </a:lvl3pPr>
            <a:lvl4pPr marL="1203115" indent="-16983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4"/>
          <p:cNvSpPr>
            <a:spLocks noGrp="1"/>
          </p:cNvSpPr>
          <p:nvPr>
            <p:ph sz="quarter" idx="37"/>
          </p:nvPr>
        </p:nvSpPr>
        <p:spPr bwMode="gray">
          <a:xfrm>
            <a:off x="6368192" y="4433255"/>
            <a:ext cx="5210723" cy="1499616"/>
          </a:xfrm>
          <a:noFill/>
        </p:spPr>
        <p:txBody>
          <a:bodyPr/>
          <a:lstStyle>
            <a:lvl1pPr marL="228560" indent="-228560">
              <a:spcBef>
                <a:spcPts val="800"/>
              </a:spcBef>
              <a:defRPr sz="1900"/>
            </a:lvl1pPr>
            <a:lvl2pPr marL="517435" indent="-179357">
              <a:spcBef>
                <a:spcPts val="400"/>
              </a:spcBef>
              <a:defRPr sz="1600"/>
            </a:lvl2pPr>
            <a:lvl3pPr marL="860275" indent="-174595">
              <a:spcBef>
                <a:spcPts val="200"/>
              </a:spcBef>
              <a:defRPr sz="1500"/>
            </a:lvl3pPr>
            <a:lvl4pPr marL="1203115" indent="-16983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9"/>
          <p:cNvSpPr>
            <a:spLocks noGrp="1"/>
          </p:cNvSpPr>
          <p:nvPr>
            <p:ph type="body" sz="quarter" idx="38"/>
          </p:nvPr>
        </p:nvSpPr>
        <p:spPr bwMode="gray">
          <a:xfrm>
            <a:off x="6368661" y="3887154"/>
            <a:ext cx="5210723" cy="498617"/>
          </a:xfrm>
          <a:prstGeom prst="rect">
            <a:avLst/>
          </a:prstGeom>
          <a:solidFill>
            <a:srgbClr val="D92B2B"/>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381752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14" name="Text Placeholder 12"/>
          <p:cNvSpPr>
            <a:spLocks noGrp="1"/>
          </p:cNvSpPr>
          <p:nvPr>
            <p:ph type="body" sz="quarter" idx="16" hasCustomPrompt="1"/>
          </p:nvPr>
        </p:nvSpPr>
        <p:spPr bwMode="gray">
          <a:xfrm>
            <a:off x="891472" y="6252481"/>
            <a:ext cx="8953908" cy="415019"/>
          </a:xfrm>
          <a:prstGeom prst="rect">
            <a:avLst/>
          </a:prstGeom>
        </p:spPr>
        <p:txBody>
          <a:bodyPr lIns="91424" tIns="0" rIns="0" bIns="0" anchor="b" anchorCtr="0">
            <a:noAutofit/>
          </a:bodyPr>
          <a:lstStyle>
            <a:lvl1pPr marL="0" indent="0">
              <a:spcBef>
                <a:spcPts val="600"/>
              </a:spcBef>
              <a:buNone/>
              <a:defRPr sz="1100">
                <a:solidFill>
                  <a:schemeClr val="tx1"/>
                </a:solidFill>
                <a:latin typeface="Arial" pitchFamily="34" charset="0"/>
                <a:cs typeface="Arial" pitchFamily="34" charset="0"/>
              </a:defRPr>
            </a:lvl1pPr>
          </a:lstStyle>
          <a:p>
            <a:pPr lvl="0"/>
            <a:r>
              <a:rPr lang="en-US" dirty="0"/>
              <a:t>Click to edit source</a:t>
            </a:r>
          </a:p>
        </p:txBody>
      </p:sp>
      <p:sp>
        <p:nvSpPr>
          <p:cNvPr id="17" name="Text Placeholder 9"/>
          <p:cNvSpPr>
            <a:spLocks noGrp="1"/>
          </p:cNvSpPr>
          <p:nvPr>
            <p:ph type="body" sz="quarter" idx="30"/>
          </p:nvPr>
        </p:nvSpPr>
        <p:spPr bwMode="gray">
          <a:xfrm>
            <a:off x="891472" y="1752601"/>
            <a:ext cx="5210723" cy="498617"/>
          </a:xfrm>
          <a:prstGeom prst="rect">
            <a:avLst/>
          </a:prstGeom>
          <a:solidFill>
            <a:srgbClr val="D92B2B"/>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18" name="Text Placeholder 9"/>
          <p:cNvSpPr>
            <a:spLocks noGrp="1"/>
          </p:cNvSpPr>
          <p:nvPr>
            <p:ph type="body" sz="quarter" idx="32"/>
          </p:nvPr>
        </p:nvSpPr>
        <p:spPr bwMode="gray">
          <a:xfrm>
            <a:off x="6369130" y="1752601"/>
            <a:ext cx="5210723" cy="498617"/>
          </a:xfrm>
          <a:prstGeom prst="rect">
            <a:avLst/>
          </a:prstGeom>
          <a:solidFill>
            <a:srgbClr val="D92B2B"/>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6" name="Text Placeholder 9"/>
          <p:cNvSpPr>
            <a:spLocks noGrp="1"/>
          </p:cNvSpPr>
          <p:nvPr>
            <p:ph type="body" sz="quarter" idx="15" hasCustomPrompt="1"/>
          </p:nvPr>
        </p:nvSpPr>
        <p:spPr bwMode="gray">
          <a:xfrm>
            <a:off x="891472" y="1185767"/>
            <a:ext cx="10687912"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3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1" name="Content Placeholder 4"/>
          <p:cNvSpPr>
            <a:spLocks noGrp="1"/>
          </p:cNvSpPr>
          <p:nvPr>
            <p:ph sz="quarter" idx="35"/>
          </p:nvPr>
        </p:nvSpPr>
        <p:spPr bwMode="gray">
          <a:xfrm>
            <a:off x="891942" y="2298701"/>
            <a:ext cx="5210723" cy="1499616"/>
          </a:xfrm>
          <a:noFill/>
        </p:spPr>
        <p:txBody>
          <a:bodyPr/>
          <a:lstStyle>
            <a:lvl1pPr marL="228560" indent="-228560">
              <a:spcBef>
                <a:spcPts val="800"/>
              </a:spcBef>
              <a:buClr>
                <a:srgbClr val="D92B2B"/>
              </a:buClr>
              <a:defRPr sz="1900"/>
            </a:lvl1pPr>
            <a:lvl2pPr marL="517435" indent="-179357">
              <a:spcBef>
                <a:spcPts val="400"/>
              </a:spcBef>
              <a:buClr>
                <a:srgbClr val="D92B2B"/>
              </a:buClr>
              <a:defRPr sz="1600"/>
            </a:lvl2pPr>
            <a:lvl3pPr marL="860275" indent="-174595">
              <a:spcBef>
                <a:spcPts val="200"/>
              </a:spcBef>
              <a:buClr>
                <a:srgbClr val="D92B2B"/>
              </a:buClr>
              <a:defRPr sz="1500"/>
            </a:lvl3pPr>
            <a:lvl4pPr marL="1203115" indent="-169833">
              <a:spcBef>
                <a:spcPts val="100"/>
              </a:spcBef>
              <a:buClr>
                <a:srgbClr val="D92B2B"/>
              </a:buClr>
              <a:defRPr sz="1200"/>
            </a:lvl4pPr>
            <a:lvl5pPr>
              <a:spcBef>
                <a:spcPts val="100"/>
              </a:spcBef>
              <a:buClr>
                <a:srgbClr val="D92B2B"/>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4"/>
          <p:cNvSpPr>
            <a:spLocks noGrp="1"/>
          </p:cNvSpPr>
          <p:nvPr>
            <p:ph sz="quarter" idx="37"/>
          </p:nvPr>
        </p:nvSpPr>
        <p:spPr bwMode="gray">
          <a:xfrm>
            <a:off x="6368661" y="2298701"/>
            <a:ext cx="5210723" cy="3632200"/>
          </a:xfrm>
          <a:noFill/>
        </p:spPr>
        <p:txBody>
          <a:bodyPr/>
          <a:lstStyle>
            <a:lvl1pPr marL="228560" indent="-228560">
              <a:spcBef>
                <a:spcPts val="800"/>
              </a:spcBef>
              <a:defRPr sz="1900"/>
            </a:lvl1pPr>
            <a:lvl2pPr marL="517435" indent="-179357">
              <a:spcBef>
                <a:spcPts val="400"/>
              </a:spcBef>
              <a:defRPr sz="1600"/>
            </a:lvl2pPr>
            <a:lvl3pPr marL="860275" indent="-174595">
              <a:spcBef>
                <a:spcPts val="200"/>
              </a:spcBef>
              <a:defRPr sz="1500"/>
            </a:lvl3pPr>
            <a:lvl4pPr marL="1203115" indent="-16983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9"/>
          <p:cNvSpPr>
            <a:spLocks noGrp="1"/>
          </p:cNvSpPr>
          <p:nvPr>
            <p:ph type="body" sz="quarter" idx="38"/>
          </p:nvPr>
        </p:nvSpPr>
        <p:spPr bwMode="gray">
          <a:xfrm>
            <a:off x="891472" y="3886677"/>
            <a:ext cx="5210723" cy="498617"/>
          </a:xfrm>
          <a:prstGeom prst="rect">
            <a:avLst/>
          </a:prstGeom>
          <a:solidFill>
            <a:srgbClr val="D92B2B"/>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15" name="Content Placeholder 4"/>
          <p:cNvSpPr>
            <a:spLocks noGrp="1"/>
          </p:cNvSpPr>
          <p:nvPr>
            <p:ph sz="quarter" idx="39"/>
          </p:nvPr>
        </p:nvSpPr>
        <p:spPr bwMode="gray">
          <a:xfrm>
            <a:off x="891942" y="4432779"/>
            <a:ext cx="5210723" cy="1499616"/>
          </a:xfrm>
          <a:noFill/>
        </p:spPr>
        <p:txBody>
          <a:bodyPr/>
          <a:lstStyle>
            <a:lvl1pPr marL="228560" indent="-228560">
              <a:spcBef>
                <a:spcPts val="800"/>
              </a:spcBef>
              <a:defRPr sz="1900"/>
            </a:lvl1pPr>
            <a:lvl2pPr marL="517435" indent="-179357">
              <a:spcBef>
                <a:spcPts val="400"/>
              </a:spcBef>
              <a:defRPr sz="1600"/>
            </a:lvl2pPr>
            <a:lvl3pPr marL="860275" indent="-174595">
              <a:spcBef>
                <a:spcPts val="200"/>
              </a:spcBef>
              <a:defRPr sz="1500"/>
            </a:lvl3pPr>
            <a:lvl4pPr marL="1203115" indent="-16983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884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16" name="Text Placeholder 12"/>
          <p:cNvSpPr>
            <a:spLocks noGrp="1"/>
          </p:cNvSpPr>
          <p:nvPr>
            <p:ph type="body" sz="quarter" idx="16" hasCustomPrompt="1"/>
          </p:nvPr>
        </p:nvSpPr>
        <p:spPr bwMode="gray">
          <a:xfrm>
            <a:off x="891472" y="6252481"/>
            <a:ext cx="8953908" cy="415019"/>
          </a:xfrm>
          <a:prstGeom prst="rect">
            <a:avLst/>
          </a:prstGeom>
        </p:spPr>
        <p:txBody>
          <a:bodyPr lIns="91424" tIns="0" rIns="0" bIns="0" anchor="b" anchorCtr="0">
            <a:noAutofit/>
          </a:bodyPr>
          <a:lstStyle>
            <a:lvl1pPr marL="0" indent="0">
              <a:spcBef>
                <a:spcPts val="600"/>
              </a:spcBef>
              <a:buNone/>
              <a:defRPr sz="1100">
                <a:solidFill>
                  <a:schemeClr val="tx1"/>
                </a:solidFill>
                <a:latin typeface="Arial" pitchFamily="34" charset="0"/>
                <a:cs typeface="Arial" pitchFamily="34" charset="0"/>
              </a:defRPr>
            </a:lvl1pPr>
          </a:lstStyle>
          <a:p>
            <a:pPr lvl="0"/>
            <a:r>
              <a:rPr lang="en-US" dirty="0"/>
              <a:t>Click to edit source</a:t>
            </a:r>
          </a:p>
        </p:txBody>
      </p:sp>
      <p:sp>
        <p:nvSpPr>
          <p:cNvPr id="23" name="Text Placeholder 9"/>
          <p:cNvSpPr>
            <a:spLocks noGrp="1"/>
          </p:cNvSpPr>
          <p:nvPr>
            <p:ph type="body" sz="quarter" idx="15" hasCustomPrompt="1"/>
          </p:nvPr>
        </p:nvSpPr>
        <p:spPr bwMode="gray">
          <a:xfrm>
            <a:off x="891472" y="1185767"/>
            <a:ext cx="10687912"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3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3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3" name="Text Placeholder 9"/>
          <p:cNvSpPr>
            <a:spLocks noGrp="1"/>
          </p:cNvSpPr>
          <p:nvPr>
            <p:ph type="body" sz="quarter" idx="30"/>
          </p:nvPr>
        </p:nvSpPr>
        <p:spPr bwMode="gray">
          <a:xfrm>
            <a:off x="891472" y="1752601"/>
            <a:ext cx="5210723" cy="498617"/>
          </a:xfrm>
          <a:prstGeom prst="rect">
            <a:avLst/>
          </a:prstGeom>
          <a:solidFill>
            <a:srgbClr val="D92B2B"/>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14" name="Content Placeholder 4"/>
          <p:cNvSpPr>
            <a:spLocks noGrp="1"/>
          </p:cNvSpPr>
          <p:nvPr>
            <p:ph sz="quarter" idx="35"/>
          </p:nvPr>
        </p:nvSpPr>
        <p:spPr bwMode="gray">
          <a:xfrm>
            <a:off x="891942" y="2298701"/>
            <a:ext cx="5210723" cy="1499616"/>
          </a:xfrm>
          <a:noFill/>
        </p:spPr>
        <p:txBody>
          <a:bodyPr/>
          <a:lstStyle>
            <a:lvl1pPr marL="228560" indent="-228560">
              <a:spcBef>
                <a:spcPts val="800"/>
              </a:spcBef>
              <a:defRPr sz="1900"/>
            </a:lvl1pPr>
            <a:lvl2pPr marL="517435" indent="-179357">
              <a:spcBef>
                <a:spcPts val="400"/>
              </a:spcBef>
              <a:defRPr sz="1600"/>
            </a:lvl2pPr>
            <a:lvl3pPr marL="860275" indent="-174595">
              <a:spcBef>
                <a:spcPts val="200"/>
              </a:spcBef>
              <a:defRPr sz="1500"/>
            </a:lvl3pPr>
            <a:lvl4pPr marL="1203115" indent="-16983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9"/>
          <p:cNvSpPr>
            <a:spLocks noGrp="1"/>
          </p:cNvSpPr>
          <p:nvPr>
            <p:ph type="body" sz="quarter" idx="38"/>
          </p:nvPr>
        </p:nvSpPr>
        <p:spPr bwMode="gray">
          <a:xfrm>
            <a:off x="891472" y="3886677"/>
            <a:ext cx="5210723" cy="498617"/>
          </a:xfrm>
          <a:prstGeom prst="rect">
            <a:avLst/>
          </a:prstGeom>
          <a:solidFill>
            <a:srgbClr val="D92B2B"/>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2" name="Content Placeholder 4"/>
          <p:cNvSpPr>
            <a:spLocks noGrp="1"/>
          </p:cNvSpPr>
          <p:nvPr>
            <p:ph sz="quarter" idx="39"/>
          </p:nvPr>
        </p:nvSpPr>
        <p:spPr bwMode="gray">
          <a:xfrm>
            <a:off x="891942" y="4432779"/>
            <a:ext cx="5210723" cy="1499616"/>
          </a:xfrm>
          <a:noFill/>
        </p:spPr>
        <p:txBody>
          <a:bodyPr/>
          <a:lstStyle>
            <a:lvl1pPr marL="228560" indent="-228560">
              <a:spcBef>
                <a:spcPts val="800"/>
              </a:spcBef>
              <a:defRPr sz="1900"/>
            </a:lvl1pPr>
            <a:lvl2pPr marL="517435" indent="-179357">
              <a:spcBef>
                <a:spcPts val="400"/>
              </a:spcBef>
              <a:defRPr sz="1600"/>
            </a:lvl2pPr>
            <a:lvl3pPr marL="860275" indent="-174595">
              <a:spcBef>
                <a:spcPts val="200"/>
              </a:spcBef>
              <a:defRPr sz="1500"/>
            </a:lvl3pPr>
            <a:lvl4pPr marL="1203115" indent="-16983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4"/>
          <p:cNvSpPr>
            <a:spLocks noGrp="1"/>
          </p:cNvSpPr>
          <p:nvPr>
            <p:ph sz="quarter" idx="36"/>
          </p:nvPr>
        </p:nvSpPr>
        <p:spPr bwMode="gray">
          <a:xfrm>
            <a:off x="6368192" y="2298701"/>
            <a:ext cx="5210723" cy="1499616"/>
          </a:xfrm>
          <a:noFill/>
        </p:spPr>
        <p:txBody>
          <a:bodyPr/>
          <a:lstStyle>
            <a:lvl1pPr marL="228560" indent="-228560">
              <a:spcBef>
                <a:spcPts val="800"/>
              </a:spcBef>
              <a:defRPr sz="1900"/>
            </a:lvl1pPr>
            <a:lvl2pPr marL="517435" indent="-179357">
              <a:spcBef>
                <a:spcPts val="400"/>
              </a:spcBef>
              <a:defRPr sz="1600"/>
            </a:lvl2pPr>
            <a:lvl3pPr marL="860275" indent="-174595">
              <a:spcBef>
                <a:spcPts val="200"/>
              </a:spcBef>
              <a:defRPr sz="1500"/>
            </a:lvl3pPr>
            <a:lvl4pPr marL="1203115" indent="-16983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9"/>
          <p:cNvSpPr>
            <a:spLocks noGrp="1"/>
          </p:cNvSpPr>
          <p:nvPr>
            <p:ph type="body" sz="quarter" idx="32"/>
          </p:nvPr>
        </p:nvSpPr>
        <p:spPr bwMode="gray">
          <a:xfrm>
            <a:off x="6368661" y="1752601"/>
            <a:ext cx="5210723" cy="498617"/>
          </a:xfrm>
          <a:prstGeom prst="rect">
            <a:avLst/>
          </a:prstGeom>
          <a:solidFill>
            <a:srgbClr val="D92B2B"/>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6" name="Content Placeholder 4"/>
          <p:cNvSpPr>
            <a:spLocks noGrp="1"/>
          </p:cNvSpPr>
          <p:nvPr>
            <p:ph sz="quarter" idx="37"/>
          </p:nvPr>
        </p:nvSpPr>
        <p:spPr bwMode="gray">
          <a:xfrm>
            <a:off x="6368192" y="4433255"/>
            <a:ext cx="5210723" cy="1499616"/>
          </a:xfrm>
          <a:noFill/>
        </p:spPr>
        <p:txBody>
          <a:bodyPr/>
          <a:lstStyle>
            <a:lvl1pPr marL="228560" indent="-228560">
              <a:spcBef>
                <a:spcPts val="800"/>
              </a:spcBef>
              <a:defRPr sz="1900"/>
            </a:lvl1pPr>
            <a:lvl2pPr marL="517435" indent="-179357">
              <a:spcBef>
                <a:spcPts val="400"/>
              </a:spcBef>
              <a:defRPr sz="1600"/>
            </a:lvl2pPr>
            <a:lvl3pPr marL="860275" indent="-174595">
              <a:spcBef>
                <a:spcPts val="200"/>
              </a:spcBef>
              <a:defRPr sz="1500"/>
            </a:lvl3pPr>
            <a:lvl4pPr marL="1203115" indent="-16983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ext Placeholder 9"/>
          <p:cNvSpPr>
            <a:spLocks noGrp="1"/>
          </p:cNvSpPr>
          <p:nvPr>
            <p:ph type="body" sz="quarter" idx="40"/>
          </p:nvPr>
        </p:nvSpPr>
        <p:spPr bwMode="gray">
          <a:xfrm>
            <a:off x="6368661" y="3887154"/>
            <a:ext cx="5210723" cy="498617"/>
          </a:xfrm>
          <a:prstGeom prst="rect">
            <a:avLst/>
          </a:prstGeom>
          <a:solidFill>
            <a:srgbClr val="D92B2B"/>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27159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0722359" y="6339614"/>
            <a:ext cx="865585" cy="310757"/>
          </a:xfrm>
          <a:prstGeom prst="rect">
            <a:avLst/>
          </a:prstGeom>
        </p:spPr>
      </p:pic>
      <p:sp>
        <p:nvSpPr>
          <p:cNvPr id="10" name="Slide Number Placeholder 5"/>
          <p:cNvSpPr txBox="1">
            <a:spLocks/>
          </p:cNvSpPr>
          <p:nvPr/>
        </p:nvSpPr>
        <p:spPr bwMode="gray">
          <a:xfrm>
            <a:off x="11399878" y="6545231"/>
            <a:ext cx="584048" cy="120184"/>
          </a:xfrm>
          <a:prstGeom prst="rect">
            <a:avLst/>
          </a:prstGeom>
        </p:spPr>
        <p:txBody>
          <a:bodyPr wrap="non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tx1"/>
                </a:solidFill>
              </a:rPr>
              <a:pPr/>
              <a:t>‹#›</a:t>
            </a:fld>
            <a:endParaRPr lang="en-US" sz="800" dirty="0">
              <a:solidFill>
                <a:schemeClr val="tx1"/>
              </a:solidFill>
            </a:endParaRPr>
          </a:p>
        </p:txBody>
      </p:sp>
      <p:sp>
        <p:nvSpPr>
          <p:cNvPr id="2" name="Title Placeholder 1"/>
          <p:cNvSpPr>
            <a:spLocks noGrp="1"/>
          </p:cNvSpPr>
          <p:nvPr>
            <p:ph type="title"/>
          </p:nvPr>
        </p:nvSpPr>
        <p:spPr bwMode="gray">
          <a:xfrm>
            <a:off x="891473" y="0"/>
            <a:ext cx="10687912" cy="1114661"/>
          </a:xfrm>
          <a:prstGeom prst="rect">
            <a:avLst/>
          </a:prstGeom>
        </p:spPr>
        <p:txBody>
          <a:bodyPr vert="horz" lIns="91424" tIns="45712" rIns="91424" bIns="45712"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891473" y="1752602"/>
            <a:ext cx="10611910" cy="4172711"/>
          </a:xfrm>
          <a:prstGeom prst="rect">
            <a:avLst/>
          </a:prstGeom>
        </p:spPr>
        <p:txBody>
          <a:bodyPr vert="horz" lIns="91424" tIns="45712" rIns="91424" bIns="45712"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p:nvSpPr>
        <p:spPr bwMode="gray">
          <a:xfrm>
            <a:off x="457082" y="0"/>
            <a:ext cx="118841" cy="6858000"/>
          </a:xfrm>
          <a:prstGeom prst="rect">
            <a:avLst/>
          </a:prstGeom>
          <a:solidFill>
            <a:srgbClr val="D92B2D"/>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19" name="TextBox 18"/>
          <p:cNvSpPr txBox="1"/>
          <p:nvPr/>
        </p:nvSpPr>
        <p:spPr bwMode="gray">
          <a:xfrm>
            <a:off x="-1688658" y="1"/>
            <a:ext cx="1569819" cy="600164"/>
          </a:xfrm>
          <a:prstGeom prst="rect">
            <a:avLst/>
          </a:prstGeom>
          <a:solidFill>
            <a:schemeClr val="tx2"/>
          </a:solidFill>
        </p:spPr>
        <p:txBody>
          <a:bodyPr wrap="square" lIns="91424" tIns="45712" rIns="91424" bIns="45712" rtlCol="0">
            <a:spAutoFit/>
          </a:bodyPr>
          <a:lstStyle/>
          <a:p>
            <a:r>
              <a:rPr lang="en-US" sz="1100" b="0" dirty="0">
                <a:solidFill>
                  <a:schemeClr val="bg1"/>
                </a:solidFill>
              </a:rPr>
              <a:t>See Appendix for instructions</a:t>
            </a:r>
            <a:r>
              <a:rPr lang="en-US" sz="1100" b="0" baseline="0" dirty="0">
                <a:solidFill>
                  <a:schemeClr val="bg1"/>
                </a:solidFill>
              </a:rPr>
              <a:t> on how to change sidebar photo</a:t>
            </a:r>
            <a:endParaRPr lang="en-US" sz="1100" b="0" dirty="0">
              <a:solidFill>
                <a:schemeClr val="bg1"/>
              </a:solidFill>
            </a:endParaRPr>
          </a:p>
        </p:txBody>
      </p:sp>
      <p:pic>
        <p:nvPicPr>
          <p:cNvPr id="14" name="Picture Placeholder 6"/>
          <p:cNvPicPr>
            <a:picLocks noChangeAspect="1"/>
          </p:cNvPicPr>
          <p:nvPr/>
        </p:nvPicPr>
        <p:blipFill>
          <a:blip r:embed="rId19">
            <a:extLst>
              <a:ext uri="{28A0092B-C50C-407E-A947-70E740481C1C}">
                <a14:useLocalDpi xmlns:a14="http://schemas.microsoft.com/office/drawing/2010/main"/>
              </a:ext>
            </a:extLst>
          </a:blip>
          <a:srcRect/>
          <a:stretch>
            <a:fillRect/>
          </a:stretch>
        </p:blipFill>
        <p:spPr bwMode="gray">
          <a:xfrm>
            <a:off x="0" y="0"/>
            <a:ext cx="457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50" r:id="rId4"/>
    <p:sldLayoutId id="2147483655" r:id="rId5"/>
    <p:sldLayoutId id="2147483656" r:id="rId6"/>
    <p:sldLayoutId id="2147483658" r:id="rId7"/>
    <p:sldLayoutId id="2147483659" r:id="rId8"/>
    <p:sldLayoutId id="2147483657" r:id="rId9"/>
    <p:sldLayoutId id="2147483664" r:id="rId10"/>
    <p:sldLayoutId id="2147483665" r:id="rId11"/>
    <p:sldLayoutId id="2147483666" r:id="rId12"/>
    <p:sldLayoutId id="2147483667" r:id="rId13"/>
    <p:sldLayoutId id="2147483668" r:id="rId14"/>
    <p:sldLayoutId id="2147483669" r:id="rId15"/>
    <p:sldLayoutId id="2147483670" r:id="rId16"/>
  </p:sldLayoutIdLst>
  <p:txStyles>
    <p:titleStyle>
      <a:lvl1pPr algn="l" defTabSz="914240" rtl="0" eaLnBrk="1" latinLnBrk="0" hangingPunct="1">
        <a:lnSpc>
          <a:spcPct val="90000"/>
        </a:lnSpc>
        <a:spcBef>
          <a:spcPts val="600"/>
        </a:spcBef>
        <a:buNone/>
        <a:defRPr sz="3200" b="1" kern="1200">
          <a:solidFill>
            <a:srgbClr val="D92B2B"/>
          </a:solidFill>
          <a:latin typeface="+mj-lt"/>
          <a:ea typeface="+mj-ea"/>
          <a:cs typeface="+mj-cs"/>
        </a:defRPr>
      </a:lvl1pPr>
    </p:titleStyle>
    <p:bodyStyle>
      <a:lvl1pPr marL="292557" indent="-292557" algn="l" defTabSz="914240" rtl="0" eaLnBrk="1" latinLnBrk="0" hangingPunct="1">
        <a:lnSpc>
          <a:spcPct val="100000"/>
        </a:lnSpc>
        <a:spcBef>
          <a:spcPts val="2000"/>
        </a:spcBef>
        <a:buClr>
          <a:srgbClr val="D92B2B"/>
        </a:buClr>
        <a:buSzPct val="100000"/>
        <a:buFont typeface="Wingdings" panose="05000000000000000000" pitchFamily="2" charset="2"/>
        <a:buChar char="§"/>
        <a:defRPr sz="2400" kern="1200">
          <a:solidFill>
            <a:schemeClr val="tx1"/>
          </a:solidFill>
          <a:latin typeface="+mn-lt"/>
          <a:ea typeface="+mn-ea"/>
          <a:cs typeface="+mn-cs"/>
        </a:defRPr>
      </a:lvl1pPr>
      <a:lvl2pPr marL="566829" indent="-228560" algn="l" defTabSz="914240" rtl="0" eaLnBrk="1" latinLnBrk="0" hangingPunct="1">
        <a:lnSpc>
          <a:spcPct val="100000"/>
        </a:lnSpc>
        <a:spcBef>
          <a:spcPts val="600"/>
        </a:spcBef>
        <a:buClr>
          <a:srgbClr val="D92B2B"/>
        </a:buClr>
        <a:buSzPct val="110000"/>
        <a:buFont typeface="Arial" pitchFamily="34" charset="0"/>
        <a:buChar char="•"/>
        <a:defRPr sz="2000" kern="1200">
          <a:solidFill>
            <a:schemeClr val="tx1"/>
          </a:solidFill>
          <a:latin typeface="+mn-lt"/>
          <a:ea typeface="+mn-ea"/>
          <a:cs typeface="+mn-cs"/>
        </a:defRPr>
      </a:lvl2pPr>
      <a:lvl3pPr marL="914240" indent="-228560" algn="l" defTabSz="914240" rtl="0" eaLnBrk="1" latinLnBrk="0" hangingPunct="1">
        <a:lnSpc>
          <a:spcPct val="90000"/>
        </a:lnSpc>
        <a:spcBef>
          <a:spcPts val="500"/>
        </a:spcBef>
        <a:buClr>
          <a:srgbClr val="D92B2B"/>
        </a:buClr>
        <a:buFont typeface="Courier New" panose="02070309020205020404" pitchFamily="49" charset="0"/>
        <a:buChar char="o"/>
        <a:defRPr sz="1900" kern="1200">
          <a:solidFill>
            <a:schemeClr val="tx1"/>
          </a:solidFill>
          <a:latin typeface="+mn-lt"/>
          <a:ea typeface="+mn-ea"/>
          <a:cs typeface="+mn-cs"/>
        </a:defRPr>
      </a:lvl3pPr>
      <a:lvl4pPr marL="1252509" indent="-219418" algn="l" defTabSz="914240" rtl="0" eaLnBrk="1" latinLnBrk="0" hangingPunct="1">
        <a:lnSpc>
          <a:spcPct val="90000"/>
        </a:lnSpc>
        <a:spcBef>
          <a:spcPts val="200"/>
        </a:spcBef>
        <a:buClr>
          <a:srgbClr val="D92B2B"/>
        </a:buClr>
        <a:buFont typeface="Arial" panose="020B0604020202020204" pitchFamily="34" charset="0"/>
        <a:buChar char="•"/>
        <a:defRPr sz="1600" kern="1200">
          <a:solidFill>
            <a:schemeClr val="tx1"/>
          </a:solidFill>
          <a:latin typeface="+mn-lt"/>
          <a:ea typeface="+mn-ea"/>
          <a:cs typeface="+mn-cs"/>
        </a:defRPr>
      </a:lvl4pPr>
      <a:lvl5pPr marL="1481069" indent="-173706" algn="l" defTabSz="914240" rtl="0" eaLnBrk="1" latinLnBrk="0" hangingPunct="1">
        <a:lnSpc>
          <a:spcPct val="90000"/>
        </a:lnSpc>
        <a:spcBef>
          <a:spcPts val="100"/>
        </a:spcBef>
        <a:buClr>
          <a:srgbClr val="D92B2B"/>
        </a:buClr>
        <a:buFont typeface="Courier New" panose="02070309020205020404" pitchFamily="49" charset="0"/>
        <a:buChar char="o"/>
        <a:defRPr sz="1500" kern="1200">
          <a:solidFill>
            <a:schemeClr val="tx1"/>
          </a:solidFill>
          <a:latin typeface="+mn-lt"/>
          <a:ea typeface="+mn-ea"/>
          <a:cs typeface="+mn-cs"/>
        </a:defRPr>
      </a:lvl5pPr>
      <a:lvl6pPr marL="2514160" indent="-228560" algn="l" defTabSz="9142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80" indent="-228560" algn="l" defTabSz="9142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0" indent="-228560" algn="l" defTabSz="9142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0" indent="-228560" algn="l" defTabSz="91424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40" rtl="0" eaLnBrk="1" latinLnBrk="0" hangingPunct="1">
        <a:defRPr sz="1900" kern="1200">
          <a:solidFill>
            <a:schemeClr val="tx1"/>
          </a:solidFill>
          <a:latin typeface="+mn-lt"/>
          <a:ea typeface="+mn-ea"/>
          <a:cs typeface="+mn-cs"/>
        </a:defRPr>
      </a:lvl1pPr>
      <a:lvl2pPr marL="457120" algn="l" defTabSz="914240" rtl="0" eaLnBrk="1" latinLnBrk="0" hangingPunct="1">
        <a:defRPr sz="1900" kern="1200">
          <a:solidFill>
            <a:schemeClr val="tx1"/>
          </a:solidFill>
          <a:latin typeface="+mn-lt"/>
          <a:ea typeface="+mn-ea"/>
          <a:cs typeface="+mn-cs"/>
        </a:defRPr>
      </a:lvl2pPr>
      <a:lvl3pPr marL="914240" algn="l" defTabSz="914240" rtl="0" eaLnBrk="1" latinLnBrk="0" hangingPunct="1">
        <a:defRPr sz="1900" kern="1200">
          <a:solidFill>
            <a:schemeClr val="tx1"/>
          </a:solidFill>
          <a:latin typeface="+mn-lt"/>
          <a:ea typeface="+mn-ea"/>
          <a:cs typeface="+mn-cs"/>
        </a:defRPr>
      </a:lvl3pPr>
      <a:lvl4pPr marL="1371360" algn="l" defTabSz="914240" rtl="0" eaLnBrk="1" latinLnBrk="0" hangingPunct="1">
        <a:defRPr sz="1900" kern="1200">
          <a:solidFill>
            <a:schemeClr val="tx1"/>
          </a:solidFill>
          <a:latin typeface="+mn-lt"/>
          <a:ea typeface="+mn-ea"/>
          <a:cs typeface="+mn-cs"/>
        </a:defRPr>
      </a:lvl4pPr>
      <a:lvl5pPr marL="1828480" algn="l" defTabSz="914240" rtl="0" eaLnBrk="1" latinLnBrk="0" hangingPunct="1">
        <a:defRPr sz="1900" kern="1200">
          <a:solidFill>
            <a:schemeClr val="tx1"/>
          </a:solidFill>
          <a:latin typeface="+mn-lt"/>
          <a:ea typeface="+mn-ea"/>
          <a:cs typeface="+mn-cs"/>
        </a:defRPr>
      </a:lvl5pPr>
      <a:lvl6pPr marL="2285600" algn="l" defTabSz="914240" rtl="0" eaLnBrk="1" latinLnBrk="0" hangingPunct="1">
        <a:defRPr sz="1900" kern="1200">
          <a:solidFill>
            <a:schemeClr val="tx1"/>
          </a:solidFill>
          <a:latin typeface="+mn-lt"/>
          <a:ea typeface="+mn-ea"/>
          <a:cs typeface="+mn-cs"/>
        </a:defRPr>
      </a:lvl6pPr>
      <a:lvl7pPr marL="2742720" algn="l" defTabSz="914240" rtl="0" eaLnBrk="1" latinLnBrk="0" hangingPunct="1">
        <a:defRPr sz="1900" kern="1200">
          <a:solidFill>
            <a:schemeClr val="tx1"/>
          </a:solidFill>
          <a:latin typeface="+mn-lt"/>
          <a:ea typeface="+mn-ea"/>
          <a:cs typeface="+mn-cs"/>
        </a:defRPr>
      </a:lvl7pPr>
      <a:lvl8pPr marL="3199840" algn="l" defTabSz="914240" rtl="0" eaLnBrk="1" latinLnBrk="0" hangingPunct="1">
        <a:defRPr sz="1900" kern="1200">
          <a:solidFill>
            <a:schemeClr val="tx1"/>
          </a:solidFill>
          <a:latin typeface="+mn-lt"/>
          <a:ea typeface="+mn-ea"/>
          <a:cs typeface="+mn-cs"/>
        </a:defRPr>
      </a:lvl8pPr>
      <a:lvl9pPr marL="3656960" algn="l" defTabSz="914240"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36" userDrawn="1">
          <p15:clr>
            <a:srgbClr val="F26B43"/>
          </p15:clr>
        </p15:guide>
        <p15:guide id="2" pos="552" userDrawn="1">
          <p15:clr>
            <a:srgbClr val="F26B43"/>
          </p15:clr>
        </p15:guide>
        <p15:guide id="3" pos="7296" userDrawn="1">
          <p15:clr>
            <a:srgbClr val="F26B43"/>
          </p15:clr>
        </p15:guide>
        <p15:guide id="4" orient="horz" pos="720" userDrawn="1">
          <p15:clr>
            <a:srgbClr val="F26B43"/>
          </p15:clr>
        </p15:guide>
        <p15:guide id="5" pos="6768" userDrawn="1">
          <p15:clr>
            <a:srgbClr val="F26B43"/>
          </p15:clr>
        </p15:guide>
        <p15:guide id="6" orient="horz" pos="1104" userDrawn="1">
          <p15:clr>
            <a:srgbClr val="F26B43"/>
          </p15:clr>
        </p15:guide>
        <p15:guide id="7" pos="4008" userDrawn="1">
          <p15:clr>
            <a:srgbClr val="F26B43"/>
          </p15:clr>
        </p15:guide>
        <p15:guide id="8" pos="3840" userDrawn="1">
          <p15:clr>
            <a:srgbClr val="F26B43"/>
          </p15:clr>
        </p15:guide>
        <p15:guide id="9" pos="10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Role of insurance in </a:t>
            </a:r>
            <a:r>
              <a:rPr lang="en-US" dirty="0" smtClean="0"/>
              <a:t>provisioning </a:t>
            </a:r>
            <a:r>
              <a:rPr lang="en-US" dirty="0"/>
              <a:t>for Retirement</a:t>
            </a:r>
          </a:p>
        </p:txBody>
      </p:sp>
      <p:sp>
        <p:nvSpPr>
          <p:cNvPr id="17" name="Subtitle 16"/>
          <p:cNvSpPr>
            <a:spLocks noGrp="1"/>
          </p:cNvSpPr>
          <p:nvPr>
            <p:ph type="subTitle" idx="1"/>
          </p:nvPr>
        </p:nvSpPr>
        <p:spPr/>
        <p:txBody>
          <a:bodyPr/>
          <a:lstStyle/>
          <a:p>
            <a:r>
              <a:rPr lang="en-US" dirty="0" smtClean="0"/>
              <a:t>Ashraf Al Azzouni	</a:t>
            </a:r>
            <a:endParaRPr lang="en-US" dirty="0"/>
          </a:p>
        </p:txBody>
      </p:sp>
      <p:sp>
        <p:nvSpPr>
          <p:cNvPr id="3" name="Picture Placeholder 2"/>
          <p:cNvSpPr>
            <a:spLocks noGrp="1"/>
          </p:cNvSpPr>
          <p:nvPr>
            <p:ph type="pic" sz="quarter" idx="10"/>
          </p:nvPr>
        </p:nvSpPr>
        <p:spPr/>
      </p:sp>
      <p:sp>
        <p:nvSpPr>
          <p:cNvPr id="6" name="Text Placeholder 5"/>
          <p:cNvSpPr>
            <a:spLocks noGrp="1"/>
          </p:cNvSpPr>
          <p:nvPr>
            <p:ph type="body" sz="quarter" idx="11"/>
          </p:nvPr>
        </p:nvSpPr>
        <p:spPr/>
        <p:txBody>
          <a:bodyPr/>
          <a:lstStyle/>
          <a:p>
            <a:r>
              <a:rPr lang="en-US" dirty="0" smtClean="0"/>
              <a:t>October 16, 2019</a:t>
            </a:r>
            <a:endParaRPr lang="en-US" dirty="0"/>
          </a:p>
        </p:txBody>
      </p:sp>
      <p:sp>
        <p:nvSpPr>
          <p:cNvPr id="12" name="Text Placeholder 11"/>
          <p:cNvSpPr>
            <a:spLocks noGrp="1"/>
          </p:cNvSpPr>
          <p:nvPr>
            <p:ph type="body" sz="quarter" idx="12"/>
          </p:nvPr>
        </p:nvSpPr>
        <p:spPr/>
        <p:txBody>
          <a:bodyPr>
            <a:noAutofit/>
          </a:bodyPr>
          <a:lstStyle/>
          <a:p>
            <a:pPr>
              <a:spcBef>
                <a:spcPts val="0"/>
              </a:spcBef>
            </a:pPr>
            <a:r>
              <a:rPr lang="en-US" dirty="0"/>
              <a:t>Managing Director</a:t>
            </a:r>
          </a:p>
          <a:p>
            <a:pPr>
              <a:spcBef>
                <a:spcPts val="0"/>
              </a:spcBef>
            </a:pPr>
            <a:r>
              <a:rPr lang="en-US" dirty="0"/>
              <a:t>RGA Reinsurance Company Middle East </a:t>
            </a:r>
            <a:r>
              <a:rPr lang="en-US" dirty="0" smtClean="0"/>
              <a:t>Limited</a:t>
            </a:r>
            <a:endParaRPr lang="en-US" dirty="0"/>
          </a:p>
          <a:p>
            <a:endParaRPr lang="en-US" dirty="0"/>
          </a:p>
        </p:txBody>
      </p:sp>
      <p:pic>
        <p:nvPicPr>
          <p:cNvPr id="11" name="Picture Placeholder 2" descr="office_silhoutte_charts.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gray">
          <a:xfrm>
            <a:off x="4129" y="14288"/>
            <a:ext cx="4486358" cy="6858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86800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800" dirty="0"/>
              <a:t>Game changers have been :</a:t>
            </a:r>
          </a:p>
          <a:p>
            <a:pPr lvl="1"/>
            <a:r>
              <a:rPr lang="en-US" sz="1800" dirty="0"/>
              <a:t>Simple Portal Application Process &amp; Common Quote Request Form</a:t>
            </a:r>
          </a:p>
          <a:p>
            <a:pPr lvl="1"/>
            <a:r>
              <a:rPr lang="en-US" sz="1800" dirty="0"/>
              <a:t>Increased supply</a:t>
            </a:r>
          </a:p>
          <a:p>
            <a:pPr lvl="1"/>
            <a:r>
              <a:rPr lang="en-US" sz="1800" dirty="0"/>
              <a:t>Increased demand from baby boomers</a:t>
            </a:r>
          </a:p>
          <a:p>
            <a:pPr lvl="1"/>
            <a:r>
              <a:rPr lang="en-US" sz="1800" dirty="0"/>
              <a:t>New players entering the market</a:t>
            </a:r>
          </a:p>
          <a:p>
            <a:pPr lvl="1"/>
            <a:r>
              <a:rPr lang="en-US" sz="1800" dirty="0"/>
              <a:t>Marketing activity</a:t>
            </a:r>
          </a:p>
          <a:p>
            <a:pPr lvl="1"/>
            <a:r>
              <a:rPr lang="en-GB" sz="1800" dirty="0"/>
              <a:t>Press / Consumer / Adviser / Regulator / Government demand </a:t>
            </a:r>
            <a:endParaRPr lang="en-GB" sz="1800" dirty="0" smtClean="0"/>
          </a:p>
          <a:p>
            <a:pPr lvl="1"/>
            <a:r>
              <a:rPr lang="en-GB" sz="1800" dirty="0" smtClean="0"/>
              <a:t>UK </a:t>
            </a:r>
            <a:r>
              <a:rPr lang="en-GB" sz="1800" dirty="0"/>
              <a:t>Budget 2014</a:t>
            </a:r>
            <a:endParaRPr lang="en-US" sz="1800" dirty="0"/>
          </a:p>
          <a:p>
            <a:r>
              <a:rPr lang="en-GB" sz="1800" dirty="0"/>
              <a:t>For IFAs this is impossible to ignore and represents </a:t>
            </a:r>
            <a:r>
              <a:rPr lang="en-GB" sz="1800" dirty="0" smtClean="0"/>
              <a:t>best </a:t>
            </a:r>
            <a:r>
              <a:rPr lang="en-GB" sz="1800" dirty="0"/>
              <a:t>advice for an annuity deal</a:t>
            </a:r>
          </a:p>
          <a:p>
            <a:r>
              <a:rPr lang="en-GB" sz="1800" dirty="0"/>
              <a:t>Regulators, Press and Government all see this as the </a:t>
            </a:r>
            <a:r>
              <a:rPr lang="en-GB" sz="1800" dirty="0" smtClean="0"/>
              <a:t>best </a:t>
            </a:r>
            <a:r>
              <a:rPr lang="en-GB" sz="1800" dirty="0"/>
              <a:t>deal for the customer</a:t>
            </a:r>
          </a:p>
        </p:txBody>
      </p:sp>
      <p:sp>
        <p:nvSpPr>
          <p:cNvPr id="3" name="Title 2"/>
          <p:cNvSpPr>
            <a:spLocks noGrp="1"/>
          </p:cNvSpPr>
          <p:nvPr>
            <p:ph type="title"/>
          </p:nvPr>
        </p:nvSpPr>
        <p:spPr/>
        <p:txBody>
          <a:bodyPr/>
          <a:lstStyle/>
          <a:p>
            <a:r>
              <a:rPr lang="en-GB" dirty="0" smtClean="0"/>
              <a:t>What </a:t>
            </a:r>
            <a:r>
              <a:rPr lang="en-GB" dirty="0"/>
              <a:t>is this market all </a:t>
            </a:r>
            <a:r>
              <a:rPr lang="en-GB" dirty="0" smtClean="0"/>
              <a:t>about</a:t>
            </a:r>
            <a:endParaRPr lang="en-GB" dirty="0"/>
          </a:p>
        </p:txBody>
      </p:sp>
      <p:sp>
        <p:nvSpPr>
          <p:cNvPr id="5" name="Text Placeholder 4"/>
          <p:cNvSpPr>
            <a:spLocks noGrp="1"/>
          </p:cNvSpPr>
          <p:nvPr>
            <p:ph type="body" sz="quarter" idx="12"/>
          </p:nvPr>
        </p:nvSpPr>
        <p:spPr>
          <a:xfrm>
            <a:off x="891473" y="1217657"/>
            <a:ext cx="10749867" cy="431949"/>
          </a:xfrm>
        </p:spPr>
        <p:txBody>
          <a:bodyPr>
            <a:normAutofit/>
          </a:bodyPr>
          <a:lstStyle/>
          <a:p>
            <a:r>
              <a:rPr lang="en-GB" dirty="0"/>
              <a:t>What created the UK Market</a:t>
            </a:r>
            <a:r>
              <a:rPr lang="en-GB" dirty="0" smtClean="0"/>
              <a:t>?</a:t>
            </a:r>
            <a:endParaRPr lang="en-GB" dirty="0"/>
          </a:p>
        </p:txBody>
      </p:sp>
      <p:pic>
        <p:nvPicPr>
          <p:cNvPr id="7" name="Picture 6"/>
          <p:cNvPicPr/>
          <p:nvPr/>
        </p:nvPicPr>
        <p:blipFill>
          <a:blip r:embed="rId3" cstate="print"/>
          <a:srcRect l="29494" t="16787" r="28664" b="4687"/>
          <a:stretch>
            <a:fillRect/>
          </a:stretch>
        </p:blipFill>
        <p:spPr bwMode="auto">
          <a:xfrm>
            <a:off x="8469085" y="2335171"/>
            <a:ext cx="2906485" cy="2334800"/>
          </a:xfrm>
          <a:prstGeom prst="rect">
            <a:avLst/>
          </a:prstGeom>
          <a:noFill/>
          <a:ln w="9525">
            <a:noFill/>
            <a:miter lim="800000"/>
            <a:headEnd/>
            <a:tailEnd/>
          </a:ln>
        </p:spPr>
      </p:pic>
      <p:pic>
        <p:nvPicPr>
          <p:cNvPr id="8" name="Picture 2" descr="http://freeallsoftwares.com/wp-content/uploads/2011/07/my-Computer.jpg"/>
          <p:cNvPicPr>
            <a:picLocks noChangeAspect="1" noChangeArrowheads="1"/>
          </p:cNvPicPr>
          <p:nvPr/>
        </p:nvPicPr>
        <p:blipFill>
          <a:blip r:embed="rId4" cstate="print"/>
          <a:srcRect/>
          <a:stretch>
            <a:fillRect/>
          </a:stretch>
        </p:blipFill>
        <p:spPr bwMode="auto">
          <a:xfrm>
            <a:off x="8708128" y="450450"/>
            <a:ext cx="1781725" cy="1781725"/>
          </a:xfrm>
          <a:prstGeom prst="rect">
            <a:avLst/>
          </a:prstGeom>
          <a:noFill/>
        </p:spPr>
      </p:pic>
    </p:spTree>
    <p:extLst>
      <p:ext uri="{BB962C8B-B14F-4D97-AF65-F5344CB8AC3E}">
        <p14:creationId xmlns:p14="http://schemas.microsoft.com/office/powerpoint/2010/main" val="24071098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ChangeArrowheads="1"/>
          </p:cNvSpPr>
          <p:nvPr/>
        </p:nvSpPr>
        <p:spPr bwMode="auto">
          <a:xfrm>
            <a:off x="812588" y="5884223"/>
            <a:ext cx="184683" cy="523084"/>
          </a:xfrm>
          <a:prstGeom prst="rect">
            <a:avLst/>
          </a:prstGeom>
          <a:noFill/>
          <a:ln w="9525">
            <a:noFill/>
            <a:miter lim="800000"/>
            <a:headEnd/>
            <a:tailEnd/>
          </a:ln>
          <a:effectLst/>
        </p:spPr>
        <p:txBody>
          <a:bodyPr wrap="none">
            <a:spAutoFit/>
          </a:bodyPr>
          <a:lstStyle/>
          <a:p>
            <a:pPr algn="l"/>
            <a:endParaRPr lang="en-GB" sz="2799" b="1">
              <a:solidFill>
                <a:srgbClr val="000099"/>
              </a:solidFill>
              <a:latin typeface="Garamond" pitchFamily="18" charset="0"/>
            </a:endParaRPr>
          </a:p>
        </p:txBody>
      </p:sp>
      <p:sp>
        <p:nvSpPr>
          <p:cNvPr id="668675" name="Rectangle 3"/>
          <p:cNvSpPr>
            <a:spLocks noChangeArrowheads="1"/>
          </p:cNvSpPr>
          <p:nvPr/>
        </p:nvSpPr>
        <p:spPr bwMode="auto">
          <a:xfrm>
            <a:off x="997271" y="457974"/>
            <a:ext cx="9921884" cy="579287"/>
          </a:xfrm>
          <a:prstGeom prst="rect">
            <a:avLst/>
          </a:prstGeom>
          <a:noFill/>
          <a:ln w="9525">
            <a:noFill/>
            <a:miter lim="800000"/>
            <a:headEnd/>
            <a:tailEnd/>
          </a:ln>
          <a:effectLst/>
        </p:spPr>
        <p:txBody>
          <a:bodyPr wrap="square">
            <a:spAutoFit/>
          </a:bodyPr>
          <a:lstStyle/>
          <a:p>
            <a:r>
              <a:rPr lang="en-GB" sz="3199" b="1" dirty="0">
                <a:solidFill>
                  <a:srgbClr val="E31B23"/>
                </a:solidFill>
                <a:latin typeface="Arial" charset="0"/>
              </a:rPr>
              <a:t>Underwriting Process</a:t>
            </a:r>
            <a:endParaRPr lang="en-US" sz="3199" b="1" dirty="0">
              <a:solidFill>
                <a:srgbClr val="E31B23"/>
              </a:solidFill>
              <a:latin typeface="Arial" charset="0"/>
            </a:endParaRPr>
          </a:p>
        </p:txBody>
      </p:sp>
      <p:sp>
        <p:nvSpPr>
          <p:cNvPr id="668676" name="Rectangle 4"/>
          <p:cNvSpPr>
            <a:spLocks noChangeArrowheads="1"/>
          </p:cNvSpPr>
          <p:nvPr/>
        </p:nvSpPr>
        <p:spPr bwMode="auto">
          <a:xfrm>
            <a:off x="997271" y="1381464"/>
            <a:ext cx="11427023" cy="3551485"/>
          </a:xfrm>
          <a:prstGeom prst="rect">
            <a:avLst/>
          </a:prstGeom>
          <a:noFill/>
          <a:ln w="9525">
            <a:noFill/>
            <a:miter lim="800000"/>
            <a:headEnd/>
            <a:tailEnd/>
          </a:ln>
          <a:effectLst/>
        </p:spPr>
        <p:txBody>
          <a:bodyPr>
            <a:spAutoFit/>
          </a:bodyPr>
          <a:lstStyle/>
          <a:p>
            <a:pPr algn="l">
              <a:spcBef>
                <a:spcPct val="20000"/>
              </a:spcBef>
              <a:buClr>
                <a:srgbClr val="D81440"/>
              </a:buClr>
              <a:buFont typeface="Wingdings" pitchFamily="2" charset="2"/>
              <a:buChar char="§"/>
            </a:pPr>
            <a:r>
              <a:rPr lang="en-GB" sz="2799" dirty="0" smtClean="0">
                <a:latin typeface="Arial" charset="0"/>
              </a:rPr>
              <a:t> </a:t>
            </a:r>
            <a:r>
              <a:rPr lang="en-GB" sz="1800" dirty="0" smtClean="0">
                <a:latin typeface="Arial" charset="0"/>
              </a:rPr>
              <a:t>RGA </a:t>
            </a:r>
            <a:r>
              <a:rPr lang="en-GB" sz="1800" dirty="0">
                <a:latin typeface="Arial" charset="0"/>
              </a:rPr>
              <a:t>provides the tools needed to make a decision:</a:t>
            </a:r>
          </a:p>
          <a:p>
            <a:pPr marL="800020" lvl="1" indent="-342900" algn="l">
              <a:spcBef>
                <a:spcPct val="20000"/>
              </a:spcBef>
              <a:buClr>
                <a:srgbClr val="D81440"/>
              </a:buClr>
              <a:buFont typeface="Arial" panose="020B0604020202020204" pitchFamily="34" charset="0"/>
              <a:buChar char="•"/>
            </a:pPr>
            <a:r>
              <a:rPr lang="en-GB" sz="1800" dirty="0">
                <a:latin typeface="Arial" charset="0"/>
              </a:rPr>
              <a:t>Portal friendly on-line system</a:t>
            </a:r>
          </a:p>
          <a:p>
            <a:pPr marL="800020" lvl="1" indent="-342900" algn="l">
              <a:spcBef>
                <a:spcPct val="20000"/>
              </a:spcBef>
              <a:buClr>
                <a:srgbClr val="D81440"/>
              </a:buClr>
              <a:buFont typeface="Arial" panose="020B0604020202020204" pitchFamily="34" charset="0"/>
              <a:buChar char="•"/>
            </a:pPr>
            <a:r>
              <a:rPr lang="en-GB" sz="1800" dirty="0">
                <a:latin typeface="Arial" charset="0"/>
              </a:rPr>
              <a:t>More comprehensive tool for Life Office Underwriters</a:t>
            </a:r>
          </a:p>
          <a:p>
            <a:pPr marL="800020" lvl="1" indent="-342900" algn="l">
              <a:spcBef>
                <a:spcPct val="20000"/>
              </a:spcBef>
              <a:buClr>
                <a:srgbClr val="D81440"/>
              </a:buClr>
              <a:buFont typeface="Arial" panose="020B0604020202020204" pitchFamily="34" charset="0"/>
              <a:buChar char="•"/>
            </a:pPr>
            <a:r>
              <a:rPr lang="en-GB" sz="1800" dirty="0">
                <a:latin typeface="Arial" charset="0"/>
              </a:rPr>
              <a:t>On-line Manual</a:t>
            </a:r>
          </a:p>
          <a:p>
            <a:pPr marL="800020" lvl="1" indent="-342900" algn="l">
              <a:spcBef>
                <a:spcPct val="20000"/>
              </a:spcBef>
              <a:buClr>
                <a:srgbClr val="D81440"/>
              </a:buClr>
              <a:buFont typeface="Arial" panose="020B0604020202020204" pitchFamily="34" charset="0"/>
              <a:buChar char="•"/>
            </a:pPr>
            <a:r>
              <a:rPr lang="en-GB" sz="1800" dirty="0">
                <a:latin typeface="Arial" charset="0"/>
              </a:rPr>
              <a:t>Access and support of local underwriters</a:t>
            </a:r>
          </a:p>
          <a:p>
            <a:pPr marL="800020" lvl="1" indent="-342900" algn="l">
              <a:spcBef>
                <a:spcPct val="20000"/>
              </a:spcBef>
              <a:buClr>
                <a:srgbClr val="D81440"/>
              </a:buClr>
              <a:buFont typeface="Arial" panose="020B0604020202020204" pitchFamily="34" charset="0"/>
              <a:buChar char="•"/>
            </a:pPr>
            <a:r>
              <a:rPr lang="en-GB" sz="1800" dirty="0">
                <a:latin typeface="Arial" charset="0"/>
              </a:rPr>
              <a:t>24 Hour CMO Access</a:t>
            </a:r>
          </a:p>
          <a:p>
            <a:pPr lvl="1" algn="l">
              <a:spcBef>
                <a:spcPct val="20000"/>
              </a:spcBef>
              <a:buClr>
                <a:srgbClr val="D81440"/>
              </a:buClr>
              <a:buFont typeface="Wingdings" pitchFamily="2" charset="2"/>
              <a:buChar char="§"/>
            </a:pPr>
            <a:endParaRPr lang="en-GB" sz="1800" dirty="0">
              <a:latin typeface="Arial" charset="0"/>
            </a:endParaRPr>
          </a:p>
          <a:p>
            <a:pPr marL="457200" indent="-457200" algn="l">
              <a:spcBef>
                <a:spcPct val="20000"/>
              </a:spcBef>
              <a:buClr>
                <a:srgbClr val="D81440"/>
              </a:buClr>
              <a:buFont typeface="Wingdings" panose="05000000000000000000" pitchFamily="2" charset="2"/>
              <a:buChar char="§"/>
            </a:pPr>
            <a:r>
              <a:rPr lang="en-GB" sz="1800" dirty="0">
                <a:latin typeface="Arial" charset="0"/>
              </a:rPr>
              <a:t>Less than 5% of cases to be referred to RGA</a:t>
            </a:r>
          </a:p>
          <a:p>
            <a:pPr marL="457200" indent="-457200" algn="l">
              <a:spcBef>
                <a:spcPct val="20000"/>
              </a:spcBef>
              <a:buClr>
                <a:srgbClr val="D81440"/>
              </a:buClr>
              <a:buFont typeface="Wingdings" panose="05000000000000000000" pitchFamily="2" charset="2"/>
              <a:buChar char="§"/>
            </a:pPr>
            <a:r>
              <a:rPr lang="en-GB" sz="1800" dirty="0">
                <a:latin typeface="Arial" charset="0"/>
              </a:rPr>
              <a:t>Almost all turned round within 24 hours</a:t>
            </a:r>
          </a:p>
          <a:p>
            <a:pPr lvl="1" algn="l">
              <a:spcBef>
                <a:spcPct val="20000"/>
              </a:spcBef>
              <a:buClr>
                <a:srgbClr val="D81440"/>
              </a:buClr>
              <a:buFont typeface="Wingdings" pitchFamily="2" charset="2"/>
              <a:buChar char="§"/>
            </a:pPr>
            <a:endParaRPr lang="en-GB" sz="1999" dirty="0">
              <a:latin typeface="Arial" charset="0"/>
            </a:endParaRPr>
          </a:p>
        </p:txBody>
      </p:sp>
    </p:spTree>
    <p:extLst>
      <p:ext uri="{BB962C8B-B14F-4D97-AF65-F5344CB8AC3E}">
        <p14:creationId xmlns:p14="http://schemas.microsoft.com/office/powerpoint/2010/main" val="97494743"/>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dirty="0" smtClean="0">
                <a:latin typeface="Arial" charset="0"/>
                <a:ea typeface="ＭＳ Ｐゴシック" pitchFamily="34" charset="-128"/>
                <a:cs typeface="Arial" charset="0"/>
              </a:rPr>
              <a:t>The Common Application Form and Medical Evidence</a:t>
            </a:r>
          </a:p>
        </p:txBody>
      </p:sp>
      <p:sp>
        <p:nvSpPr>
          <p:cNvPr id="25603" name="Content Placeholder 2"/>
          <p:cNvSpPr>
            <a:spLocks noGrp="1"/>
          </p:cNvSpPr>
          <p:nvPr>
            <p:ph idx="1"/>
          </p:nvPr>
        </p:nvSpPr>
        <p:spPr>
          <a:xfrm>
            <a:off x="1110343" y="1341982"/>
            <a:ext cx="10287000" cy="4462887"/>
          </a:xfrm>
        </p:spPr>
        <p:txBody>
          <a:bodyPr>
            <a:normAutofit fontScale="77500" lnSpcReduction="20000"/>
          </a:bodyPr>
          <a:lstStyle/>
          <a:p>
            <a:r>
              <a:rPr lang="en-GB" dirty="0" smtClean="0">
                <a:latin typeface="Arial" charset="0"/>
                <a:ea typeface="ＭＳ Ｐゴシック" pitchFamily="34" charset="-128"/>
                <a:cs typeface="Arial" charset="0"/>
              </a:rPr>
              <a:t>Personal Information</a:t>
            </a:r>
          </a:p>
          <a:p>
            <a:r>
              <a:rPr lang="en-GB" dirty="0" smtClean="0">
                <a:latin typeface="Arial" charset="0"/>
                <a:ea typeface="ＭＳ Ｐゴシック" pitchFamily="34" charset="-128"/>
                <a:cs typeface="Arial" charset="0"/>
              </a:rPr>
              <a:t>Smoking Information</a:t>
            </a:r>
          </a:p>
          <a:p>
            <a:r>
              <a:rPr lang="en-GB" dirty="0" smtClean="0">
                <a:latin typeface="Arial" charset="0"/>
                <a:ea typeface="ＭＳ Ｐゴシック" pitchFamily="34" charset="-128"/>
                <a:cs typeface="Arial" charset="0"/>
              </a:rPr>
              <a:t>Specific Questionnaires for:</a:t>
            </a:r>
          </a:p>
          <a:p>
            <a:pPr lvl="1"/>
            <a:r>
              <a:rPr lang="en-GB" dirty="0" smtClean="0">
                <a:latin typeface="Arial" charset="0"/>
                <a:cs typeface="Arial" charset="0"/>
              </a:rPr>
              <a:t>Heart Conditions</a:t>
            </a:r>
          </a:p>
          <a:p>
            <a:pPr lvl="1"/>
            <a:r>
              <a:rPr lang="en-GB" dirty="0" smtClean="0">
                <a:latin typeface="Arial" charset="0"/>
                <a:cs typeface="Arial" charset="0"/>
              </a:rPr>
              <a:t>Diabetes</a:t>
            </a:r>
          </a:p>
          <a:p>
            <a:pPr lvl="1"/>
            <a:r>
              <a:rPr lang="en-GB" dirty="0" smtClean="0">
                <a:latin typeface="Arial" charset="0"/>
                <a:cs typeface="Arial" charset="0"/>
              </a:rPr>
              <a:t>Cancer, leukaemia </a:t>
            </a:r>
            <a:r>
              <a:rPr lang="en-GB" dirty="0" err="1" smtClean="0">
                <a:latin typeface="Arial" charset="0"/>
                <a:cs typeface="Arial" charset="0"/>
              </a:rPr>
              <a:t>etc</a:t>
            </a:r>
            <a:endParaRPr lang="en-GB" dirty="0" smtClean="0">
              <a:latin typeface="Arial" charset="0"/>
              <a:cs typeface="Arial" charset="0"/>
            </a:endParaRPr>
          </a:p>
          <a:p>
            <a:pPr lvl="1"/>
            <a:r>
              <a:rPr lang="en-GB" dirty="0" smtClean="0">
                <a:latin typeface="Arial" charset="0"/>
                <a:cs typeface="Arial" charset="0"/>
              </a:rPr>
              <a:t>Stroke</a:t>
            </a:r>
          </a:p>
          <a:p>
            <a:pPr lvl="1"/>
            <a:r>
              <a:rPr lang="en-GB" dirty="0" smtClean="0">
                <a:latin typeface="Arial" charset="0"/>
                <a:cs typeface="Arial" charset="0"/>
              </a:rPr>
              <a:t>Respiratory / Lung disease</a:t>
            </a:r>
          </a:p>
          <a:p>
            <a:pPr lvl="1"/>
            <a:r>
              <a:rPr lang="en-GB" dirty="0" smtClean="0">
                <a:latin typeface="Arial" charset="0"/>
                <a:cs typeface="Arial" charset="0"/>
              </a:rPr>
              <a:t>Multiple Sclerosis</a:t>
            </a:r>
          </a:p>
          <a:p>
            <a:pPr lvl="1"/>
            <a:r>
              <a:rPr lang="en-GB" dirty="0" smtClean="0">
                <a:latin typeface="Arial" charset="0"/>
                <a:cs typeface="Arial" charset="0"/>
              </a:rPr>
              <a:t>Neurological Disease</a:t>
            </a:r>
          </a:p>
          <a:p>
            <a:pPr lvl="1"/>
            <a:r>
              <a:rPr lang="en-GB" dirty="0" smtClean="0">
                <a:latin typeface="Arial" charset="0"/>
                <a:cs typeface="Arial" charset="0"/>
              </a:rPr>
              <a:t>Activities of Daily Living</a:t>
            </a:r>
          </a:p>
          <a:p>
            <a:r>
              <a:rPr lang="en-GB" dirty="0" smtClean="0">
                <a:latin typeface="Arial" charset="0"/>
                <a:ea typeface="ＭＳ Ｐゴシック" pitchFamily="34" charset="-128"/>
                <a:cs typeface="Arial" charset="0"/>
              </a:rPr>
              <a:t>General Questionnaire for up to 3 more conditions</a:t>
            </a:r>
          </a:p>
          <a:p>
            <a:r>
              <a:rPr lang="en-GB" dirty="0" smtClean="0">
                <a:latin typeface="Arial" charset="0"/>
                <a:ea typeface="ＭＳ Ｐゴシック" pitchFamily="34" charset="-128"/>
                <a:cs typeface="Arial" charset="0"/>
              </a:rPr>
              <a:t>No medical evidence requested, except post issuance disclosure checking</a:t>
            </a:r>
          </a:p>
          <a:p>
            <a:pPr lvl="1"/>
            <a:endParaRPr lang="en-GB" dirty="0" smtClean="0">
              <a:latin typeface="Arial" charset="0"/>
              <a:cs typeface="Arial" charset="0"/>
            </a:endParaRPr>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l="2473" t="42244"/>
          <a:stretch>
            <a:fillRect/>
          </a:stretch>
        </p:blipFill>
        <p:spPr bwMode="auto">
          <a:xfrm>
            <a:off x="5949989" y="1629245"/>
            <a:ext cx="4320050" cy="281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103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xfrm>
            <a:off x="891472" y="0"/>
            <a:ext cx="10687912" cy="1114661"/>
          </a:xfrm>
        </p:spPr>
        <p:txBody>
          <a:bodyPr/>
          <a:lstStyle/>
          <a:p>
            <a:r>
              <a:rPr lang="en-GB" sz="3099" dirty="0"/>
              <a:t>Automated Annuity U/W </a:t>
            </a:r>
            <a:r>
              <a:rPr lang="en-GB" sz="3099" dirty="0" smtClean="0"/>
              <a:t>System (Portal </a:t>
            </a:r>
            <a:r>
              <a:rPr lang="en-GB" sz="3099" dirty="0"/>
              <a:t>AURA)</a:t>
            </a:r>
            <a:endParaRPr lang="en-US" sz="3099" dirty="0"/>
          </a:p>
        </p:txBody>
      </p:sp>
      <p:sp>
        <p:nvSpPr>
          <p:cNvPr id="696323" name="Rectangle 3"/>
          <p:cNvSpPr>
            <a:spLocks noGrp="1" noChangeArrowheads="1"/>
          </p:cNvSpPr>
          <p:nvPr>
            <p:ph type="body" idx="1"/>
          </p:nvPr>
        </p:nvSpPr>
        <p:spPr>
          <a:xfrm>
            <a:off x="891472" y="1437451"/>
            <a:ext cx="10969943" cy="3888362"/>
          </a:xfrm>
        </p:spPr>
        <p:txBody>
          <a:bodyPr>
            <a:normAutofit/>
          </a:bodyPr>
          <a:lstStyle/>
          <a:p>
            <a:r>
              <a:rPr lang="en-GB" sz="1800" dirty="0"/>
              <a:t>Accessed by Brokers or Providers via portals</a:t>
            </a:r>
          </a:p>
          <a:p>
            <a:r>
              <a:rPr lang="en-GB" sz="1800" dirty="0"/>
              <a:t>RGA’s black box of rules sits on our servers</a:t>
            </a:r>
          </a:p>
          <a:p>
            <a:r>
              <a:rPr lang="en-GB" sz="1800" dirty="0"/>
              <a:t>Provides guaranteed decisions in 70 - 90% of cases</a:t>
            </a:r>
          </a:p>
          <a:p>
            <a:r>
              <a:rPr lang="en-GB" sz="1800" dirty="0"/>
              <a:t>Provides indicative quotes for remaining </a:t>
            </a:r>
            <a:r>
              <a:rPr lang="en-GB" sz="1800" dirty="0" smtClean="0"/>
              <a:t>% of cases </a:t>
            </a:r>
            <a:endParaRPr lang="en-GB" sz="1800" dirty="0"/>
          </a:p>
          <a:p>
            <a:r>
              <a:rPr lang="en-GB" sz="1800" dirty="0"/>
              <a:t>Automation now  the most popular route</a:t>
            </a:r>
          </a:p>
        </p:txBody>
      </p:sp>
    </p:spTree>
    <p:extLst>
      <p:ext uri="{BB962C8B-B14F-4D97-AF65-F5344CB8AC3E}">
        <p14:creationId xmlns:p14="http://schemas.microsoft.com/office/powerpoint/2010/main" val="3968142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08225" y="1962521"/>
            <a:ext cx="7130532" cy="4345589"/>
          </a:xfrm>
          <a:prstGeom prst="rect">
            <a:avLst/>
          </a:prstGeom>
        </p:spPr>
      </p:pic>
      <p:sp>
        <p:nvSpPr>
          <p:cNvPr id="2" name="Title 1"/>
          <p:cNvSpPr>
            <a:spLocks noGrp="1"/>
          </p:cNvSpPr>
          <p:nvPr>
            <p:ph type="title"/>
          </p:nvPr>
        </p:nvSpPr>
        <p:spPr/>
        <p:txBody>
          <a:bodyPr/>
          <a:lstStyle/>
          <a:p>
            <a:r>
              <a:rPr lang="en-GB" dirty="0" smtClean="0"/>
              <a:t>Case study – typical online process</a:t>
            </a:r>
            <a:endParaRPr lang="en-GB" dirty="0"/>
          </a:p>
        </p:txBody>
      </p:sp>
    </p:spTree>
    <p:extLst>
      <p:ext uri="{BB962C8B-B14F-4D97-AF65-F5344CB8AC3E}">
        <p14:creationId xmlns:p14="http://schemas.microsoft.com/office/powerpoint/2010/main" val="2698491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062162" y="1916114"/>
          <a:ext cx="8064500" cy="453707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smtClean="0"/>
              <a:t>What </a:t>
            </a:r>
            <a:r>
              <a:rPr lang="en-GB" dirty="0"/>
              <a:t>kind of people are buying </a:t>
            </a:r>
            <a:r>
              <a:rPr lang="en-GB" dirty="0" smtClean="0"/>
              <a:t>enhanced </a:t>
            </a:r>
            <a:r>
              <a:rPr lang="en-GB" dirty="0"/>
              <a:t>annuities?</a:t>
            </a:r>
          </a:p>
        </p:txBody>
      </p:sp>
      <p:sp>
        <p:nvSpPr>
          <p:cNvPr id="4" name="Slide Number Placeholder 3"/>
          <p:cNvSpPr>
            <a:spLocks noGrp="1"/>
          </p:cNvSpPr>
          <p:nvPr>
            <p:ph type="sldNum" sz="quarter" idx="4294967295"/>
          </p:nvPr>
        </p:nvSpPr>
        <p:spPr>
          <a:xfrm>
            <a:off x="9622804" y="6453188"/>
            <a:ext cx="503858" cy="216172"/>
          </a:xfrm>
          <a:prstGeom prst="rect">
            <a:avLst/>
          </a:prstGeom>
        </p:spPr>
        <p:txBody>
          <a:bodyPr/>
          <a:lstStyle/>
          <a:p>
            <a:fld id="{F5C8800B-C458-43CB-AF28-AB0A3A2C1213}" type="slidenum">
              <a:rPr lang="en-GB" noProof="0" smtClean="0"/>
              <a:pPr/>
              <a:t>15</a:t>
            </a:fld>
            <a:endParaRPr lang="en-GB" noProof="0" dirty="0"/>
          </a:p>
        </p:txBody>
      </p:sp>
      <p:sp>
        <p:nvSpPr>
          <p:cNvPr id="5" name="Text Placeholder 4"/>
          <p:cNvSpPr>
            <a:spLocks noGrp="1"/>
          </p:cNvSpPr>
          <p:nvPr>
            <p:ph type="body" sz="quarter" idx="12"/>
          </p:nvPr>
        </p:nvSpPr>
        <p:spPr/>
        <p:txBody>
          <a:bodyPr/>
          <a:lstStyle/>
          <a:p>
            <a:r>
              <a:rPr lang="en-GB" dirty="0" smtClean="0"/>
              <a:t>Most Common Primary Conditions</a:t>
            </a:r>
            <a:endParaRPr lang="en-GB" dirty="0"/>
          </a:p>
        </p:txBody>
      </p:sp>
      <p:sp>
        <p:nvSpPr>
          <p:cNvPr id="7" name="TextBox 6"/>
          <p:cNvSpPr txBox="1"/>
          <p:nvPr/>
        </p:nvSpPr>
        <p:spPr>
          <a:xfrm>
            <a:off x="5950396" y="3874234"/>
            <a:ext cx="1476164" cy="923330"/>
          </a:xfrm>
          <a:prstGeom prst="rect">
            <a:avLst/>
          </a:prstGeom>
          <a:noFill/>
        </p:spPr>
        <p:txBody>
          <a:bodyPr wrap="square" lIns="0" tIns="0" rIns="0" bIns="0" rtlCol="0">
            <a:spAutoFit/>
          </a:bodyPr>
          <a:lstStyle/>
          <a:p>
            <a:pPr algn="ctr"/>
            <a:r>
              <a:rPr lang="en-GB" sz="2000" dirty="0">
                <a:latin typeface="Arial" pitchFamily="34" charset="0"/>
                <a:cs typeface="Arial" pitchFamily="34" charset="0"/>
              </a:rPr>
              <a:t>High Blood Pressure </a:t>
            </a:r>
          </a:p>
          <a:p>
            <a:pPr algn="ctr"/>
            <a:r>
              <a:rPr lang="en-GB" sz="2000" dirty="0">
                <a:latin typeface="Arial" pitchFamily="34" charset="0"/>
                <a:cs typeface="Arial" pitchFamily="34" charset="0"/>
              </a:rPr>
              <a:t>15-20%</a:t>
            </a:r>
          </a:p>
        </p:txBody>
      </p:sp>
      <p:sp>
        <p:nvSpPr>
          <p:cNvPr id="8" name="TextBox 7"/>
          <p:cNvSpPr txBox="1"/>
          <p:nvPr/>
        </p:nvSpPr>
        <p:spPr>
          <a:xfrm>
            <a:off x="1701924" y="1833488"/>
            <a:ext cx="1080120" cy="923330"/>
          </a:xfrm>
          <a:prstGeom prst="rect">
            <a:avLst/>
          </a:prstGeom>
          <a:noFill/>
        </p:spPr>
        <p:txBody>
          <a:bodyPr wrap="square" lIns="0" tIns="0" rIns="0" bIns="0" rtlCol="0">
            <a:spAutoFit/>
          </a:bodyPr>
          <a:lstStyle/>
          <a:p>
            <a:pPr algn="ctr"/>
            <a:r>
              <a:rPr lang="en-GB" sz="2000" dirty="0">
                <a:latin typeface="Arial" pitchFamily="34" charset="0"/>
                <a:cs typeface="Arial" pitchFamily="34" charset="0"/>
              </a:rPr>
              <a:t>Prostate Cancer 1-2%</a:t>
            </a:r>
          </a:p>
        </p:txBody>
      </p:sp>
      <p:cxnSp>
        <p:nvCxnSpPr>
          <p:cNvPr id="10" name="Straight Arrow Connector 9"/>
          <p:cNvCxnSpPr/>
          <p:nvPr/>
        </p:nvCxnSpPr>
        <p:spPr>
          <a:xfrm>
            <a:off x="2494012" y="2756818"/>
            <a:ext cx="486054" cy="346084"/>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02324" y="2795127"/>
            <a:ext cx="1080120" cy="615553"/>
          </a:xfrm>
          <a:prstGeom prst="rect">
            <a:avLst/>
          </a:prstGeom>
          <a:noFill/>
        </p:spPr>
        <p:txBody>
          <a:bodyPr wrap="square" lIns="0" tIns="0" rIns="0" bIns="0" rtlCol="0">
            <a:spAutoFit/>
          </a:bodyPr>
          <a:lstStyle/>
          <a:p>
            <a:pPr algn="ctr"/>
            <a:r>
              <a:rPr lang="en-GB" sz="2000" dirty="0">
                <a:latin typeface="Arial" pitchFamily="34" charset="0"/>
                <a:cs typeface="Arial" pitchFamily="34" charset="0"/>
              </a:rPr>
              <a:t>Smoker 20-25%</a:t>
            </a:r>
          </a:p>
        </p:txBody>
      </p:sp>
      <p:sp>
        <p:nvSpPr>
          <p:cNvPr id="14" name="TextBox 13"/>
          <p:cNvSpPr txBox="1"/>
          <p:nvPr/>
        </p:nvSpPr>
        <p:spPr>
          <a:xfrm>
            <a:off x="4515307" y="4509121"/>
            <a:ext cx="1080120" cy="615553"/>
          </a:xfrm>
          <a:prstGeom prst="rect">
            <a:avLst/>
          </a:prstGeom>
          <a:noFill/>
        </p:spPr>
        <p:txBody>
          <a:bodyPr wrap="square" lIns="0" tIns="0" rIns="0" bIns="0" rtlCol="0">
            <a:spAutoFit/>
          </a:bodyPr>
          <a:lstStyle/>
          <a:p>
            <a:pPr algn="ctr"/>
            <a:r>
              <a:rPr lang="en-GB" sz="2000" dirty="0">
                <a:latin typeface="Arial" pitchFamily="34" charset="0"/>
                <a:cs typeface="Arial" pitchFamily="34" charset="0"/>
              </a:rPr>
              <a:t>Diabetic 10-18%</a:t>
            </a:r>
          </a:p>
        </p:txBody>
      </p:sp>
      <p:sp>
        <p:nvSpPr>
          <p:cNvPr id="16" name="TextBox 15"/>
          <p:cNvSpPr txBox="1"/>
          <p:nvPr/>
        </p:nvSpPr>
        <p:spPr>
          <a:xfrm>
            <a:off x="2646842" y="4496974"/>
            <a:ext cx="1530170" cy="615553"/>
          </a:xfrm>
          <a:prstGeom prst="rect">
            <a:avLst/>
          </a:prstGeom>
          <a:noFill/>
        </p:spPr>
        <p:txBody>
          <a:bodyPr wrap="square" lIns="0" tIns="0" rIns="0" bIns="0" rtlCol="0">
            <a:spAutoFit/>
          </a:bodyPr>
          <a:lstStyle/>
          <a:p>
            <a:pPr algn="ctr"/>
            <a:r>
              <a:rPr lang="en-GB" sz="2000" dirty="0">
                <a:latin typeface="Arial" pitchFamily="34" charset="0"/>
                <a:cs typeface="Arial" pitchFamily="34" charset="0"/>
              </a:rPr>
              <a:t>Heart Attack 8-11%</a:t>
            </a:r>
          </a:p>
        </p:txBody>
      </p:sp>
      <p:sp>
        <p:nvSpPr>
          <p:cNvPr id="17" name="TextBox 16"/>
          <p:cNvSpPr txBox="1"/>
          <p:nvPr/>
        </p:nvSpPr>
        <p:spPr>
          <a:xfrm>
            <a:off x="1690362" y="5819362"/>
            <a:ext cx="1530170" cy="307777"/>
          </a:xfrm>
          <a:prstGeom prst="rect">
            <a:avLst/>
          </a:prstGeom>
          <a:noFill/>
        </p:spPr>
        <p:txBody>
          <a:bodyPr wrap="square" lIns="0" tIns="0" rIns="0" bIns="0" rtlCol="0">
            <a:spAutoFit/>
          </a:bodyPr>
          <a:lstStyle/>
          <a:p>
            <a:pPr algn="ctr"/>
            <a:r>
              <a:rPr lang="en-GB" sz="2000" dirty="0">
                <a:latin typeface="Arial" pitchFamily="34" charset="0"/>
                <a:cs typeface="Arial" pitchFamily="34" charset="0"/>
              </a:rPr>
              <a:t>Angio 5-8%</a:t>
            </a:r>
          </a:p>
        </p:txBody>
      </p:sp>
      <p:cxnSp>
        <p:nvCxnSpPr>
          <p:cNvPr id="18" name="Straight Arrow Connector 17"/>
          <p:cNvCxnSpPr/>
          <p:nvPr/>
        </p:nvCxnSpPr>
        <p:spPr>
          <a:xfrm flipV="1">
            <a:off x="2028698" y="4496973"/>
            <a:ext cx="213286" cy="114934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744697" y="2756819"/>
            <a:ext cx="1080120" cy="307777"/>
          </a:xfrm>
          <a:prstGeom prst="rect">
            <a:avLst/>
          </a:prstGeom>
          <a:noFill/>
        </p:spPr>
        <p:txBody>
          <a:bodyPr wrap="square" lIns="0" tIns="0" rIns="0" bIns="0" rtlCol="0">
            <a:spAutoFit/>
          </a:bodyPr>
          <a:lstStyle/>
          <a:p>
            <a:pPr algn="ctr"/>
            <a:r>
              <a:rPr lang="en-GB" sz="2000" dirty="0">
                <a:latin typeface="Arial" pitchFamily="34" charset="0"/>
                <a:cs typeface="Arial" pitchFamily="34" charset="0"/>
              </a:rPr>
              <a:t>Other</a:t>
            </a:r>
          </a:p>
        </p:txBody>
      </p:sp>
    </p:spTree>
    <p:extLst>
      <p:ext uri="{BB962C8B-B14F-4D97-AF65-F5344CB8AC3E}">
        <p14:creationId xmlns:p14="http://schemas.microsoft.com/office/powerpoint/2010/main" val="2385516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Arial" charset="0"/>
                <a:ea typeface="ＭＳ Ｐゴシック" pitchFamily="34" charset="-128"/>
                <a:cs typeface="Arial" charset="0"/>
              </a:rPr>
              <a:t>Underwriting and Pricing Impaired Annuities</a:t>
            </a:r>
          </a:p>
        </p:txBody>
      </p:sp>
      <p:pic>
        <p:nvPicPr>
          <p:cNvPr id="27652" name="Picture 6" descr="409px-Glass-of-wate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16382" y="1368839"/>
            <a:ext cx="3213269" cy="4705389"/>
          </a:xfrm>
        </p:spPr>
      </p:pic>
    </p:spTree>
    <p:custDataLst>
      <p:tags r:id="rId1"/>
    </p:custDataLst>
    <p:extLst>
      <p:ext uri="{BB962C8B-B14F-4D97-AF65-F5344CB8AC3E}">
        <p14:creationId xmlns:p14="http://schemas.microsoft.com/office/powerpoint/2010/main" val="3311916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5"/>
          <p:cNvSpPr>
            <a:spLocks noGrp="1"/>
          </p:cNvSpPr>
          <p:nvPr>
            <p:ph idx="1"/>
          </p:nvPr>
        </p:nvSpPr>
        <p:spPr>
          <a:xfrm>
            <a:off x="1034144" y="1393372"/>
            <a:ext cx="8084458" cy="3548916"/>
          </a:xfrm>
        </p:spPr>
        <p:txBody>
          <a:bodyPr>
            <a:normAutofit/>
          </a:bodyPr>
          <a:lstStyle/>
          <a:p>
            <a:r>
              <a:rPr lang="en-GB" sz="1800" dirty="0">
                <a:latin typeface="Arial" charset="0"/>
                <a:ea typeface="ＭＳ Ｐゴシック" pitchFamily="34" charset="-128"/>
                <a:cs typeface="Arial" charset="0"/>
              </a:rPr>
              <a:t>Current/Base Mortality Rates</a:t>
            </a:r>
          </a:p>
          <a:p>
            <a:r>
              <a:rPr lang="en-GB" sz="1800" dirty="0">
                <a:latin typeface="Arial" charset="0"/>
                <a:ea typeface="ＭＳ Ｐゴシック" pitchFamily="34" charset="-128"/>
                <a:cs typeface="Arial" charset="0"/>
              </a:rPr>
              <a:t>Impairment loadings</a:t>
            </a:r>
          </a:p>
          <a:p>
            <a:r>
              <a:rPr lang="en-GB" sz="1800" dirty="0">
                <a:latin typeface="Arial" charset="0"/>
                <a:ea typeface="ＭＳ Ｐゴシック" pitchFamily="34" charset="-128"/>
                <a:cs typeface="Arial" charset="0"/>
              </a:rPr>
              <a:t>Future change in mortality </a:t>
            </a:r>
            <a:r>
              <a:rPr lang="en-GB" sz="1800" dirty="0" smtClean="0">
                <a:latin typeface="Arial" charset="0"/>
                <a:ea typeface="ＭＳ Ｐゴシック" pitchFamily="34" charset="-128"/>
                <a:cs typeface="Arial" charset="0"/>
              </a:rPr>
              <a:t>rates</a:t>
            </a:r>
            <a:endParaRPr lang="en-GB" sz="1800" dirty="0">
              <a:latin typeface="Arial" charset="0"/>
              <a:ea typeface="ＭＳ Ｐゴシック" pitchFamily="34" charset="-128"/>
              <a:cs typeface="Arial" charset="0"/>
            </a:endParaRPr>
          </a:p>
        </p:txBody>
      </p:sp>
      <p:sp>
        <p:nvSpPr>
          <p:cNvPr id="28675" name="Title 4"/>
          <p:cNvSpPr>
            <a:spLocks noGrp="1"/>
          </p:cNvSpPr>
          <p:nvPr>
            <p:ph type="title"/>
          </p:nvPr>
        </p:nvSpPr>
        <p:spPr/>
        <p:txBody>
          <a:bodyPr/>
          <a:lstStyle/>
          <a:p>
            <a:r>
              <a:rPr lang="en-GB" dirty="0" smtClean="0">
                <a:latin typeface="Arial" charset="0"/>
                <a:ea typeface="ＭＳ Ｐゴシック" pitchFamily="34" charset="-128"/>
                <a:cs typeface="Arial" charset="0"/>
              </a:rPr>
              <a:t>Mortality Assumptions Needed</a:t>
            </a:r>
          </a:p>
        </p:txBody>
      </p:sp>
    </p:spTree>
    <p:extLst>
      <p:ext uri="{BB962C8B-B14F-4D97-AF65-F5344CB8AC3E}">
        <p14:creationId xmlns:p14="http://schemas.microsoft.com/office/powerpoint/2010/main" val="1869130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1"/>
          </p:nvPr>
        </p:nvSpPr>
        <p:spPr>
          <a:xfrm>
            <a:off x="1067254" y="1372113"/>
            <a:ext cx="9219746" cy="4386430"/>
          </a:xfrm>
        </p:spPr>
        <p:txBody>
          <a:bodyPr>
            <a:normAutofit/>
          </a:bodyPr>
          <a:lstStyle/>
          <a:p>
            <a:r>
              <a:rPr lang="en-GB" sz="1800" dirty="0" smtClean="0">
                <a:latin typeface="Arial" charset="0"/>
                <a:ea typeface="ＭＳ Ｐゴシック" pitchFamily="34" charset="-128"/>
                <a:cs typeface="Arial" charset="0"/>
              </a:rPr>
              <a:t>Financials</a:t>
            </a:r>
          </a:p>
          <a:p>
            <a:pPr lvl="1"/>
            <a:r>
              <a:rPr lang="en-GB" sz="1800" dirty="0" smtClean="0">
                <a:latin typeface="Arial" charset="0"/>
                <a:cs typeface="Arial" charset="0"/>
              </a:rPr>
              <a:t>Interest Rates, yield curves</a:t>
            </a:r>
          </a:p>
          <a:p>
            <a:pPr lvl="1"/>
            <a:r>
              <a:rPr lang="en-GB" sz="1800" dirty="0" smtClean="0">
                <a:latin typeface="Arial" charset="0"/>
                <a:cs typeface="Arial" charset="0"/>
              </a:rPr>
              <a:t>Inflation</a:t>
            </a:r>
          </a:p>
          <a:p>
            <a:r>
              <a:rPr lang="en-GB" sz="1800" dirty="0" smtClean="0">
                <a:latin typeface="Arial" charset="0"/>
                <a:ea typeface="ＭＳ Ｐゴシック" pitchFamily="34" charset="-128"/>
                <a:cs typeface="Arial" charset="0"/>
              </a:rPr>
              <a:t>Expenses</a:t>
            </a:r>
          </a:p>
          <a:p>
            <a:r>
              <a:rPr lang="en-GB" sz="1800" dirty="0" smtClean="0">
                <a:latin typeface="Arial" charset="0"/>
                <a:ea typeface="ＭＳ Ｐゴシック" pitchFamily="34" charset="-128"/>
                <a:cs typeface="Arial" charset="0"/>
              </a:rPr>
              <a:t>Profit, Cost of Capital, Tax </a:t>
            </a:r>
          </a:p>
          <a:p>
            <a:r>
              <a:rPr lang="en-GB" sz="1800" dirty="0" smtClean="0">
                <a:latin typeface="Arial" charset="0"/>
                <a:ea typeface="ＭＳ Ｐゴシック" pitchFamily="34" charset="-128"/>
                <a:cs typeface="Arial" charset="0"/>
              </a:rPr>
              <a:t>For pension scheme buyout, demographic assumptions</a:t>
            </a:r>
          </a:p>
          <a:p>
            <a:pPr lvl="1"/>
            <a:r>
              <a:rPr lang="en-GB" sz="1800" dirty="0" smtClean="0">
                <a:latin typeface="Arial" charset="0"/>
                <a:cs typeface="Arial" charset="0"/>
              </a:rPr>
              <a:t>Proportion married</a:t>
            </a:r>
          </a:p>
          <a:p>
            <a:pPr lvl="1"/>
            <a:r>
              <a:rPr lang="en-GB" sz="1800" dirty="0" smtClean="0">
                <a:latin typeface="Arial" charset="0"/>
                <a:cs typeface="Arial" charset="0"/>
              </a:rPr>
              <a:t>Age difference between member and dependant</a:t>
            </a:r>
          </a:p>
          <a:p>
            <a:r>
              <a:rPr lang="en-GB" sz="1800" dirty="0" smtClean="0">
                <a:latin typeface="Arial" charset="0"/>
                <a:ea typeface="ＭＳ Ｐゴシック" pitchFamily="34" charset="-128"/>
                <a:cs typeface="Arial" charset="0"/>
              </a:rPr>
              <a:t>Best estimates, Prudent assumptions, Stress Scenarios, (Statistical Distributions)</a:t>
            </a:r>
          </a:p>
        </p:txBody>
      </p:sp>
      <p:sp>
        <p:nvSpPr>
          <p:cNvPr id="29699" name="Title 4"/>
          <p:cNvSpPr>
            <a:spLocks noGrp="1"/>
          </p:cNvSpPr>
          <p:nvPr>
            <p:ph type="title"/>
          </p:nvPr>
        </p:nvSpPr>
        <p:spPr/>
        <p:txBody>
          <a:bodyPr/>
          <a:lstStyle/>
          <a:p>
            <a:r>
              <a:rPr lang="en-GB" dirty="0" smtClean="0">
                <a:latin typeface="Arial" charset="0"/>
                <a:ea typeface="ＭＳ Ｐゴシック" pitchFamily="34" charset="-128"/>
                <a:cs typeface="Arial" charset="0"/>
              </a:rPr>
              <a:t>Other Assumptions Needed</a:t>
            </a:r>
          </a:p>
        </p:txBody>
      </p:sp>
    </p:spTree>
    <p:extLst>
      <p:ext uri="{BB962C8B-B14F-4D97-AF65-F5344CB8AC3E}">
        <p14:creationId xmlns:p14="http://schemas.microsoft.com/office/powerpoint/2010/main" val="4202877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229079" y="3590925"/>
            <a:ext cx="1727597" cy="20526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3350" indent="-133350">
              <a:buFont typeface="Arial" pitchFamily="34" charset="0"/>
              <a:buChar char="•"/>
              <a:defRPr/>
            </a:pPr>
            <a:r>
              <a:rPr lang="en-GB" sz="1200" dirty="0">
                <a:solidFill>
                  <a:srgbClr val="FFFFFF"/>
                </a:solidFill>
                <a:cs typeface="Arial" pitchFamily="34" charset="0"/>
              </a:rPr>
              <a:t>Either via postcode models or purchase price adjustments</a:t>
            </a:r>
          </a:p>
        </p:txBody>
      </p:sp>
      <p:sp>
        <p:nvSpPr>
          <p:cNvPr id="11" name="Rectangle 10"/>
          <p:cNvSpPr/>
          <p:nvPr/>
        </p:nvSpPr>
        <p:spPr>
          <a:xfrm>
            <a:off x="5284789" y="3590925"/>
            <a:ext cx="1727597" cy="20526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3350" indent="-133350">
              <a:buFont typeface="Arial" pitchFamily="34" charset="0"/>
              <a:buChar char="•"/>
              <a:defRPr/>
            </a:pPr>
            <a:r>
              <a:rPr lang="en-GB" sz="1200" dirty="0">
                <a:solidFill>
                  <a:srgbClr val="FFFFFF"/>
                </a:solidFill>
                <a:cs typeface="Arial" pitchFamily="34" charset="0"/>
              </a:rPr>
              <a:t>Relative risk factors</a:t>
            </a:r>
          </a:p>
          <a:p>
            <a:pPr marL="133350" indent="-133350">
              <a:buFont typeface="Arial" pitchFamily="34" charset="0"/>
              <a:buChar char="•"/>
              <a:defRPr/>
            </a:pPr>
            <a:r>
              <a:rPr lang="en-GB" sz="1200" dirty="0">
                <a:solidFill>
                  <a:srgbClr val="FFFFFF"/>
                </a:solidFill>
                <a:cs typeface="Arial" pitchFamily="34" charset="0"/>
              </a:rPr>
              <a:t>Prevalence at older ages and for high SE groups</a:t>
            </a:r>
          </a:p>
          <a:p>
            <a:pPr marL="133350" indent="-133350">
              <a:buFont typeface="Arial" pitchFamily="34" charset="0"/>
              <a:buChar char="•"/>
              <a:defRPr/>
            </a:pPr>
            <a:r>
              <a:rPr lang="en-GB" sz="1200" dirty="0">
                <a:solidFill>
                  <a:srgbClr val="FFFFFF"/>
                </a:solidFill>
                <a:cs typeface="Arial" pitchFamily="34" charset="0"/>
              </a:rPr>
              <a:t>Explicit allowance for over disclosure, cessation, otherwise healthy</a:t>
            </a:r>
          </a:p>
        </p:txBody>
      </p:sp>
      <p:sp>
        <p:nvSpPr>
          <p:cNvPr id="10" name="Rectangle 9"/>
          <p:cNvSpPr/>
          <p:nvPr/>
        </p:nvSpPr>
        <p:spPr>
          <a:xfrm>
            <a:off x="3232150" y="3590925"/>
            <a:ext cx="1782366" cy="20526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3350" indent="-133350">
              <a:buFont typeface="Arial" pitchFamily="34" charset="0"/>
              <a:buChar char="•"/>
              <a:defRPr/>
            </a:pPr>
            <a:r>
              <a:rPr lang="en-GB" sz="1200" dirty="0">
                <a:solidFill>
                  <a:srgbClr val="FFFFFF"/>
                </a:solidFill>
                <a:cs typeface="Arial" pitchFamily="34" charset="0"/>
              </a:rPr>
              <a:t>Use CMI Tables</a:t>
            </a:r>
          </a:p>
          <a:p>
            <a:pPr marL="133350" indent="-133350">
              <a:buFont typeface="Arial" pitchFamily="34" charset="0"/>
              <a:buChar char="•"/>
              <a:defRPr/>
            </a:pPr>
            <a:r>
              <a:rPr lang="en-GB" sz="1200" dirty="0">
                <a:solidFill>
                  <a:srgbClr val="FFFFFF"/>
                </a:solidFill>
                <a:cs typeface="Arial" pitchFamily="34" charset="0"/>
              </a:rPr>
              <a:t>Blend to get light mortality</a:t>
            </a:r>
          </a:p>
          <a:p>
            <a:pPr marL="133350" indent="-133350">
              <a:buFont typeface="Arial" pitchFamily="34" charset="0"/>
              <a:buChar char="•"/>
              <a:defRPr/>
            </a:pPr>
            <a:r>
              <a:rPr lang="en-GB" sz="1200" dirty="0">
                <a:solidFill>
                  <a:srgbClr val="FFFFFF"/>
                </a:solidFill>
                <a:cs typeface="Arial" pitchFamily="34" charset="0"/>
              </a:rPr>
              <a:t>Adjust for ill-health</a:t>
            </a:r>
          </a:p>
        </p:txBody>
      </p:sp>
      <p:sp>
        <p:nvSpPr>
          <p:cNvPr id="35845" name="Title 2"/>
          <p:cNvSpPr>
            <a:spLocks noGrp="1"/>
          </p:cNvSpPr>
          <p:nvPr>
            <p:ph type="title"/>
          </p:nvPr>
        </p:nvSpPr>
        <p:spPr/>
        <p:txBody>
          <a:bodyPr/>
          <a:lstStyle/>
          <a:p>
            <a:r>
              <a:rPr lang="en-GB" dirty="0" smtClean="0">
                <a:latin typeface="Arial" charset="0"/>
                <a:ea typeface="ＭＳ Ｐゴシック" pitchFamily="34" charset="-128"/>
                <a:cs typeface="Arial" charset="0"/>
              </a:rPr>
              <a:t>Base table construction</a:t>
            </a:r>
          </a:p>
        </p:txBody>
      </p:sp>
      <p:sp>
        <p:nvSpPr>
          <p:cNvPr id="6" name="Right Arrow 5"/>
          <p:cNvSpPr/>
          <p:nvPr/>
        </p:nvSpPr>
        <p:spPr>
          <a:xfrm>
            <a:off x="3232152" y="1863330"/>
            <a:ext cx="1997869" cy="183594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dirty="0">
                <a:cs typeface="Arial" pitchFamily="34" charset="0"/>
              </a:rPr>
              <a:t>“Healthy” Base table</a:t>
            </a:r>
          </a:p>
        </p:txBody>
      </p:sp>
      <p:sp>
        <p:nvSpPr>
          <p:cNvPr id="8" name="Right Arrow 7"/>
          <p:cNvSpPr/>
          <p:nvPr/>
        </p:nvSpPr>
        <p:spPr>
          <a:xfrm>
            <a:off x="5176443" y="1863330"/>
            <a:ext cx="1997869" cy="183594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dirty="0">
                <a:cs typeface="Arial" pitchFamily="34" charset="0"/>
              </a:rPr>
              <a:t>Smoker Disaggregation</a:t>
            </a:r>
          </a:p>
        </p:txBody>
      </p:sp>
      <p:sp>
        <p:nvSpPr>
          <p:cNvPr id="9" name="Right Arrow 8"/>
          <p:cNvSpPr/>
          <p:nvPr/>
        </p:nvSpPr>
        <p:spPr>
          <a:xfrm>
            <a:off x="7120733" y="1863330"/>
            <a:ext cx="1997869" cy="183594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dirty="0">
                <a:cs typeface="Arial" pitchFamily="34" charset="0"/>
              </a:rPr>
              <a:t>Socioeconomic Adjustments</a:t>
            </a:r>
          </a:p>
        </p:txBody>
      </p:sp>
    </p:spTree>
    <p:extLst>
      <p:ext uri="{BB962C8B-B14F-4D97-AF65-F5344CB8AC3E}">
        <p14:creationId xmlns:p14="http://schemas.microsoft.com/office/powerpoint/2010/main" val="2180068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891473" y="0"/>
            <a:ext cx="10687912" cy="1114661"/>
          </a:xfrm>
        </p:spPr>
        <p:txBody>
          <a:bodyPr/>
          <a:lstStyle/>
          <a:p>
            <a:r>
              <a:rPr lang="en-US" dirty="0" smtClean="0"/>
              <a:t>3 forms that we will discuss today </a:t>
            </a:r>
            <a:endParaRPr lang="en-US" dirty="0"/>
          </a:p>
        </p:txBody>
      </p:sp>
      <p:sp>
        <p:nvSpPr>
          <p:cNvPr id="17" name="Rectangle 16"/>
          <p:cNvSpPr/>
          <p:nvPr/>
        </p:nvSpPr>
        <p:spPr bwMode="gray">
          <a:xfrm>
            <a:off x="1650800" y="2032411"/>
            <a:ext cx="2799260" cy="44415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18" name="Rectangle 17"/>
          <p:cNvSpPr/>
          <p:nvPr/>
        </p:nvSpPr>
        <p:spPr bwMode="gray">
          <a:xfrm>
            <a:off x="4757144" y="2032411"/>
            <a:ext cx="2799260" cy="44415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19" name="Rectangle 18"/>
          <p:cNvSpPr/>
          <p:nvPr/>
        </p:nvSpPr>
        <p:spPr bwMode="gray">
          <a:xfrm>
            <a:off x="7863487" y="2032411"/>
            <a:ext cx="2799260" cy="44415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buClr>
                <a:schemeClr val="accent2"/>
              </a:buClr>
              <a:buSzPct val="90000"/>
            </a:pPr>
            <a:endParaRPr lang="en-US" sz="1300" dirty="0">
              <a:solidFill>
                <a:schemeClr val="tx1"/>
              </a:solidFill>
              <a:latin typeface="Arial" charset="0"/>
              <a:cs typeface="Arial" charset="0"/>
            </a:endParaRPr>
          </a:p>
        </p:txBody>
      </p:sp>
      <p:sp>
        <p:nvSpPr>
          <p:cNvPr id="5" name="Text Placeholder 4"/>
          <p:cNvSpPr txBox="1">
            <a:spLocks/>
          </p:cNvSpPr>
          <p:nvPr/>
        </p:nvSpPr>
        <p:spPr bwMode="gray">
          <a:xfrm>
            <a:off x="1650800" y="1274096"/>
            <a:ext cx="2799260" cy="767459"/>
          </a:xfrm>
          <a:prstGeom prst="bracketPair">
            <a:avLst>
              <a:gd name="adj" fmla="val 0"/>
            </a:avLst>
          </a:prstGeom>
          <a:solidFill>
            <a:srgbClr val="D92B2D"/>
          </a:solidFill>
          <a:ln w="28575" cap="flat" cmpd="sng" algn="ctr">
            <a:noFill/>
            <a:prstDash val="solid"/>
            <a:miter lim="800000"/>
            <a:headEnd type="none" w="med" len="med"/>
            <a:tailEnd type="none" w="med" len="med"/>
          </a:ln>
          <a:effectLst/>
        </p:spPr>
        <p:txBody>
          <a:bodyPr vert="horz" wrap="square" lIns="91413" tIns="45707" rIns="91413" bIns="45707"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smtClean="0"/>
              <a:t>Pension Completion</a:t>
            </a:r>
          </a:p>
          <a:p>
            <a:r>
              <a:rPr lang="en-US" sz="1800" dirty="0" smtClean="0"/>
              <a:t>Mortality Risk</a:t>
            </a:r>
            <a:endParaRPr lang="en-US" sz="1800" dirty="0"/>
          </a:p>
        </p:txBody>
      </p:sp>
      <p:sp>
        <p:nvSpPr>
          <p:cNvPr id="6" name="Text Placeholder 4"/>
          <p:cNvSpPr txBox="1">
            <a:spLocks/>
          </p:cNvSpPr>
          <p:nvPr/>
        </p:nvSpPr>
        <p:spPr bwMode="gray">
          <a:xfrm>
            <a:off x="4757144" y="1264952"/>
            <a:ext cx="2799260" cy="767459"/>
          </a:xfrm>
          <a:prstGeom prst="rect">
            <a:avLst/>
          </a:prstGeom>
          <a:solidFill>
            <a:schemeClr val="accent2"/>
          </a:solidFill>
          <a:ln w="28575" cap="flat" cmpd="sng" algn="ctr">
            <a:noFill/>
            <a:prstDash val="solid"/>
            <a:miter lim="800000"/>
            <a:headEnd type="none" w="med" len="med"/>
            <a:tailEnd type="none" w="med" len="med"/>
          </a:ln>
          <a:effectLst/>
        </p:spPr>
        <p:txBody>
          <a:bodyPr vert="horz" wrap="square" lIns="91413" tIns="45707" rIns="91413" bIns="45707"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Annuity – regular, </a:t>
            </a:r>
            <a:r>
              <a:rPr lang="en-US" sz="1800" dirty="0" smtClean="0">
                <a:solidFill>
                  <a:schemeClr val="bg1"/>
                </a:solidFill>
              </a:rPr>
              <a:t>enhanced, impaired &amp; Longevity</a:t>
            </a:r>
            <a:endParaRPr lang="en-US" sz="1800" dirty="0">
              <a:solidFill>
                <a:schemeClr val="bg1"/>
              </a:solidFill>
            </a:endParaRPr>
          </a:p>
        </p:txBody>
      </p:sp>
      <p:sp>
        <p:nvSpPr>
          <p:cNvPr id="7" name="Text Placeholder 4"/>
          <p:cNvSpPr txBox="1">
            <a:spLocks/>
          </p:cNvSpPr>
          <p:nvPr/>
        </p:nvSpPr>
        <p:spPr bwMode="gray">
          <a:xfrm>
            <a:off x="7863487" y="1264952"/>
            <a:ext cx="2799260" cy="767459"/>
          </a:xfrm>
          <a:prstGeom prst="rect">
            <a:avLst/>
          </a:prstGeom>
          <a:solidFill>
            <a:srgbClr val="F1B830"/>
          </a:solidFill>
          <a:ln w="28575" cap="flat" cmpd="sng" algn="ctr">
            <a:noFill/>
            <a:prstDash val="solid"/>
            <a:miter lim="800000"/>
            <a:headEnd type="none" w="med" len="med"/>
            <a:tailEnd type="none" w="med" len="med"/>
          </a:ln>
          <a:effectLst/>
        </p:spPr>
        <p:txBody>
          <a:bodyPr vert="horz" wrap="square" lIns="91413" tIns="45707" rIns="91413" bIns="45707"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t>Long term care – TPD on ADL basis ’ – </a:t>
            </a:r>
            <a:endParaRPr lang="en-US" dirty="0">
              <a:solidFill>
                <a:schemeClr val="bg1"/>
              </a:solidFill>
            </a:endParaRPr>
          </a:p>
        </p:txBody>
      </p:sp>
      <p:sp>
        <p:nvSpPr>
          <p:cNvPr id="13" name="Content Placeholder 9"/>
          <p:cNvSpPr txBox="1">
            <a:spLocks/>
          </p:cNvSpPr>
          <p:nvPr/>
        </p:nvSpPr>
        <p:spPr>
          <a:xfrm>
            <a:off x="1650799" y="2078961"/>
            <a:ext cx="2799260" cy="4394991"/>
          </a:xfrm>
          <a:prstGeom prst="rect">
            <a:avLst/>
          </a:prstGeom>
        </p:spPr>
        <p:txBody>
          <a:bodyPr lIns="91424" tIns="45712" rIns="91424" bIns="45712"/>
          <a:lstStyle>
            <a:lvl1pPr marL="292608" indent="-292608" algn="l" defTabSz="914400" rtl="0" eaLnBrk="1" latinLnBrk="0" hangingPunct="1">
              <a:lnSpc>
                <a:spcPct val="90000"/>
              </a:lnSpc>
              <a:spcBef>
                <a:spcPts val="2000"/>
              </a:spcBef>
              <a:buClr>
                <a:schemeClr val="accent1"/>
              </a:buClr>
              <a:buSzPct val="100000"/>
              <a:buFont typeface="Wingdings" panose="05000000000000000000" pitchFamily="2" charset="2"/>
              <a:buChar char="§"/>
              <a:defRPr sz="24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chemeClr val="accent1"/>
              </a:buClr>
              <a:buSzPct val="110000"/>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400" dirty="0"/>
              <a:t>Save for retirement throughout our working lives using either:</a:t>
            </a:r>
          </a:p>
          <a:p>
            <a:pPr marL="560070" lvl="1" indent="-285750"/>
            <a:r>
              <a:rPr lang="en-GB" sz="1400" dirty="0"/>
              <a:t>A personal pension plan with an insurance or pensions company or via an employer’s company pension scheme.</a:t>
            </a:r>
          </a:p>
          <a:p>
            <a:pPr marL="560070" lvl="1" indent="-285750"/>
            <a:r>
              <a:rPr lang="en-GB" sz="1400" dirty="0"/>
              <a:t>Lump sum accrued by retirement age </a:t>
            </a:r>
          </a:p>
          <a:p>
            <a:r>
              <a:rPr lang="en-US" sz="1400" dirty="0" smtClean="0"/>
              <a:t>This is a form under which the insured (individual / member) is protected for Life Sum Insured equal to a Pension targeted amount, decreasing or flat</a:t>
            </a:r>
            <a:endParaRPr lang="en-US" sz="1100" dirty="0"/>
          </a:p>
        </p:txBody>
      </p:sp>
      <p:sp>
        <p:nvSpPr>
          <p:cNvPr id="14" name="Content Placeholder 9"/>
          <p:cNvSpPr txBox="1">
            <a:spLocks/>
          </p:cNvSpPr>
          <p:nvPr/>
        </p:nvSpPr>
        <p:spPr>
          <a:xfrm>
            <a:off x="4757142" y="2032412"/>
            <a:ext cx="2799260" cy="4441542"/>
          </a:xfrm>
          <a:prstGeom prst="rect">
            <a:avLst/>
          </a:prstGeom>
        </p:spPr>
        <p:txBody>
          <a:bodyPr lIns="91424" tIns="45712" rIns="91424" bIns="45712"/>
          <a:lstStyle>
            <a:lvl1pPr marL="292608" indent="-292608" algn="l" defTabSz="914400" rtl="0" eaLnBrk="1" latinLnBrk="0" hangingPunct="1">
              <a:lnSpc>
                <a:spcPct val="90000"/>
              </a:lnSpc>
              <a:spcBef>
                <a:spcPts val="2000"/>
              </a:spcBef>
              <a:buClr>
                <a:schemeClr val="accent1"/>
              </a:buClr>
              <a:buSzPct val="100000"/>
              <a:buFont typeface="Wingdings" panose="05000000000000000000" pitchFamily="2" charset="2"/>
              <a:buChar char="§"/>
              <a:defRPr sz="24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chemeClr val="accent1"/>
              </a:buClr>
              <a:buSzPct val="110000"/>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GB" sz="1400" b="1" dirty="0"/>
              <a:t>Annuity</a:t>
            </a:r>
            <a:r>
              <a:rPr lang="en-GB" sz="1400" dirty="0"/>
              <a:t> </a:t>
            </a:r>
            <a:r>
              <a:rPr lang="en-GB" sz="1300" dirty="0">
                <a:latin typeface="Arial" charset="0"/>
                <a:cs typeface="Arial" charset="0"/>
              </a:rPr>
              <a:t>– Pay me a lump sum and I promise to pay you back some money each month until you die. If you live for a long time you win, if you live for a short time I win as I don’t repay any of the ‘balance’.</a:t>
            </a:r>
          </a:p>
          <a:p>
            <a:pPr>
              <a:spcBef>
                <a:spcPts val="0"/>
              </a:spcBef>
            </a:pPr>
            <a:r>
              <a:rPr lang="en-GB" sz="1400" b="1" dirty="0"/>
              <a:t>Enhanced Annuity </a:t>
            </a:r>
            <a:r>
              <a:rPr lang="en-GB" sz="1400" dirty="0"/>
              <a:t>– Same </a:t>
            </a:r>
            <a:r>
              <a:rPr lang="en-GB" sz="1300" dirty="0">
                <a:latin typeface="Arial" charset="0"/>
                <a:cs typeface="Arial" charset="0"/>
              </a:rPr>
              <a:t>idea as an annuity except that I underwrite you to see if there is anything impacting on your normal life expectancy. If you are ill you will have a shorter life expectancy and so I will pay you more as I know I’ll be paying it out for a shorter time</a:t>
            </a:r>
            <a:r>
              <a:rPr lang="en-GB" sz="1300" dirty="0">
                <a:latin typeface="Arial" charset="0"/>
                <a:cs typeface="Arial" charset="0"/>
              </a:rPr>
              <a:t>.</a:t>
            </a:r>
          </a:p>
          <a:p>
            <a:r>
              <a:rPr lang="en-GB" sz="1400" b="1" dirty="0" smtClean="0"/>
              <a:t>Longevity</a:t>
            </a:r>
          </a:p>
          <a:p>
            <a:pPr lvl="1"/>
            <a:r>
              <a:rPr lang="en-US" sz="1400" dirty="0" smtClean="0">
                <a:latin typeface="Arial" charset="0"/>
                <a:ea typeface="ＭＳ Ｐゴシック" pitchFamily="34" charset="-128"/>
                <a:cs typeface="Arial" charset="0"/>
              </a:rPr>
              <a:t>This </a:t>
            </a:r>
            <a:r>
              <a:rPr lang="en-US" sz="1400" dirty="0">
                <a:latin typeface="Arial" charset="0"/>
                <a:ea typeface="ＭＳ Ｐゴシック" pitchFamily="34" charset="-128"/>
                <a:cs typeface="Arial" charset="0"/>
              </a:rPr>
              <a:t>is life insurance:</a:t>
            </a:r>
          </a:p>
          <a:p>
            <a:pPr lvl="2"/>
            <a:r>
              <a:rPr lang="en-US" sz="1300" dirty="0">
                <a:latin typeface="Arial" charset="0"/>
                <a:cs typeface="Arial" charset="0"/>
              </a:rPr>
              <a:t>Rules are reversed</a:t>
            </a:r>
          </a:p>
          <a:p>
            <a:pPr lvl="2"/>
            <a:r>
              <a:rPr lang="en-US" sz="1300" dirty="0">
                <a:latin typeface="Arial" charset="0"/>
                <a:cs typeface="Arial" charset="0"/>
              </a:rPr>
              <a:t>Expertise is the same</a:t>
            </a:r>
          </a:p>
          <a:p>
            <a:pPr>
              <a:spcBef>
                <a:spcPts val="0"/>
              </a:spcBef>
            </a:pPr>
            <a:endParaRPr lang="en-GB" sz="1400" b="1" dirty="0"/>
          </a:p>
          <a:p>
            <a:endParaRPr lang="en-GB" sz="1400" dirty="0"/>
          </a:p>
        </p:txBody>
      </p:sp>
      <p:sp>
        <p:nvSpPr>
          <p:cNvPr id="16" name="Content Placeholder 9"/>
          <p:cNvSpPr txBox="1">
            <a:spLocks/>
          </p:cNvSpPr>
          <p:nvPr/>
        </p:nvSpPr>
        <p:spPr>
          <a:xfrm>
            <a:off x="7863484" y="2078962"/>
            <a:ext cx="2799262" cy="3309902"/>
          </a:xfrm>
          <a:prstGeom prst="rect">
            <a:avLst/>
          </a:prstGeom>
        </p:spPr>
        <p:txBody>
          <a:bodyPr lIns="91424" tIns="45712" rIns="91424" bIns="45712"/>
          <a:lstStyle>
            <a:lvl1pPr marL="292608" indent="-292608" algn="l" defTabSz="914400" rtl="0" eaLnBrk="1" latinLnBrk="0" hangingPunct="1">
              <a:lnSpc>
                <a:spcPct val="90000"/>
              </a:lnSpc>
              <a:spcBef>
                <a:spcPts val="2000"/>
              </a:spcBef>
              <a:buClr>
                <a:schemeClr val="accent1"/>
              </a:buClr>
              <a:buSzPct val="100000"/>
              <a:buFont typeface="Wingdings" panose="05000000000000000000" pitchFamily="2" charset="2"/>
              <a:buChar char="§"/>
              <a:defRPr sz="24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chemeClr val="accent1"/>
              </a:buClr>
              <a:buSzPct val="110000"/>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latin typeface="Arial" charset="0"/>
                <a:cs typeface="Arial" charset="0"/>
              </a:rPr>
              <a:t>One </a:t>
            </a:r>
            <a:r>
              <a:rPr lang="en-US" sz="1600" dirty="0">
                <a:latin typeface="Arial" charset="0"/>
                <a:cs typeface="Arial" charset="0"/>
              </a:rPr>
              <a:t>of the major risks of surviving long but being </a:t>
            </a:r>
            <a:r>
              <a:rPr lang="en-US" sz="1600" dirty="0" smtClean="0">
                <a:latin typeface="Arial" charset="0"/>
                <a:cs typeface="Arial" charset="0"/>
              </a:rPr>
              <a:t>disabled; </a:t>
            </a:r>
          </a:p>
          <a:p>
            <a:r>
              <a:rPr lang="en-US" sz="1600" dirty="0" smtClean="0">
                <a:latin typeface="Arial" charset="0"/>
                <a:cs typeface="Arial" charset="0"/>
              </a:rPr>
              <a:t>In this scenario:</a:t>
            </a:r>
          </a:p>
          <a:p>
            <a:pPr lvl="1"/>
            <a:r>
              <a:rPr lang="en-US" sz="1400" dirty="0"/>
              <a:t>regular </a:t>
            </a:r>
            <a:r>
              <a:rPr lang="en-US" sz="1400" dirty="0"/>
              <a:t>premium is paid until retirement; or, single premium is </a:t>
            </a:r>
            <a:r>
              <a:rPr lang="en-US" sz="1400" dirty="0"/>
              <a:t>paid </a:t>
            </a:r>
            <a:r>
              <a:rPr lang="en-US" sz="1400" dirty="0"/>
              <a:t>upon retirement – </a:t>
            </a:r>
            <a:endParaRPr lang="en-US" sz="1400" dirty="0"/>
          </a:p>
          <a:p>
            <a:pPr lvl="1"/>
            <a:r>
              <a:rPr lang="en-US" sz="1400" dirty="0"/>
              <a:t>for </a:t>
            </a:r>
            <a:r>
              <a:rPr lang="en-US" sz="1400" dirty="0"/>
              <a:t>the insurer to provide stream of payment when the person is incapacitated to take care of nursing/other needs</a:t>
            </a:r>
          </a:p>
          <a:p>
            <a:endParaRPr lang="en-US" sz="1500" dirty="0">
              <a:latin typeface="Arial" charset="0"/>
              <a:cs typeface="Arial" charset="0"/>
            </a:endParaRPr>
          </a:p>
        </p:txBody>
      </p:sp>
    </p:spTree>
    <p:extLst>
      <p:ext uri="{BB962C8B-B14F-4D97-AF65-F5344CB8AC3E}">
        <p14:creationId xmlns:p14="http://schemas.microsoft.com/office/powerpoint/2010/main" val="445840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p:cNvSpPr>
            <a:spLocks noGrp="1"/>
          </p:cNvSpPr>
          <p:nvPr>
            <p:ph type="title"/>
          </p:nvPr>
        </p:nvSpPr>
        <p:spPr/>
        <p:txBody>
          <a:bodyPr/>
          <a:lstStyle/>
          <a:p>
            <a:r>
              <a:rPr lang="en-GB" dirty="0" smtClean="0">
                <a:latin typeface="Arial" charset="0"/>
                <a:ea typeface="ＭＳ Ｐゴシック" pitchFamily="34" charset="-128"/>
                <a:cs typeface="Arial" charset="0"/>
              </a:rPr>
              <a:t>Healthy base table</a:t>
            </a:r>
          </a:p>
        </p:txBody>
      </p:sp>
      <p:pic>
        <p:nvPicPr>
          <p:cNvPr id="5" name="Picture 4"/>
          <p:cNvPicPr>
            <a:picLocks noChangeAspect="1"/>
          </p:cNvPicPr>
          <p:nvPr/>
        </p:nvPicPr>
        <p:blipFill>
          <a:blip r:embed="rId3"/>
          <a:stretch>
            <a:fillRect/>
          </a:stretch>
        </p:blipFill>
        <p:spPr>
          <a:xfrm>
            <a:off x="1915886" y="1469571"/>
            <a:ext cx="8882743" cy="4376058"/>
          </a:xfrm>
          <a:prstGeom prst="rect">
            <a:avLst/>
          </a:prstGeom>
        </p:spPr>
      </p:pic>
    </p:spTree>
    <p:extLst>
      <p:ext uri="{BB962C8B-B14F-4D97-AF65-F5344CB8AC3E}">
        <p14:creationId xmlns:p14="http://schemas.microsoft.com/office/powerpoint/2010/main" val="921761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p:cNvSpPr>
            <a:spLocks noGrp="1"/>
          </p:cNvSpPr>
          <p:nvPr>
            <p:ph type="title"/>
          </p:nvPr>
        </p:nvSpPr>
        <p:spPr/>
        <p:txBody>
          <a:bodyPr/>
          <a:lstStyle/>
          <a:p>
            <a:r>
              <a:rPr lang="en-GB" dirty="0" smtClean="0">
                <a:latin typeface="Arial" charset="0"/>
                <a:ea typeface="ＭＳ Ｐゴシック" pitchFamily="34" charset="-128"/>
                <a:cs typeface="Arial" charset="0"/>
              </a:rPr>
              <a:t>Smoker loadings</a:t>
            </a:r>
          </a:p>
        </p:txBody>
      </p:sp>
      <p:pic>
        <p:nvPicPr>
          <p:cNvPr id="4" name="Picture 3"/>
          <p:cNvPicPr>
            <a:picLocks noChangeAspect="1"/>
          </p:cNvPicPr>
          <p:nvPr/>
        </p:nvPicPr>
        <p:blipFill>
          <a:blip r:embed="rId3"/>
          <a:stretch>
            <a:fillRect/>
          </a:stretch>
        </p:blipFill>
        <p:spPr>
          <a:xfrm>
            <a:off x="1730829" y="1469571"/>
            <a:ext cx="9046028" cy="4591711"/>
          </a:xfrm>
          <a:prstGeom prst="rect">
            <a:avLst/>
          </a:prstGeom>
        </p:spPr>
      </p:pic>
    </p:spTree>
    <p:extLst>
      <p:ext uri="{BB962C8B-B14F-4D97-AF65-F5344CB8AC3E}">
        <p14:creationId xmlns:p14="http://schemas.microsoft.com/office/powerpoint/2010/main" val="623839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Impact of socioeconomic status</a:t>
            </a:r>
            <a:endParaRPr lang="en-US" dirty="0"/>
          </a:p>
        </p:txBody>
      </p:sp>
      <p:sp>
        <p:nvSpPr>
          <p:cNvPr id="3" name="Content Placeholder 2"/>
          <p:cNvSpPr>
            <a:spLocks noGrp="1"/>
          </p:cNvSpPr>
          <p:nvPr>
            <p:ph idx="1"/>
          </p:nvPr>
        </p:nvSpPr>
        <p:spPr bwMode="gray">
          <a:xfrm>
            <a:off x="6493815" y="2034045"/>
            <a:ext cx="3715399" cy="3356398"/>
          </a:xfrm>
        </p:spPr>
        <p:txBody>
          <a:bodyPr>
            <a:normAutofit/>
          </a:bodyPr>
          <a:lstStyle/>
          <a:p>
            <a:endParaRPr lang="en-US" sz="1350" b="1" dirty="0">
              <a:solidFill>
                <a:srgbClr val="C00000"/>
              </a:solidFill>
            </a:endParaRPr>
          </a:p>
          <a:p>
            <a:endParaRPr lang="en-US" sz="2100" b="1" dirty="0">
              <a:solidFill>
                <a:schemeClr val="accent1"/>
              </a:solidFill>
            </a:endParaRPr>
          </a:p>
        </p:txBody>
      </p:sp>
      <p:sp>
        <p:nvSpPr>
          <p:cNvPr id="4" name="Text Placeholder 3"/>
          <p:cNvSpPr>
            <a:spLocks noGrp="1"/>
          </p:cNvSpPr>
          <p:nvPr>
            <p:ph type="body" sz="quarter" idx="15"/>
          </p:nvPr>
        </p:nvSpPr>
        <p:spPr bwMode="gray"/>
        <p:txBody>
          <a:bodyPr/>
          <a:lstStyle/>
          <a:p>
            <a:r>
              <a:rPr lang="en-US" dirty="0"/>
              <a:t>Impact of </a:t>
            </a:r>
            <a:r>
              <a:rPr lang="en-US" dirty="0" smtClean="0"/>
              <a:t>health and/or socioeconomic status on mortality</a:t>
            </a:r>
            <a:endParaRPr lang="en-US" dirty="0"/>
          </a:p>
        </p:txBody>
      </p:sp>
      <p:pic>
        <p:nvPicPr>
          <p:cNvPr id="5" name="Picture 4"/>
          <p:cNvPicPr>
            <a:picLocks noChangeAspect="1"/>
          </p:cNvPicPr>
          <p:nvPr/>
        </p:nvPicPr>
        <p:blipFill>
          <a:blip r:embed="rId3"/>
          <a:stretch>
            <a:fillRect/>
          </a:stretch>
        </p:blipFill>
        <p:spPr>
          <a:xfrm>
            <a:off x="968829" y="2321514"/>
            <a:ext cx="5604298" cy="3639066"/>
          </a:xfrm>
          <a:prstGeom prst="rect">
            <a:avLst/>
          </a:prstGeom>
        </p:spPr>
      </p:pic>
      <p:sp>
        <p:nvSpPr>
          <p:cNvPr id="8" name="Text Placeholder 3"/>
          <p:cNvSpPr txBox="1">
            <a:spLocks/>
          </p:cNvSpPr>
          <p:nvPr/>
        </p:nvSpPr>
        <p:spPr bwMode="gray">
          <a:xfrm>
            <a:off x="968829" y="1970683"/>
            <a:ext cx="5816761" cy="37287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chemeClr val="accent1"/>
              </a:buClr>
              <a:buSzPct val="100000"/>
              <a:buFont typeface="Wingdings" panose="05000000000000000000" pitchFamily="2" charset="2"/>
              <a:buNone/>
              <a:defRPr lang="en-US" sz="2000" b="1" kern="1200" smtClean="0">
                <a:solidFill>
                  <a:schemeClr val="tx1"/>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chemeClr val="accent1"/>
              </a:buClr>
              <a:buSzPct val="110000"/>
              <a:buFont typeface="Arial" pitchFamily="34" charset="0"/>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chemeClr val="accent1"/>
              </a:buClr>
              <a:buFont typeface="Courier New" panose="02070309020205020404" pitchFamily="49" charset="0"/>
              <a:buChar char="o"/>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chemeClr val="accent1"/>
              </a:buClr>
              <a:buFont typeface="Arial" panose="020B0604020202020204" pitchFamily="34" charset="0"/>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chemeClr val="accent1"/>
              </a:buClr>
              <a:buFont typeface="Courier New" panose="02070309020205020404" pitchFamily="49" charset="0"/>
              <a:buChar char="o"/>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050" b="0" dirty="0"/>
              <a:t>10</a:t>
            </a:r>
            <a:r>
              <a:rPr lang="en-US" sz="1050" b="0" baseline="30000" dirty="0"/>
              <a:t>th</a:t>
            </a:r>
            <a:r>
              <a:rPr lang="en-US" sz="1050" b="0" dirty="0"/>
              <a:t> and 90</a:t>
            </a:r>
            <a:r>
              <a:rPr lang="en-US" sz="1050" b="0" baseline="30000" dirty="0"/>
              <a:t>th</a:t>
            </a:r>
            <a:r>
              <a:rPr lang="en-US" sz="1050" b="0" dirty="0"/>
              <a:t> percentiles of predicted mortality rates for Models 2-5 relative to Model 1 by age</a:t>
            </a:r>
          </a:p>
        </p:txBody>
      </p:sp>
      <p:graphicFrame>
        <p:nvGraphicFramePr>
          <p:cNvPr id="7" name="Table 6"/>
          <p:cNvGraphicFramePr>
            <a:graphicFrameLocks noGrp="1"/>
          </p:cNvGraphicFramePr>
          <p:nvPr>
            <p:extLst>
              <p:ext uri="{D42A27DB-BD31-4B8C-83A1-F6EECF244321}">
                <p14:modId xmlns:p14="http://schemas.microsoft.com/office/powerpoint/2010/main" val="844942262"/>
              </p:ext>
            </p:extLst>
          </p:nvPr>
        </p:nvGraphicFramePr>
        <p:xfrm>
          <a:off x="6785591" y="2321515"/>
          <a:ext cx="4285180" cy="3065090"/>
        </p:xfrm>
        <a:graphic>
          <a:graphicData uri="http://schemas.openxmlformats.org/drawingml/2006/table">
            <a:tbl>
              <a:tblPr firstRow="1" bandRow="1">
                <a:tableStyleId>{5C22544A-7EE6-4342-B048-85BDC9FD1C3A}</a:tableStyleId>
              </a:tblPr>
              <a:tblGrid>
                <a:gridCol w="1536394"/>
                <a:gridCol w="2748786"/>
              </a:tblGrid>
              <a:tr h="455376">
                <a:tc>
                  <a:txBody>
                    <a:bodyPr/>
                    <a:lstStyle/>
                    <a:p>
                      <a:r>
                        <a:rPr lang="en-GB" sz="1200" dirty="0" smtClean="0"/>
                        <a:t>Model No.</a:t>
                      </a:r>
                      <a:endParaRPr lang="en-GB" sz="1200" dirty="0"/>
                    </a:p>
                  </a:txBody>
                  <a:tcPr marL="68580" marR="68580" marT="34290" marB="34290"/>
                </a:tc>
                <a:tc>
                  <a:txBody>
                    <a:bodyPr/>
                    <a:lstStyle/>
                    <a:p>
                      <a:r>
                        <a:rPr lang="en-GB" sz="1200" dirty="0" smtClean="0"/>
                        <a:t>Variables included</a:t>
                      </a:r>
                      <a:endParaRPr lang="en-GB" sz="1200" dirty="0"/>
                    </a:p>
                  </a:txBody>
                  <a:tcPr marL="68580" marR="68580" marT="34290" marB="34290"/>
                </a:tc>
              </a:tr>
              <a:tr h="455376">
                <a:tc>
                  <a:txBody>
                    <a:bodyPr/>
                    <a:lstStyle/>
                    <a:p>
                      <a:pPr algn="ctr"/>
                      <a:r>
                        <a:rPr lang="en-GB" sz="1400" dirty="0" smtClean="0"/>
                        <a:t>1</a:t>
                      </a:r>
                      <a:endParaRPr lang="en-GB" sz="1400" dirty="0"/>
                    </a:p>
                  </a:txBody>
                  <a:tcPr marL="68580" marR="68580" marT="34290" marB="34290"/>
                </a:tc>
                <a:tc>
                  <a:txBody>
                    <a:bodyPr/>
                    <a:lstStyle/>
                    <a:p>
                      <a:r>
                        <a:rPr lang="en-GB" sz="1400" dirty="0" smtClean="0"/>
                        <a:t>Gender only</a:t>
                      </a:r>
                      <a:endParaRPr lang="en-GB" sz="1400" dirty="0"/>
                    </a:p>
                  </a:txBody>
                  <a:tcPr marL="68580" marR="68580" marT="34290" marB="34290"/>
                </a:tc>
              </a:tr>
              <a:tr h="455376">
                <a:tc>
                  <a:txBody>
                    <a:bodyPr/>
                    <a:lstStyle/>
                    <a:p>
                      <a:pPr algn="ctr"/>
                      <a:r>
                        <a:rPr lang="en-GB" sz="1400" dirty="0" smtClean="0"/>
                        <a:t>2</a:t>
                      </a:r>
                      <a:endParaRPr lang="en-GB" sz="1400" dirty="0"/>
                    </a:p>
                  </a:txBody>
                  <a:tcPr marL="68580" marR="68580" marT="34290" marB="34290"/>
                </a:tc>
                <a:tc>
                  <a:txBody>
                    <a:bodyPr/>
                    <a:lstStyle/>
                    <a:p>
                      <a:r>
                        <a:rPr lang="en-GB" sz="1400" dirty="0" smtClean="0"/>
                        <a:t>Gender</a:t>
                      </a:r>
                      <a:r>
                        <a:rPr lang="en-GB" sz="1400" baseline="0" dirty="0" smtClean="0"/>
                        <a:t> &amp; smoker</a:t>
                      </a:r>
                      <a:endParaRPr lang="en-GB" sz="1400" dirty="0"/>
                    </a:p>
                  </a:txBody>
                  <a:tcPr marL="68580" marR="68580" marT="34290" marB="34290"/>
                </a:tc>
              </a:tr>
              <a:tr h="644453">
                <a:tc>
                  <a:txBody>
                    <a:bodyPr/>
                    <a:lstStyle/>
                    <a:p>
                      <a:pPr algn="ctr"/>
                      <a:r>
                        <a:rPr lang="en-GB" sz="1400" dirty="0" smtClean="0"/>
                        <a:t>3</a:t>
                      </a:r>
                      <a:endParaRPr lang="en-GB" sz="1400" dirty="0"/>
                    </a:p>
                  </a:txBody>
                  <a:tcPr marL="68580" marR="68580" marT="34290" marB="34290"/>
                </a:tc>
                <a:tc>
                  <a:txBody>
                    <a:bodyPr/>
                    <a:lstStyle/>
                    <a:p>
                      <a:r>
                        <a:rPr lang="en-GB" sz="1400" dirty="0" smtClean="0"/>
                        <a:t>Gender, socioeconomic</a:t>
                      </a:r>
                      <a:r>
                        <a:rPr lang="en-GB" sz="1400" baseline="0" dirty="0" smtClean="0"/>
                        <a:t> &amp; marital status</a:t>
                      </a:r>
                      <a:endParaRPr lang="en-GB" sz="1400" dirty="0"/>
                    </a:p>
                  </a:txBody>
                  <a:tcPr marL="68580" marR="68580" marT="34290" marB="34290"/>
                </a:tc>
              </a:tr>
              <a:tr h="599133">
                <a:tc>
                  <a:txBody>
                    <a:bodyPr/>
                    <a:lstStyle/>
                    <a:p>
                      <a:pPr algn="ctr"/>
                      <a:r>
                        <a:rPr lang="en-GB" sz="1400" dirty="0" smtClean="0"/>
                        <a:t>4</a:t>
                      </a:r>
                      <a:endParaRPr lang="en-GB" sz="1400" dirty="0"/>
                    </a:p>
                  </a:txBody>
                  <a:tcPr marL="68580" marR="68580" marT="34290" marB="34290"/>
                </a:tc>
                <a:tc>
                  <a:txBody>
                    <a:bodyPr/>
                    <a:lstStyle/>
                    <a:p>
                      <a:r>
                        <a:rPr lang="en-GB" sz="1400" dirty="0" smtClean="0"/>
                        <a:t>Health details,</a:t>
                      </a:r>
                      <a:r>
                        <a:rPr lang="en-GB" sz="1400" baseline="0" dirty="0" smtClean="0"/>
                        <a:t> underwriting classification &amp; smoker status</a:t>
                      </a:r>
                      <a:endParaRPr lang="en-GB" sz="1400" dirty="0"/>
                    </a:p>
                  </a:txBody>
                  <a:tcPr marL="68580" marR="68580" marT="34290" marB="34290"/>
                </a:tc>
              </a:tr>
              <a:tr h="455376">
                <a:tc>
                  <a:txBody>
                    <a:bodyPr/>
                    <a:lstStyle/>
                    <a:p>
                      <a:pPr algn="ctr"/>
                      <a:r>
                        <a:rPr lang="en-GB" sz="1400" dirty="0" smtClean="0"/>
                        <a:t>5</a:t>
                      </a:r>
                      <a:endParaRPr lang="en-GB" sz="1400" dirty="0"/>
                    </a:p>
                  </a:txBody>
                  <a:tcPr marL="68580" marR="68580" marT="34290" marB="34290"/>
                </a:tc>
                <a:tc>
                  <a:txBody>
                    <a:bodyPr/>
                    <a:lstStyle/>
                    <a:p>
                      <a:r>
                        <a:rPr lang="en-GB" sz="1400" dirty="0" smtClean="0"/>
                        <a:t>M3 + M4</a:t>
                      </a:r>
                      <a:endParaRPr lang="en-GB" sz="1400" dirty="0"/>
                    </a:p>
                  </a:txBody>
                  <a:tcPr marL="68580" marR="68580" marT="34290" marB="34290"/>
                </a:tc>
              </a:tr>
            </a:tbl>
          </a:graphicData>
        </a:graphic>
      </p:graphicFrame>
      <p:sp>
        <p:nvSpPr>
          <p:cNvPr id="6" name="Text Placeholder 5"/>
          <p:cNvSpPr>
            <a:spLocks noGrp="1"/>
          </p:cNvSpPr>
          <p:nvPr>
            <p:ph type="body" sz="quarter" idx="16"/>
          </p:nvPr>
        </p:nvSpPr>
        <p:spPr/>
        <p:txBody>
          <a:bodyPr/>
          <a:lstStyle/>
          <a:p>
            <a:r>
              <a:rPr lang="en-GB" dirty="0" smtClean="0"/>
              <a:t>RGA UK - Much more details on this are available</a:t>
            </a:r>
            <a:endParaRPr lang="en-GB" dirty="0"/>
          </a:p>
        </p:txBody>
      </p:sp>
    </p:spTree>
    <p:extLst>
      <p:ext uri="{BB962C8B-B14F-4D97-AF65-F5344CB8AC3E}">
        <p14:creationId xmlns:p14="http://schemas.microsoft.com/office/powerpoint/2010/main" val="2512156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83359" y="609604"/>
            <a:ext cx="10687912" cy="1114661"/>
          </a:xfrm>
        </p:spPr>
        <p:txBody>
          <a:bodyPr/>
          <a:lstStyle/>
          <a:p>
            <a:r>
              <a:rPr lang="en-US" dirty="0" smtClean="0">
                <a:latin typeface="Arial" charset="0"/>
                <a:ea typeface="ＭＳ Ｐゴシック" pitchFamily="34" charset="-128"/>
                <a:cs typeface="Arial" charset="0"/>
              </a:rPr>
              <a:t>Underwriting Loading Specifics</a:t>
            </a:r>
          </a:p>
        </p:txBody>
      </p:sp>
      <p:grpSp>
        <p:nvGrpSpPr>
          <p:cNvPr id="5" name="Group 4"/>
          <p:cNvGrpSpPr/>
          <p:nvPr/>
        </p:nvGrpSpPr>
        <p:grpSpPr>
          <a:xfrm>
            <a:off x="8052181" y="4286965"/>
            <a:ext cx="463727" cy="773079"/>
            <a:chOff x="8227212" y="3695380"/>
            <a:chExt cx="347886" cy="579809"/>
          </a:xfrm>
        </p:grpSpPr>
        <p:sp>
          <p:nvSpPr>
            <p:cNvPr id="6" name="Freeform 14"/>
            <p:cNvSpPr>
              <a:spLocks/>
            </p:cNvSpPr>
            <p:nvPr/>
          </p:nvSpPr>
          <p:spPr bwMode="gray">
            <a:xfrm>
              <a:off x="8326746" y="3695380"/>
              <a:ext cx="148818" cy="100500"/>
            </a:xfrm>
            <a:custGeom>
              <a:avLst/>
              <a:gdLst>
                <a:gd name="T0" fmla="*/ 90 w 90"/>
                <a:gd name="T1" fmla="*/ 61 h 61"/>
                <a:gd name="T2" fmla="*/ 90 w 90"/>
                <a:gd name="T3" fmla="*/ 15 h 61"/>
                <a:gd name="T4" fmla="*/ 74 w 90"/>
                <a:gd name="T5" fmla="*/ 0 h 61"/>
                <a:gd name="T6" fmla="*/ 16 w 90"/>
                <a:gd name="T7" fmla="*/ 0 h 61"/>
                <a:gd name="T8" fmla="*/ 0 w 90"/>
                <a:gd name="T9" fmla="*/ 15 h 61"/>
                <a:gd name="T10" fmla="*/ 0 w 90"/>
                <a:gd name="T11" fmla="*/ 61 h 61"/>
                <a:gd name="T12" fmla="*/ 90 w 9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90" h="61">
                  <a:moveTo>
                    <a:pt x="90" y="61"/>
                  </a:moveTo>
                  <a:cubicBezTo>
                    <a:pt x="90" y="15"/>
                    <a:pt x="90" y="15"/>
                    <a:pt x="90" y="15"/>
                  </a:cubicBezTo>
                  <a:cubicBezTo>
                    <a:pt x="90" y="7"/>
                    <a:pt x="83" y="0"/>
                    <a:pt x="74" y="0"/>
                  </a:cubicBezTo>
                  <a:cubicBezTo>
                    <a:pt x="16" y="0"/>
                    <a:pt x="16" y="0"/>
                    <a:pt x="16" y="0"/>
                  </a:cubicBezTo>
                  <a:cubicBezTo>
                    <a:pt x="7" y="0"/>
                    <a:pt x="0" y="7"/>
                    <a:pt x="0" y="15"/>
                  </a:cubicBezTo>
                  <a:cubicBezTo>
                    <a:pt x="0" y="61"/>
                    <a:pt x="0" y="61"/>
                    <a:pt x="0" y="61"/>
                  </a:cubicBezTo>
                  <a:lnTo>
                    <a:pt x="90" y="61"/>
                  </a:lnTo>
                  <a:close/>
                </a:path>
              </a:pathLst>
            </a:custGeom>
            <a:solidFill>
              <a:srgbClr val="D92B2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 name="Freeform 15"/>
            <p:cNvSpPr>
              <a:spLocks noEditPoints="1"/>
            </p:cNvSpPr>
            <p:nvPr/>
          </p:nvSpPr>
          <p:spPr bwMode="gray">
            <a:xfrm>
              <a:off x="8227212" y="3812308"/>
              <a:ext cx="347886" cy="462881"/>
            </a:xfrm>
            <a:custGeom>
              <a:avLst/>
              <a:gdLst>
                <a:gd name="T0" fmla="*/ 188 w 210"/>
                <a:gd name="T1" fmla="*/ 18 h 279"/>
                <a:gd name="T2" fmla="*/ 150 w 210"/>
                <a:gd name="T3" fmla="*/ 0 h 279"/>
                <a:gd name="T4" fmla="*/ 60 w 210"/>
                <a:gd name="T5" fmla="*/ 0 h 279"/>
                <a:gd name="T6" fmla="*/ 22 w 210"/>
                <a:gd name="T7" fmla="*/ 18 h 279"/>
                <a:gd name="T8" fmla="*/ 0 w 210"/>
                <a:gd name="T9" fmla="*/ 42 h 279"/>
                <a:gd name="T10" fmla="*/ 0 w 210"/>
                <a:gd name="T11" fmla="*/ 255 h 279"/>
                <a:gd name="T12" fmla="*/ 22 w 210"/>
                <a:gd name="T13" fmla="*/ 279 h 279"/>
                <a:gd name="T14" fmla="*/ 188 w 210"/>
                <a:gd name="T15" fmla="*/ 279 h 279"/>
                <a:gd name="T16" fmla="*/ 210 w 210"/>
                <a:gd name="T17" fmla="*/ 255 h 279"/>
                <a:gd name="T18" fmla="*/ 210 w 210"/>
                <a:gd name="T19" fmla="*/ 42 h 279"/>
                <a:gd name="T20" fmla="*/ 188 w 210"/>
                <a:gd name="T21" fmla="*/ 18 h 279"/>
                <a:gd name="T22" fmla="*/ 189 w 210"/>
                <a:gd name="T23" fmla="*/ 212 h 279"/>
                <a:gd name="T24" fmla="*/ 180 w 210"/>
                <a:gd name="T25" fmla="*/ 219 h 279"/>
                <a:gd name="T26" fmla="*/ 30 w 210"/>
                <a:gd name="T27" fmla="*/ 219 h 279"/>
                <a:gd name="T28" fmla="*/ 21 w 210"/>
                <a:gd name="T29" fmla="*/ 212 h 279"/>
                <a:gd name="T30" fmla="*/ 21 w 210"/>
                <a:gd name="T31" fmla="*/ 118 h 279"/>
                <a:gd name="T32" fmla="*/ 30 w 210"/>
                <a:gd name="T33" fmla="*/ 110 h 279"/>
                <a:gd name="T34" fmla="*/ 180 w 210"/>
                <a:gd name="T35" fmla="*/ 110 h 279"/>
                <a:gd name="T36" fmla="*/ 189 w 210"/>
                <a:gd name="T37" fmla="*/ 118 h 279"/>
                <a:gd name="T38" fmla="*/ 189 w 210"/>
                <a:gd name="T39" fmla="*/ 21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279">
                  <a:moveTo>
                    <a:pt x="188" y="18"/>
                  </a:moveTo>
                  <a:cubicBezTo>
                    <a:pt x="188" y="18"/>
                    <a:pt x="152" y="17"/>
                    <a:pt x="150" y="0"/>
                  </a:cubicBezTo>
                  <a:cubicBezTo>
                    <a:pt x="60" y="0"/>
                    <a:pt x="60" y="0"/>
                    <a:pt x="60" y="0"/>
                  </a:cubicBezTo>
                  <a:cubicBezTo>
                    <a:pt x="58" y="16"/>
                    <a:pt x="22" y="18"/>
                    <a:pt x="22" y="18"/>
                  </a:cubicBezTo>
                  <a:cubicBezTo>
                    <a:pt x="10" y="18"/>
                    <a:pt x="0" y="29"/>
                    <a:pt x="0" y="42"/>
                  </a:cubicBezTo>
                  <a:cubicBezTo>
                    <a:pt x="0" y="255"/>
                    <a:pt x="0" y="255"/>
                    <a:pt x="0" y="255"/>
                  </a:cubicBezTo>
                  <a:cubicBezTo>
                    <a:pt x="0" y="268"/>
                    <a:pt x="10" y="279"/>
                    <a:pt x="22" y="279"/>
                  </a:cubicBezTo>
                  <a:cubicBezTo>
                    <a:pt x="188" y="279"/>
                    <a:pt x="188" y="279"/>
                    <a:pt x="188" y="279"/>
                  </a:cubicBezTo>
                  <a:cubicBezTo>
                    <a:pt x="200" y="279"/>
                    <a:pt x="210" y="268"/>
                    <a:pt x="210" y="255"/>
                  </a:cubicBezTo>
                  <a:cubicBezTo>
                    <a:pt x="210" y="42"/>
                    <a:pt x="210" y="42"/>
                    <a:pt x="210" y="42"/>
                  </a:cubicBezTo>
                  <a:cubicBezTo>
                    <a:pt x="210" y="29"/>
                    <a:pt x="200" y="18"/>
                    <a:pt x="188" y="18"/>
                  </a:cubicBezTo>
                  <a:close/>
                  <a:moveTo>
                    <a:pt x="189" y="212"/>
                  </a:moveTo>
                  <a:cubicBezTo>
                    <a:pt x="189" y="216"/>
                    <a:pt x="185" y="219"/>
                    <a:pt x="180" y="219"/>
                  </a:cubicBezTo>
                  <a:cubicBezTo>
                    <a:pt x="30" y="219"/>
                    <a:pt x="30" y="219"/>
                    <a:pt x="30" y="219"/>
                  </a:cubicBezTo>
                  <a:cubicBezTo>
                    <a:pt x="25" y="219"/>
                    <a:pt x="21" y="216"/>
                    <a:pt x="21" y="212"/>
                  </a:cubicBezTo>
                  <a:cubicBezTo>
                    <a:pt x="21" y="118"/>
                    <a:pt x="21" y="118"/>
                    <a:pt x="21" y="118"/>
                  </a:cubicBezTo>
                  <a:cubicBezTo>
                    <a:pt x="21" y="114"/>
                    <a:pt x="25" y="110"/>
                    <a:pt x="30" y="110"/>
                  </a:cubicBezTo>
                  <a:cubicBezTo>
                    <a:pt x="180" y="110"/>
                    <a:pt x="180" y="110"/>
                    <a:pt x="180" y="110"/>
                  </a:cubicBezTo>
                  <a:cubicBezTo>
                    <a:pt x="185" y="110"/>
                    <a:pt x="189" y="114"/>
                    <a:pt x="189" y="118"/>
                  </a:cubicBezTo>
                  <a:lnTo>
                    <a:pt x="189" y="212"/>
                  </a:lnTo>
                  <a:close/>
                </a:path>
              </a:pathLst>
            </a:custGeom>
            <a:solidFill>
              <a:srgbClr val="D92B2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Freeform 16"/>
            <p:cNvSpPr>
              <a:spLocks/>
            </p:cNvSpPr>
            <p:nvPr/>
          </p:nvSpPr>
          <p:spPr bwMode="gray">
            <a:xfrm>
              <a:off x="8327712" y="4013309"/>
              <a:ext cx="145919" cy="145919"/>
            </a:xfrm>
            <a:custGeom>
              <a:avLst/>
              <a:gdLst>
                <a:gd name="T0" fmla="*/ 86 w 88"/>
                <a:gd name="T1" fmla="*/ 24 h 88"/>
                <a:gd name="T2" fmla="*/ 64 w 88"/>
                <a:gd name="T3" fmla="*/ 24 h 88"/>
                <a:gd name="T4" fmla="*/ 64 w 88"/>
                <a:gd name="T5" fmla="*/ 2 h 88"/>
                <a:gd name="T6" fmla="*/ 62 w 88"/>
                <a:gd name="T7" fmla="*/ 0 h 88"/>
                <a:gd name="T8" fmla="*/ 26 w 88"/>
                <a:gd name="T9" fmla="*/ 0 h 88"/>
                <a:gd name="T10" fmla="*/ 24 w 88"/>
                <a:gd name="T11" fmla="*/ 2 h 88"/>
                <a:gd name="T12" fmla="*/ 24 w 88"/>
                <a:gd name="T13" fmla="*/ 24 h 88"/>
                <a:gd name="T14" fmla="*/ 2 w 88"/>
                <a:gd name="T15" fmla="*/ 24 h 88"/>
                <a:gd name="T16" fmla="*/ 0 w 88"/>
                <a:gd name="T17" fmla="*/ 26 h 88"/>
                <a:gd name="T18" fmla="*/ 0 w 88"/>
                <a:gd name="T19" fmla="*/ 62 h 88"/>
                <a:gd name="T20" fmla="*/ 2 w 88"/>
                <a:gd name="T21" fmla="*/ 64 h 88"/>
                <a:gd name="T22" fmla="*/ 24 w 88"/>
                <a:gd name="T23" fmla="*/ 64 h 88"/>
                <a:gd name="T24" fmla="*/ 24 w 88"/>
                <a:gd name="T25" fmla="*/ 86 h 88"/>
                <a:gd name="T26" fmla="*/ 26 w 88"/>
                <a:gd name="T27" fmla="*/ 88 h 88"/>
                <a:gd name="T28" fmla="*/ 62 w 88"/>
                <a:gd name="T29" fmla="*/ 88 h 88"/>
                <a:gd name="T30" fmla="*/ 64 w 88"/>
                <a:gd name="T31" fmla="*/ 86 h 88"/>
                <a:gd name="T32" fmla="*/ 64 w 88"/>
                <a:gd name="T33" fmla="*/ 64 h 88"/>
                <a:gd name="T34" fmla="*/ 86 w 88"/>
                <a:gd name="T35" fmla="*/ 64 h 88"/>
                <a:gd name="T36" fmla="*/ 88 w 88"/>
                <a:gd name="T37" fmla="*/ 62 h 88"/>
                <a:gd name="T38" fmla="*/ 88 w 88"/>
                <a:gd name="T39" fmla="*/ 26 h 88"/>
                <a:gd name="T40" fmla="*/ 86 w 88"/>
                <a:gd name="T41" fmla="*/ 2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88">
                  <a:moveTo>
                    <a:pt x="86" y="24"/>
                  </a:moveTo>
                  <a:cubicBezTo>
                    <a:pt x="64" y="24"/>
                    <a:pt x="64" y="24"/>
                    <a:pt x="64" y="24"/>
                  </a:cubicBezTo>
                  <a:cubicBezTo>
                    <a:pt x="64" y="2"/>
                    <a:pt x="64" y="2"/>
                    <a:pt x="64" y="2"/>
                  </a:cubicBezTo>
                  <a:cubicBezTo>
                    <a:pt x="64" y="1"/>
                    <a:pt x="63" y="0"/>
                    <a:pt x="62" y="0"/>
                  </a:cubicBezTo>
                  <a:cubicBezTo>
                    <a:pt x="26" y="0"/>
                    <a:pt x="26" y="0"/>
                    <a:pt x="26" y="0"/>
                  </a:cubicBezTo>
                  <a:cubicBezTo>
                    <a:pt x="25" y="0"/>
                    <a:pt x="24" y="1"/>
                    <a:pt x="24" y="2"/>
                  </a:cubicBezTo>
                  <a:cubicBezTo>
                    <a:pt x="24" y="24"/>
                    <a:pt x="24" y="24"/>
                    <a:pt x="24" y="24"/>
                  </a:cubicBezTo>
                  <a:cubicBezTo>
                    <a:pt x="2" y="24"/>
                    <a:pt x="2" y="24"/>
                    <a:pt x="2" y="24"/>
                  </a:cubicBezTo>
                  <a:cubicBezTo>
                    <a:pt x="1" y="24"/>
                    <a:pt x="0" y="25"/>
                    <a:pt x="0" y="26"/>
                  </a:cubicBezTo>
                  <a:cubicBezTo>
                    <a:pt x="0" y="62"/>
                    <a:pt x="0" y="62"/>
                    <a:pt x="0" y="62"/>
                  </a:cubicBezTo>
                  <a:cubicBezTo>
                    <a:pt x="0" y="63"/>
                    <a:pt x="1" y="64"/>
                    <a:pt x="2" y="64"/>
                  </a:cubicBezTo>
                  <a:cubicBezTo>
                    <a:pt x="24" y="64"/>
                    <a:pt x="24" y="64"/>
                    <a:pt x="24" y="64"/>
                  </a:cubicBezTo>
                  <a:cubicBezTo>
                    <a:pt x="24" y="86"/>
                    <a:pt x="24" y="86"/>
                    <a:pt x="24" y="86"/>
                  </a:cubicBezTo>
                  <a:cubicBezTo>
                    <a:pt x="24" y="87"/>
                    <a:pt x="25" y="88"/>
                    <a:pt x="26" y="88"/>
                  </a:cubicBezTo>
                  <a:cubicBezTo>
                    <a:pt x="62" y="88"/>
                    <a:pt x="62" y="88"/>
                    <a:pt x="62" y="88"/>
                  </a:cubicBezTo>
                  <a:cubicBezTo>
                    <a:pt x="63" y="88"/>
                    <a:pt x="64" y="87"/>
                    <a:pt x="64" y="86"/>
                  </a:cubicBezTo>
                  <a:cubicBezTo>
                    <a:pt x="64" y="64"/>
                    <a:pt x="64" y="64"/>
                    <a:pt x="64" y="64"/>
                  </a:cubicBezTo>
                  <a:cubicBezTo>
                    <a:pt x="86" y="64"/>
                    <a:pt x="86" y="64"/>
                    <a:pt x="86" y="64"/>
                  </a:cubicBezTo>
                  <a:cubicBezTo>
                    <a:pt x="87" y="64"/>
                    <a:pt x="88" y="63"/>
                    <a:pt x="88" y="62"/>
                  </a:cubicBezTo>
                  <a:cubicBezTo>
                    <a:pt x="88" y="26"/>
                    <a:pt x="88" y="26"/>
                    <a:pt x="88" y="26"/>
                  </a:cubicBezTo>
                  <a:cubicBezTo>
                    <a:pt x="88" y="25"/>
                    <a:pt x="87" y="24"/>
                    <a:pt x="86" y="24"/>
                  </a:cubicBezTo>
                  <a:close/>
                </a:path>
              </a:pathLst>
            </a:custGeom>
            <a:solidFill>
              <a:srgbClr val="D92B2B"/>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4359413" y="4384043"/>
            <a:ext cx="619591" cy="771791"/>
            <a:chOff x="6978676" y="3703072"/>
            <a:chExt cx="464814" cy="578843"/>
          </a:xfrm>
        </p:grpSpPr>
        <p:sp>
          <p:nvSpPr>
            <p:cNvPr id="10" name="Oval 24"/>
            <p:cNvSpPr>
              <a:spLocks noChangeArrowheads="1"/>
            </p:cNvSpPr>
            <p:nvPr/>
          </p:nvSpPr>
          <p:spPr bwMode="gray">
            <a:xfrm>
              <a:off x="7092705" y="3703072"/>
              <a:ext cx="234823" cy="237722"/>
            </a:xfrm>
            <a:prstGeom prst="ellipse">
              <a:avLst/>
            </a:prstGeom>
            <a:solidFill>
              <a:srgbClr val="D92B2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25"/>
            <p:cNvSpPr>
              <a:spLocks noEditPoints="1"/>
            </p:cNvSpPr>
            <p:nvPr/>
          </p:nvSpPr>
          <p:spPr bwMode="gray">
            <a:xfrm>
              <a:off x="6978676" y="3943693"/>
              <a:ext cx="464814" cy="338222"/>
            </a:xfrm>
            <a:custGeom>
              <a:avLst/>
              <a:gdLst>
                <a:gd name="T0" fmla="*/ 199 w 281"/>
                <a:gd name="T1" fmla="*/ 0 h 204"/>
                <a:gd name="T2" fmla="*/ 158 w 281"/>
                <a:gd name="T3" fmla="*/ 134 h 204"/>
                <a:gd name="T4" fmla="*/ 158 w 281"/>
                <a:gd name="T5" fmla="*/ 122 h 204"/>
                <a:gd name="T6" fmla="*/ 150 w 281"/>
                <a:gd name="T7" fmla="*/ 50 h 204"/>
                <a:gd name="T8" fmla="*/ 161 w 281"/>
                <a:gd name="T9" fmla="*/ 29 h 204"/>
                <a:gd name="T10" fmla="*/ 161 w 281"/>
                <a:gd name="T11" fmla="*/ 22 h 204"/>
                <a:gd name="T12" fmla="*/ 140 w 281"/>
                <a:gd name="T13" fmla="*/ 1 h 204"/>
                <a:gd name="T14" fmla="*/ 120 w 281"/>
                <a:gd name="T15" fmla="*/ 22 h 204"/>
                <a:gd name="T16" fmla="*/ 120 w 281"/>
                <a:gd name="T17" fmla="*/ 29 h 204"/>
                <a:gd name="T18" fmla="*/ 131 w 281"/>
                <a:gd name="T19" fmla="*/ 49 h 204"/>
                <a:gd name="T20" fmla="*/ 123 w 281"/>
                <a:gd name="T21" fmla="*/ 120 h 204"/>
                <a:gd name="T22" fmla="*/ 123 w 281"/>
                <a:gd name="T23" fmla="*/ 135 h 204"/>
                <a:gd name="T24" fmla="*/ 81 w 281"/>
                <a:gd name="T25" fmla="*/ 0 h 204"/>
                <a:gd name="T26" fmla="*/ 0 w 281"/>
                <a:gd name="T27" fmla="*/ 93 h 204"/>
                <a:gd name="T28" fmla="*/ 0 w 281"/>
                <a:gd name="T29" fmla="*/ 204 h 204"/>
                <a:gd name="T30" fmla="*/ 281 w 281"/>
                <a:gd name="T31" fmla="*/ 204 h 204"/>
                <a:gd name="T32" fmla="*/ 281 w 281"/>
                <a:gd name="T33" fmla="*/ 93 h 204"/>
                <a:gd name="T34" fmla="*/ 199 w 281"/>
                <a:gd name="T35" fmla="*/ 0 h 204"/>
                <a:gd name="T36" fmla="*/ 246 w 281"/>
                <a:gd name="T37" fmla="*/ 155 h 204"/>
                <a:gd name="T38" fmla="*/ 244 w 281"/>
                <a:gd name="T39" fmla="*/ 156 h 204"/>
                <a:gd name="T40" fmla="*/ 226 w 281"/>
                <a:gd name="T41" fmla="*/ 156 h 204"/>
                <a:gd name="T42" fmla="*/ 226 w 281"/>
                <a:gd name="T43" fmla="*/ 174 h 204"/>
                <a:gd name="T44" fmla="*/ 225 w 281"/>
                <a:gd name="T45" fmla="*/ 176 h 204"/>
                <a:gd name="T46" fmla="*/ 206 w 281"/>
                <a:gd name="T47" fmla="*/ 176 h 204"/>
                <a:gd name="T48" fmla="*/ 205 w 281"/>
                <a:gd name="T49" fmla="*/ 174 h 204"/>
                <a:gd name="T50" fmla="*/ 205 w 281"/>
                <a:gd name="T51" fmla="*/ 156 h 204"/>
                <a:gd name="T52" fmla="*/ 186 w 281"/>
                <a:gd name="T53" fmla="*/ 156 h 204"/>
                <a:gd name="T54" fmla="*/ 185 w 281"/>
                <a:gd name="T55" fmla="*/ 155 h 204"/>
                <a:gd name="T56" fmla="*/ 185 w 281"/>
                <a:gd name="T57" fmla="*/ 136 h 204"/>
                <a:gd name="T58" fmla="*/ 186 w 281"/>
                <a:gd name="T59" fmla="*/ 135 h 204"/>
                <a:gd name="T60" fmla="*/ 205 w 281"/>
                <a:gd name="T61" fmla="*/ 135 h 204"/>
                <a:gd name="T62" fmla="*/ 205 w 281"/>
                <a:gd name="T63" fmla="*/ 116 h 204"/>
                <a:gd name="T64" fmla="*/ 206 w 281"/>
                <a:gd name="T65" fmla="*/ 115 h 204"/>
                <a:gd name="T66" fmla="*/ 225 w 281"/>
                <a:gd name="T67" fmla="*/ 115 h 204"/>
                <a:gd name="T68" fmla="*/ 226 w 281"/>
                <a:gd name="T69" fmla="*/ 116 h 204"/>
                <a:gd name="T70" fmla="*/ 226 w 281"/>
                <a:gd name="T71" fmla="*/ 135 h 204"/>
                <a:gd name="T72" fmla="*/ 244 w 281"/>
                <a:gd name="T73" fmla="*/ 135 h 204"/>
                <a:gd name="T74" fmla="*/ 246 w 281"/>
                <a:gd name="T75" fmla="*/ 136 h 204"/>
                <a:gd name="T76" fmla="*/ 246 w 281"/>
                <a:gd name="T77" fmla="*/ 15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204">
                  <a:moveTo>
                    <a:pt x="199" y="0"/>
                  </a:moveTo>
                  <a:cubicBezTo>
                    <a:pt x="194" y="26"/>
                    <a:pt x="175" y="90"/>
                    <a:pt x="158" y="134"/>
                  </a:cubicBezTo>
                  <a:cubicBezTo>
                    <a:pt x="158" y="131"/>
                    <a:pt x="158" y="126"/>
                    <a:pt x="158" y="122"/>
                  </a:cubicBezTo>
                  <a:cubicBezTo>
                    <a:pt x="158" y="85"/>
                    <a:pt x="155" y="68"/>
                    <a:pt x="150" y="50"/>
                  </a:cubicBezTo>
                  <a:cubicBezTo>
                    <a:pt x="155" y="45"/>
                    <a:pt x="159" y="38"/>
                    <a:pt x="161" y="29"/>
                  </a:cubicBezTo>
                  <a:cubicBezTo>
                    <a:pt x="161" y="22"/>
                    <a:pt x="161" y="22"/>
                    <a:pt x="161" y="22"/>
                  </a:cubicBezTo>
                  <a:cubicBezTo>
                    <a:pt x="161" y="11"/>
                    <a:pt x="152" y="1"/>
                    <a:pt x="140" y="1"/>
                  </a:cubicBezTo>
                  <a:cubicBezTo>
                    <a:pt x="129" y="1"/>
                    <a:pt x="120" y="11"/>
                    <a:pt x="120" y="22"/>
                  </a:cubicBezTo>
                  <a:cubicBezTo>
                    <a:pt x="120" y="29"/>
                    <a:pt x="120" y="29"/>
                    <a:pt x="120" y="29"/>
                  </a:cubicBezTo>
                  <a:cubicBezTo>
                    <a:pt x="121" y="38"/>
                    <a:pt x="126" y="45"/>
                    <a:pt x="131" y="49"/>
                  </a:cubicBezTo>
                  <a:cubicBezTo>
                    <a:pt x="126" y="67"/>
                    <a:pt x="123" y="83"/>
                    <a:pt x="123" y="120"/>
                  </a:cubicBezTo>
                  <a:cubicBezTo>
                    <a:pt x="123" y="128"/>
                    <a:pt x="123" y="128"/>
                    <a:pt x="123" y="135"/>
                  </a:cubicBezTo>
                  <a:cubicBezTo>
                    <a:pt x="105" y="90"/>
                    <a:pt x="87" y="26"/>
                    <a:pt x="81" y="0"/>
                  </a:cubicBezTo>
                  <a:cubicBezTo>
                    <a:pt x="35" y="7"/>
                    <a:pt x="0" y="46"/>
                    <a:pt x="0" y="93"/>
                  </a:cubicBezTo>
                  <a:cubicBezTo>
                    <a:pt x="0" y="204"/>
                    <a:pt x="0" y="204"/>
                    <a:pt x="0" y="204"/>
                  </a:cubicBezTo>
                  <a:cubicBezTo>
                    <a:pt x="281" y="204"/>
                    <a:pt x="281" y="204"/>
                    <a:pt x="281" y="204"/>
                  </a:cubicBezTo>
                  <a:cubicBezTo>
                    <a:pt x="281" y="93"/>
                    <a:pt x="281" y="93"/>
                    <a:pt x="281" y="93"/>
                  </a:cubicBezTo>
                  <a:cubicBezTo>
                    <a:pt x="281" y="46"/>
                    <a:pt x="246" y="7"/>
                    <a:pt x="199" y="0"/>
                  </a:cubicBezTo>
                  <a:close/>
                  <a:moveTo>
                    <a:pt x="246" y="155"/>
                  </a:moveTo>
                  <a:cubicBezTo>
                    <a:pt x="246" y="156"/>
                    <a:pt x="245" y="156"/>
                    <a:pt x="244" y="156"/>
                  </a:cubicBezTo>
                  <a:cubicBezTo>
                    <a:pt x="226" y="156"/>
                    <a:pt x="226" y="156"/>
                    <a:pt x="226" y="156"/>
                  </a:cubicBezTo>
                  <a:cubicBezTo>
                    <a:pt x="226" y="174"/>
                    <a:pt x="226" y="174"/>
                    <a:pt x="226" y="174"/>
                  </a:cubicBezTo>
                  <a:cubicBezTo>
                    <a:pt x="226" y="175"/>
                    <a:pt x="226" y="176"/>
                    <a:pt x="225" y="176"/>
                  </a:cubicBezTo>
                  <a:cubicBezTo>
                    <a:pt x="206" y="176"/>
                    <a:pt x="206" y="176"/>
                    <a:pt x="206" y="176"/>
                  </a:cubicBezTo>
                  <a:cubicBezTo>
                    <a:pt x="205" y="176"/>
                    <a:pt x="205" y="175"/>
                    <a:pt x="205" y="174"/>
                  </a:cubicBezTo>
                  <a:cubicBezTo>
                    <a:pt x="205" y="156"/>
                    <a:pt x="205" y="156"/>
                    <a:pt x="205" y="156"/>
                  </a:cubicBezTo>
                  <a:cubicBezTo>
                    <a:pt x="186" y="156"/>
                    <a:pt x="186" y="156"/>
                    <a:pt x="186" y="156"/>
                  </a:cubicBezTo>
                  <a:cubicBezTo>
                    <a:pt x="186" y="156"/>
                    <a:pt x="185" y="156"/>
                    <a:pt x="185" y="155"/>
                  </a:cubicBezTo>
                  <a:cubicBezTo>
                    <a:pt x="185" y="136"/>
                    <a:pt x="185" y="136"/>
                    <a:pt x="185" y="136"/>
                  </a:cubicBezTo>
                  <a:cubicBezTo>
                    <a:pt x="185" y="135"/>
                    <a:pt x="186" y="135"/>
                    <a:pt x="186" y="135"/>
                  </a:cubicBezTo>
                  <a:cubicBezTo>
                    <a:pt x="205" y="135"/>
                    <a:pt x="205" y="135"/>
                    <a:pt x="205" y="135"/>
                  </a:cubicBezTo>
                  <a:cubicBezTo>
                    <a:pt x="205" y="116"/>
                    <a:pt x="205" y="116"/>
                    <a:pt x="205" y="116"/>
                  </a:cubicBezTo>
                  <a:cubicBezTo>
                    <a:pt x="205" y="116"/>
                    <a:pt x="205" y="115"/>
                    <a:pt x="206" y="115"/>
                  </a:cubicBezTo>
                  <a:cubicBezTo>
                    <a:pt x="225" y="115"/>
                    <a:pt x="225" y="115"/>
                    <a:pt x="225" y="115"/>
                  </a:cubicBezTo>
                  <a:cubicBezTo>
                    <a:pt x="226" y="115"/>
                    <a:pt x="226" y="116"/>
                    <a:pt x="226" y="116"/>
                  </a:cubicBezTo>
                  <a:cubicBezTo>
                    <a:pt x="226" y="135"/>
                    <a:pt x="226" y="135"/>
                    <a:pt x="226" y="135"/>
                  </a:cubicBezTo>
                  <a:cubicBezTo>
                    <a:pt x="244" y="135"/>
                    <a:pt x="244" y="135"/>
                    <a:pt x="244" y="135"/>
                  </a:cubicBezTo>
                  <a:cubicBezTo>
                    <a:pt x="245" y="135"/>
                    <a:pt x="246" y="135"/>
                    <a:pt x="246" y="136"/>
                  </a:cubicBezTo>
                  <a:lnTo>
                    <a:pt x="246" y="155"/>
                  </a:lnTo>
                  <a:close/>
                </a:path>
              </a:pathLst>
            </a:custGeom>
            <a:solidFill>
              <a:srgbClr val="D92B2B"/>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bwMode="gray">
          <a:xfrm>
            <a:off x="9375137" y="4331515"/>
            <a:ext cx="618303" cy="771791"/>
            <a:chOff x="5675313" y="3940175"/>
            <a:chExt cx="762000" cy="950913"/>
          </a:xfrm>
          <a:solidFill>
            <a:schemeClr val="accent1"/>
          </a:solidFill>
        </p:grpSpPr>
        <p:sp>
          <p:nvSpPr>
            <p:cNvPr id="13" name="Freeform 26"/>
            <p:cNvSpPr>
              <a:spLocks/>
            </p:cNvSpPr>
            <p:nvPr/>
          </p:nvSpPr>
          <p:spPr bwMode="gray">
            <a:xfrm>
              <a:off x="5795963" y="4160838"/>
              <a:ext cx="260350" cy="30163"/>
            </a:xfrm>
            <a:custGeom>
              <a:avLst/>
              <a:gdLst>
                <a:gd name="T0" fmla="*/ 3 w 96"/>
                <a:gd name="T1" fmla="*/ 11 h 11"/>
                <a:gd name="T2" fmla="*/ 93 w 96"/>
                <a:gd name="T3" fmla="*/ 11 h 11"/>
                <a:gd name="T4" fmla="*/ 96 w 96"/>
                <a:gd name="T5" fmla="*/ 7 h 11"/>
                <a:gd name="T6" fmla="*/ 96 w 96"/>
                <a:gd name="T7" fmla="*/ 4 h 11"/>
                <a:gd name="T8" fmla="*/ 93 w 96"/>
                <a:gd name="T9" fmla="*/ 0 h 11"/>
                <a:gd name="T10" fmla="*/ 3 w 96"/>
                <a:gd name="T11" fmla="*/ 0 h 11"/>
                <a:gd name="T12" fmla="*/ 0 w 96"/>
                <a:gd name="T13" fmla="*/ 4 h 11"/>
                <a:gd name="T14" fmla="*/ 0 w 96"/>
                <a:gd name="T15" fmla="*/ 7 h 11"/>
                <a:gd name="T16" fmla="*/ 3 w 9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1">
                  <a:moveTo>
                    <a:pt x="3" y="11"/>
                  </a:moveTo>
                  <a:cubicBezTo>
                    <a:pt x="93" y="11"/>
                    <a:pt x="93" y="11"/>
                    <a:pt x="93" y="11"/>
                  </a:cubicBezTo>
                  <a:cubicBezTo>
                    <a:pt x="95" y="11"/>
                    <a:pt x="96" y="9"/>
                    <a:pt x="96" y="7"/>
                  </a:cubicBezTo>
                  <a:cubicBezTo>
                    <a:pt x="96" y="4"/>
                    <a:pt x="96" y="4"/>
                    <a:pt x="96" y="4"/>
                  </a:cubicBezTo>
                  <a:cubicBezTo>
                    <a:pt x="96" y="2"/>
                    <a:pt x="95" y="0"/>
                    <a:pt x="93" y="0"/>
                  </a:cubicBezTo>
                  <a:cubicBezTo>
                    <a:pt x="3" y="0"/>
                    <a:pt x="3" y="0"/>
                    <a:pt x="3" y="0"/>
                  </a:cubicBezTo>
                  <a:cubicBezTo>
                    <a:pt x="2" y="0"/>
                    <a:pt x="0" y="2"/>
                    <a:pt x="0" y="4"/>
                  </a:cubicBezTo>
                  <a:cubicBezTo>
                    <a:pt x="0" y="7"/>
                    <a:pt x="0" y="7"/>
                    <a:pt x="0" y="7"/>
                  </a:cubicBezTo>
                  <a:cubicBezTo>
                    <a:pt x="0" y="9"/>
                    <a:pt x="2" y="11"/>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7"/>
            <p:cNvSpPr>
              <a:spLocks/>
            </p:cNvSpPr>
            <p:nvPr/>
          </p:nvSpPr>
          <p:spPr bwMode="gray">
            <a:xfrm>
              <a:off x="5795963" y="4270375"/>
              <a:ext cx="519113" cy="23813"/>
            </a:xfrm>
            <a:custGeom>
              <a:avLst/>
              <a:gdLst>
                <a:gd name="T0" fmla="*/ 0 w 191"/>
                <a:gd name="T1" fmla="*/ 3 h 9"/>
                <a:gd name="T2" fmla="*/ 0 w 191"/>
                <a:gd name="T3" fmla="*/ 5 h 9"/>
                <a:gd name="T4" fmla="*/ 4 w 191"/>
                <a:gd name="T5" fmla="*/ 9 h 9"/>
                <a:gd name="T6" fmla="*/ 188 w 191"/>
                <a:gd name="T7" fmla="*/ 9 h 9"/>
                <a:gd name="T8" fmla="*/ 191 w 191"/>
                <a:gd name="T9" fmla="*/ 5 h 9"/>
                <a:gd name="T10" fmla="*/ 191 w 191"/>
                <a:gd name="T11" fmla="*/ 3 h 9"/>
                <a:gd name="T12" fmla="*/ 188 w 191"/>
                <a:gd name="T13" fmla="*/ 0 h 9"/>
                <a:gd name="T14" fmla="*/ 4 w 191"/>
                <a:gd name="T15" fmla="*/ 0 h 9"/>
                <a:gd name="T16" fmla="*/ 0 w 191"/>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9">
                  <a:moveTo>
                    <a:pt x="0" y="3"/>
                  </a:moveTo>
                  <a:cubicBezTo>
                    <a:pt x="0" y="5"/>
                    <a:pt x="0" y="5"/>
                    <a:pt x="0" y="5"/>
                  </a:cubicBezTo>
                  <a:cubicBezTo>
                    <a:pt x="0" y="7"/>
                    <a:pt x="2" y="9"/>
                    <a:pt x="4" y="9"/>
                  </a:cubicBezTo>
                  <a:cubicBezTo>
                    <a:pt x="188" y="9"/>
                    <a:pt x="188" y="9"/>
                    <a:pt x="188" y="9"/>
                  </a:cubicBezTo>
                  <a:cubicBezTo>
                    <a:pt x="190" y="9"/>
                    <a:pt x="191" y="7"/>
                    <a:pt x="191" y="5"/>
                  </a:cubicBezTo>
                  <a:cubicBezTo>
                    <a:pt x="191" y="3"/>
                    <a:pt x="191" y="3"/>
                    <a:pt x="191" y="3"/>
                  </a:cubicBezTo>
                  <a:cubicBezTo>
                    <a:pt x="191" y="1"/>
                    <a:pt x="190" y="0"/>
                    <a:pt x="188" y="0"/>
                  </a:cubicBezTo>
                  <a:cubicBezTo>
                    <a:pt x="4" y="0"/>
                    <a:pt x="4" y="0"/>
                    <a:pt x="4" y="0"/>
                  </a:cubicBezTo>
                  <a:cubicBezTo>
                    <a:pt x="2"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8"/>
            <p:cNvSpPr>
              <a:spLocks/>
            </p:cNvSpPr>
            <p:nvPr/>
          </p:nvSpPr>
          <p:spPr bwMode="gray">
            <a:xfrm>
              <a:off x="5795963" y="4365625"/>
              <a:ext cx="519113" cy="23813"/>
            </a:xfrm>
            <a:custGeom>
              <a:avLst/>
              <a:gdLst>
                <a:gd name="T0" fmla="*/ 188 w 191"/>
                <a:gd name="T1" fmla="*/ 0 h 9"/>
                <a:gd name="T2" fmla="*/ 4 w 191"/>
                <a:gd name="T3" fmla="*/ 0 h 9"/>
                <a:gd name="T4" fmla="*/ 0 w 191"/>
                <a:gd name="T5" fmla="*/ 3 h 9"/>
                <a:gd name="T6" fmla="*/ 0 w 191"/>
                <a:gd name="T7" fmla="*/ 5 h 9"/>
                <a:gd name="T8" fmla="*/ 4 w 191"/>
                <a:gd name="T9" fmla="*/ 9 h 9"/>
                <a:gd name="T10" fmla="*/ 188 w 191"/>
                <a:gd name="T11" fmla="*/ 9 h 9"/>
                <a:gd name="T12" fmla="*/ 191 w 191"/>
                <a:gd name="T13" fmla="*/ 5 h 9"/>
                <a:gd name="T14" fmla="*/ 191 w 191"/>
                <a:gd name="T15" fmla="*/ 3 h 9"/>
                <a:gd name="T16" fmla="*/ 188 w 19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9">
                  <a:moveTo>
                    <a:pt x="188" y="0"/>
                  </a:moveTo>
                  <a:cubicBezTo>
                    <a:pt x="4" y="0"/>
                    <a:pt x="4" y="0"/>
                    <a:pt x="4" y="0"/>
                  </a:cubicBezTo>
                  <a:cubicBezTo>
                    <a:pt x="2" y="0"/>
                    <a:pt x="0" y="1"/>
                    <a:pt x="0" y="3"/>
                  </a:cubicBezTo>
                  <a:cubicBezTo>
                    <a:pt x="0" y="5"/>
                    <a:pt x="0" y="5"/>
                    <a:pt x="0" y="5"/>
                  </a:cubicBezTo>
                  <a:cubicBezTo>
                    <a:pt x="0" y="7"/>
                    <a:pt x="2" y="9"/>
                    <a:pt x="4" y="9"/>
                  </a:cubicBezTo>
                  <a:cubicBezTo>
                    <a:pt x="188" y="9"/>
                    <a:pt x="188" y="9"/>
                    <a:pt x="188" y="9"/>
                  </a:cubicBezTo>
                  <a:cubicBezTo>
                    <a:pt x="190" y="9"/>
                    <a:pt x="191" y="7"/>
                    <a:pt x="191" y="5"/>
                  </a:cubicBezTo>
                  <a:cubicBezTo>
                    <a:pt x="191" y="3"/>
                    <a:pt x="191" y="3"/>
                    <a:pt x="191" y="3"/>
                  </a:cubicBezTo>
                  <a:cubicBezTo>
                    <a:pt x="191" y="1"/>
                    <a:pt x="190" y="0"/>
                    <a:pt x="1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9"/>
            <p:cNvSpPr>
              <a:spLocks/>
            </p:cNvSpPr>
            <p:nvPr/>
          </p:nvSpPr>
          <p:spPr bwMode="gray">
            <a:xfrm>
              <a:off x="5795963" y="4464050"/>
              <a:ext cx="260350" cy="23813"/>
            </a:xfrm>
            <a:custGeom>
              <a:avLst/>
              <a:gdLst>
                <a:gd name="T0" fmla="*/ 94 w 96"/>
                <a:gd name="T1" fmla="*/ 0 h 9"/>
                <a:gd name="T2" fmla="*/ 2 w 96"/>
                <a:gd name="T3" fmla="*/ 0 h 9"/>
                <a:gd name="T4" fmla="*/ 0 w 96"/>
                <a:gd name="T5" fmla="*/ 4 h 9"/>
                <a:gd name="T6" fmla="*/ 0 w 96"/>
                <a:gd name="T7" fmla="*/ 6 h 9"/>
                <a:gd name="T8" fmla="*/ 2 w 96"/>
                <a:gd name="T9" fmla="*/ 9 h 9"/>
                <a:gd name="T10" fmla="*/ 94 w 96"/>
                <a:gd name="T11" fmla="*/ 9 h 9"/>
                <a:gd name="T12" fmla="*/ 96 w 96"/>
                <a:gd name="T13" fmla="*/ 6 h 9"/>
                <a:gd name="T14" fmla="*/ 96 w 96"/>
                <a:gd name="T15" fmla="*/ 4 h 9"/>
                <a:gd name="T16" fmla="*/ 94 w 9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9">
                  <a:moveTo>
                    <a:pt x="94" y="0"/>
                  </a:moveTo>
                  <a:cubicBezTo>
                    <a:pt x="2" y="0"/>
                    <a:pt x="2" y="0"/>
                    <a:pt x="2" y="0"/>
                  </a:cubicBezTo>
                  <a:cubicBezTo>
                    <a:pt x="1" y="0"/>
                    <a:pt x="0" y="2"/>
                    <a:pt x="0" y="4"/>
                  </a:cubicBezTo>
                  <a:cubicBezTo>
                    <a:pt x="0" y="6"/>
                    <a:pt x="0" y="6"/>
                    <a:pt x="0" y="6"/>
                  </a:cubicBezTo>
                  <a:cubicBezTo>
                    <a:pt x="0" y="8"/>
                    <a:pt x="1" y="9"/>
                    <a:pt x="2" y="9"/>
                  </a:cubicBezTo>
                  <a:cubicBezTo>
                    <a:pt x="94" y="9"/>
                    <a:pt x="94" y="9"/>
                    <a:pt x="94" y="9"/>
                  </a:cubicBezTo>
                  <a:cubicBezTo>
                    <a:pt x="95" y="9"/>
                    <a:pt x="96" y="8"/>
                    <a:pt x="96" y="6"/>
                  </a:cubicBezTo>
                  <a:cubicBezTo>
                    <a:pt x="96" y="4"/>
                    <a:pt x="96" y="4"/>
                    <a:pt x="96" y="4"/>
                  </a:cubicBezTo>
                  <a:cubicBezTo>
                    <a:pt x="96" y="2"/>
                    <a:pt x="95" y="0"/>
                    <a:pt x="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30"/>
            <p:cNvSpPr>
              <a:spLocks noEditPoints="1"/>
            </p:cNvSpPr>
            <p:nvPr/>
          </p:nvSpPr>
          <p:spPr bwMode="gray">
            <a:xfrm>
              <a:off x="5675313" y="3940175"/>
              <a:ext cx="762000" cy="950913"/>
            </a:xfrm>
            <a:custGeom>
              <a:avLst/>
              <a:gdLst>
                <a:gd name="T0" fmla="*/ 95 w 280"/>
                <a:gd name="T1" fmla="*/ 349 h 349"/>
                <a:gd name="T2" fmla="*/ 277 w 280"/>
                <a:gd name="T3" fmla="*/ 349 h 349"/>
                <a:gd name="T4" fmla="*/ 280 w 280"/>
                <a:gd name="T5" fmla="*/ 346 h 349"/>
                <a:gd name="T6" fmla="*/ 280 w 280"/>
                <a:gd name="T7" fmla="*/ 58 h 349"/>
                <a:gd name="T8" fmla="*/ 280 w 280"/>
                <a:gd name="T9" fmla="*/ 46 h 349"/>
                <a:gd name="T10" fmla="*/ 233 w 280"/>
                <a:gd name="T11" fmla="*/ 0 h 349"/>
                <a:gd name="T12" fmla="*/ 221 w 280"/>
                <a:gd name="T13" fmla="*/ 0 h 349"/>
                <a:gd name="T14" fmla="*/ 3 w 280"/>
                <a:gd name="T15" fmla="*/ 0 h 349"/>
                <a:gd name="T16" fmla="*/ 0 w 280"/>
                <a:gd name="T17" fmla="*/ 4 h 349"/>
                <a:gd name="T18" fmla="*/ 0 w 280"/>
                <a:gd name="T19" fmla="*/ 346 h 349"/>
                <a:gd name="T20" fmla="*/ 3 w 280"/>
                <a:gd name="T21" fmla="*/ 349 h 349"/>
                <a:gd name="T22" fmla="*/ 50 w 280"/>
                <a:gd name="T23" fmla="*/ 349 h 349"/>
                <a:gd name="T24" fmla="*/ 95 w 280"/>
                <a:gd name="T25" fmla="*/ 349 h 349"/>
                <a:gd name="T26" fmla="*/ 46 w 280"/>
                <a:gd name="T27" fmla="*/ 337 h 349"/>
                <a:gd name="T28" fmla="*/ 15 w 280"/>
                <a:gd name="T29" fmla="*/ 337 h 349"/>
                <a:gd name="T30" fmla="*/ 13 w 280"/>
                <a:gd name="T31" fmla="*/ 334 h 349"/>
                <a:gd name="T32" fmla="*/ 13 w 280"/>
                <a:gd name="T33" fmla="*/ 16 h 349"/>
                <a:gd name="T34" fmla="*/ 15 w 280"/>
                <a:gd name="T35" fmla="*/ 12 h 349"/>
                <a:gd name="T36" fmla="*/ 217 w 280"/>
                <a:gd name="T37" fmla="*/ 12 h 349"/>
                <a:gd name="T38" fmla="*/ 217 w 280"/>
                <a:gd name="T39" fmla="*/ 58 h 349"/>
                <a:gd name="T40" fmla="*/ 220 w 280"/>
                <a:gd name="T41" fmla="*/ 62 h 349"/>
                <a:gd name="T42" fmla="*/ 267 w 280"/>
                <a:gd name="T43" fmla="*/ 62 h 349"/>
                <a:gd name="T44" fmla="*/ 267 w 280"/>
                <a:gd name="T45" fmla="*/ 334 h 349"/>
                <a:gd name="T46" fmla="*/ 264 w 280"/>
                <a:gd name="T47" fmla="*/ 337 h 349"/>
                <a:gd name="T48" fmla="*/ 107 w 280"/>
                <a:gd name="T49" fmla="*/ 337 h 349"/>
                <a:gd name="T50" fmla="*/ 46 w 280"/>
                <a:gd name="T51" fmla="*/ 337 h 349"/>
                <a:gd name="T52" fmla="*/ 232 w 280"/>
                <a:gd name="T53" fmla="*/ 50 h 349"/>
                <a:gd name="T54" fmla="*/ 230 w 280"/>
                <a:gd name="T55" fmla="*/ 46 h 349"/>
                <a:gd name="T56" fmla="*/ 230 w 280"/>
                <a:gd name="T57" fmla="*/ 12 h 349"/>
                <a:gd name="T58" fmla="*/ 267 w 280"/>
                <a:gd name="T59" fmla="*/ 50 h 349"/>
                <a:gd name="T60" fmla="*/ 232 w 280"/>
                <a:gd name="T61" fmla="*/ 5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0" h="349">
                  <a:moveTo>
                    <a:pt x="95" y="349"/>
                  </a:moveTo>
                  <a:cubicBezTo>
                    <a:pt x="277" y="349"/>
                    <a:pt x="277" y="349"/>
                    <a:pt x="277" y="349"/>
                  </a:cubicBezTo>
                  <a:cubicBezTo>
                    <a:pt x="278" y="349"/>
                    <a:pt x="280" y="348"/>
                    <a:pt x="280" y="346"/>
                  </a:cubicBezTo>
                  <a:cubicBezTo>
                    <a:pt x="280" y="58"/>
                    <a:pt x="280" y="58"/>
                    <a:pt x="280" y="58"/>
                  </a:cubicBezTo>
                  <a:cubicBezTo>
                    <a:pt x="280" y="46"/>
                    <a:pt x="280" y="46"/>
                    <a:pt x="280" y="46"/>
                  </a:cubicBezTo>
                  <a:cubicBezTo>
                    <a:pt x="233" y="0"/>
                    <a:pt x="233" y="0"/>
                    <a:pt x="233" y="0"/>
                  </a:cubicBezTo>
                  <a:cubicBezTo>
                    <a:pt x="221" y="0"/>
                    <a:pt x="221" y="0"/>
                    <a:pt x="221" y="0"/>
                  </a:cubicBezTo>
                  <a:cubicBezTo>
                    <a:pt x="3" y="0"/>
                    <a:pt x="3" y="0"/>
                    <a:pt x="3" y="0"/>
                  </a:cubicBezTo>
                  <a:cubicBezTo>
                    <a:pt x="2" y="0"/>
                    <a:pt x="0" y="2"/>
                    <a:pt x="0" y="4"/>
                  </a:cubicBezTo>
                  <a:cubicBezTo>
                    <a:pt x="0" y="346"/>
                    <a:pt x="0" y="346"/>
                    <a:pt x="0" y="346"/>
                  </a:cubicBezTo>
                  <a:cubicBezTo>
                    <a:pt x="0" y="348"/>
                    <a:pt x="2" y="349"/>
                    <a:pt x="3" y="349"/>
                  </a:cubicBezTo>
                  <a:cubicBezTo>
                    <a:pt x="50" y="349"/>
                    <a:pt x="50" y="349"/>
                    <a:pt x="50" y="349"/>
                  </a:cubicBezTo>
                  <a:lnTo>
                    <a:pt x="95" y="349"/>
                  </a:lnTo>
                  <a:close/>
                  <a:moveTo>
                    <a:pt x="46" y="337"/>
                  </a:moveTo>
                  <a:cubicBezTo>
                    <a:pt x="15" y="337"/>
                    <a:pt x="15" y="337"/>
                    <a:pt x="15" y="337"/>
                  </a:cubicBezTo>
                  <a:cubicBezTo>
                    <a:pt x="14" y="337"/>
                    <a:pt x="13" y="336"/>
                    <a:pt x="13" y="334"/>
                  </a:cubicBezTo>
                  <a:cubicBezTo>
                    <a:pt x="13" y="16"/>
                    <a:pt x="13" y="16"/>
                    <a:pt x="13" y="16"/>
                  </a:cubicBezTo>
                  <a:cubicBezTo>
                    <a:pt x="13" y="14"/>
                    <a:pt x="14" y="12"/>
                    <a:pt x="15" y="12"/>
                  </a:cubicBezTo>
                  <a:cubicBezTo>
                    <a:pt x="217" y="12"/>
                    <a:pt x="217" y="12"/>
                    <a:pt x="217" y="12"/>
                  </a:cubicBezTo>
                  <a:cubicBezTo>
                    <a:pt x="217" y="58"/>
                    <a:pt x="217" y="58"/>
                    <a:pt x="217" y="58"/>
                  </a:cubicBezTo>
                  <a:cubicBezTo>
                    <a:pt x="217" y="60"/>
                    <a:pt x="218" y="62"/>
                    <a:pt x="220" y="62"/>
                  </a:cubicBezTo>
                  <a:cubicBezTo>
                    <a:pt x="267" y="62"/>
                    <a:pt x="267" y="62"/>
                    <a:pt x="267" y="62"/>
                  </a:cubicBezTo>
                  <a:cubicBezTo>
                    <a:pt x="267" y="334"/>
                    <a:pt x="267" y="334"/>
                    <a:pt x="267" y="334"/>
                  </a:cubicBezTo>
                  <a:cubicBezTo>
                    <a:pt x="267" y="336"/>
                    <a:pt x="266" y="337"/>
                    <a:pt x="264" y="337"/>
                  </a:cubicBezTo>
                  <a:cubicBezTo>
                    <a:pt x="107" y="337"/>
                    <a:pt x="107" y="337"/>
                    <a:pt x="107" y="337"/>
                  </a:cubicBezTo>
                  <a:lnTo>
                    <a:pt x="46" y="337"/>
                  </a:lnTo>
                  <a:close/>
                  <a:moveTo>
                    <a:pt x="232" y="50"/>
                  </a:moveTo>
                  <a:cubicBezTo>
                    <a:pt x="231" y="50"/>
                    <a:pt x="230" y="48"/>
                    <a:pt x="230" y="46"/>
                  </a:cubicBezTo>
                  <a:cubicBezTo>
                    <a:pt x="230" y="12"/>
                    <a:pt x="230" y="12"/>
                    <a:pt x="230" y="12"/>
                  </a:cubicBezTo>
                  <a:cubicBezTo>
                    <a:pt x="267" y="50"/>
                    <a:pt x="267" y="50"/>
                    <a:pt x="267" y="50"/>
                  </a:cubicBezTo>
                  <a:lnTo>
                    <a:pt x="232"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1"/>
            <p:cNvSpPr>
              <a:spLocks/>
            </p:cNvSpPr>
            <p:nvPr/>
          </p:nvSpPr>
          <p:spPr bwMode="gray">
            <a:xfrm>
              <a:off x="6075363" y="4510088"/>
              <a:ext cx="254000" cy="249238"/>
            </a:xfrm>
            <a:custGeom>
              <a:avLst/>
              <a:gdLst>
                <a:gd name="T0" fmla="*/ 91 w 93"/>
                <a:gd name="T1" fmla="*/ 25 h 92"/>
                <a:gd name="T2" fmla="*/ 67 w 93"/>
                <a:gd name="T3" fmla="*/ 25 h 92"/>
                <a:gd name="T4" fmla="*/ 67 w 93"/>
                <a:gd name="T5" fmla="*/ 2 h 92"/>
                <a:gd name="T6" fmla="*/ 65 w 93"/>
                <a:gd name="T7" fmla="*/ 0 h 92"/>
                <a:gd name="T8" fmla="*/ 28 w 93"/>
                <a:gd name="T9" fmla="*/ 0 h 92"/>
                <a:gd name="T10" fmla="*/ 26 w 93"/>
                <a:gd name="T11" fmla="*/ 2 h 92"/>
                <a:gd name="T12" fmla="*/ 26 w 93"/>
                <a:gd name="T13" fmla="*/ 25 h 92"/>
                <a:gd name="T14" fmla="*/ 2 w 93"/>
                <a:gd name="T15" fmla="*/ 25 h 92"/>
                <a:gd name="T16" fmla="*/ 0 w 93"/>
                <a:gd name="T17" fmla="*/ 27 h 92"/>
                <a:gd name="T18" fmla="*/ 0 w 93"/>
                <a:gd name="T19" fmla="*/ 65 h 92"/>
                <a:gd name="T20" fmla="*/ 2 w 93"/>
                <a:gd name="T21" fmla="*/ 67 h 92"/>
                <a:gd name="T22" fmla="*/ 26 w 93"/>
                <a:gd name="T23" fmla="*/ 67 h 92"/>
                <a:gd name="T24" fmla="*/ 26 w 93"/>
                <a:gd name="T25" fmla="*/ 90 h 92"/>
                <a:gd name="T26" fmla="*/ 28 w 93"/>
                <a:gd name="T27" fmla="*/ 92 h 92"/>
                <a:gd name="T28" fmla="*/ 65 w 93"/>
                <a:gd name="T29" fmla="*/ 92 h 92"/>
                <a:gd name="T30" fmla="*/ 67 w 93"/>
                <a:gd name="T31" fmla="*/ 90 h 92"/>
                <a:gd name="T32" fmla="*/ 67 w 93"/>
                <a:gd name="T33" fmla="*/ 67 h 92"/>
                <a:gd name="T34" fmla="*/ 91 w 93"/>
                <a:gd name="T35" fmla="*/ 67 h 92"/>
                <a:gd name="T36" fmla="*/ 93 w 93"/>
                <a:gd name="T37" fmla="*/ 65 h 92"/>
                <a:gd name="T38" fmla="*/ 93 w 93"/>
                <a:gd name="T39" fmla="*/ 27 h 92"/>
                <a:gd name="T40" fmla="*/ 91 w 93"/>
                <a:gd name="T4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92">
                  <a:moveTo>
                    <a:pt x="91" y="25"/>
                  </a:moveTo>
                  <a:cubicBezTo>
                    <a:pt x="67" y="25"/>
                    <a:pt x="67" y="25"/>
                    <a:pt x="67" y="25"/>
                  </a:cubicBezTo>
                  <a:cubicBezTo>
                    <a:pt x="67" y="2"/>
                    <a:pt x="67" y="2"/>
                    <a:pt x="67" y="2"/>
                  </a:cubicBezTo>
                  <a:cubicBezTo>
                    <a:pt x="67" y="1"/>
                    <a:pt x="66" y="0"/>
                    <a:pt x="65" y="0"/>
                  </a:cubicBezTo>
                  <a:cubicBezTo>
                    <a:pt x="28" y="0"/>
                    <a:pt x="28" y="0"/>
                    <a:pt x="28" y="0"/>
                  </a:cubicBezTo>
                  <a:cubicBezTo>
                    <a:pt x="27" y="0"/>
                    <a:pt x="26" y="1"/>
                    <a:pt x="26" y="2"/>
                  </a:cubicBezTo>
                  <a:cubicBezTo>
                    <a:pt x="26" y="25"/>
                    <a:pt x="26" y="25"/>
                    <a:pt x="26" y="25"/>
                  </a:cubicBezTo>
                  <a:cubicBezTo>
                    <a:pt x="2" y="25"/>
                    <a:pt x="2" y="25"/>
                    <a:pt x="2" y="25"/>
                  </a:cubicBezTo>
                  <a:cubicBezTo>
                    <a:pt x="1" y="25"/>
                    <a:pt x="0" y="26"/>
                    <a:pt x="0" y="27"/>
                  </a:cubicBezTo>
                  <a:cubicBezTo>
                    <a:pt x="0" y="65"/>
                    <a:pt x="0" y="65"/>
                    <a:pt x="0" y="65"/>
                  </a:cubicBezTo>
                  <a:cubicBezTo>
                    <a:pt x="0" y="66"/>
                    <a:pt x="1" y="67"/>
                    <a:pt x="2" y="67"/>
                  </a:cubicBezTo>
                  <a:cubicBezTo>
                    <a:pt x="26" y="67"/>
                    <a:pt x="26" y="67"/>
                    <a:pt x="26" y="67"/>
                  </a:cubicBezTo>
                  <a:cubicBezTo>
                    <a:pt x="26" y="90"/>
                    <a:pt x="26" y="90"/>
                    <a:pt x="26" y="90"/>
                  </a:cubicBezTo>
                  <a:cubicBezTo>
                    <a:pt x="26" y="91"/>
                    <a:pt x="27" y="92"/>
                    <a:pt x="28" y="92"/>
                  </a:cubicBezTo>
                  <a:cubicBezTo>
                    <a:pt x="65" y="92"/>
                    <a:pt x="65" y="92"/>
                    <a:pt x="65" y="92"/>
                  </a:cubicBezTo>
                  <a:cubicBezTo>
                    <a:pt x="66" y="92"/>
                    <a:pt x="67" y="91"/>
                    <a:pt x="67" y="90"/>
                  </a:cubicBezTo>
                  <a:cubicBezTo>
                    <a:pt x="67" y="67"/>
                    <a:pt x="67" y="67"/>
                    <a:pt x="67" y="67"/>
                  </a:cubicBezTo>
                  <a:cubicBezTo>
                    <a:pt x="91" y="67"/>
                    <a:pt x="91" y="67"/>
                    <a:pt x="91" y="67"/>
                  </a:cubicBezTo>
                  <a:cubicBezTo>
                    <a:pt x="92" y="67"/>
                    <a:pt x="93" y="66"/>
                    <a:pt x="93" y="65"/>
                  </a:cubicBezTo>
                  <a:cubicBezTo>
                    <a:pt x="93" y="27"/>
                    <a:pt x="93" y="27"/>
                    <a:pt x="93" y="27"/>
                  </a:cubicBezTo>
                  <a:cubicBezTo>
                    <a:pt x="93" y="26"/>
                    <a:pt x="92" y="25"/>
                    <a:pt x="9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bwMode="gray">
          <a:xfrm>
            <a:off x="9353502" y="2725903"/>
            <a:ext cx="552345" cy="846441"/>
            <a:chOff x="2252663" y="3749675"/>
            <a:chExt cx="742950" cy="1138238"/>
          </a:xfrm>
          <a:solidFill>
            <a:schemeClr val="accent1"/>
          </a:solidFill>
        </p:grpSpPr>
        <p:sp>
          <p:nvSpPr>
            <p:cNvPr id="20" name="Oval 34"/>
            <p:cNvSpPr>
              <a:spLocks noChangeArrowheads="1"/>
            </p:cNvSpPr>
            <p:nvPr/>
          </p:nvSpPr>
          <p:spPr bwMode="gray">
            <a:xfrm>
              <a:off x="2446338" y="4014788"/>
              <a:ext cx="357188" cy="355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5"/>
            <p:cNvSpPr>
              <a:spLocks noEditPoints="1"/>
            </p:cNvSpPr>
            <p:nvPr/>
          </p:nvSpPr>
          <p:spPr bwMode="gray">
            <a:xfrm>
              <a:off x="2252663" y="4357688"/>
              <a:ext cx="742950" cy="530225"/>
            </a:xfrm>
            <a:custGeom>
              <a:avLst/>
              <a:gdLst>
                <a:gd name="T0" fmla="*/ 136 w 273"/>
                <a:gd name="T1" fmla="*/ 62 h 195"/>
                <a:gd name="T2" fmla="*/ 86 w 273"/>
                <a:gd name="T3" fmla="*/ 1 h 195"/>
                <a:gd name="T4" fmla="*/ 16 w 273"/>
                <a:gd name="T5" fmla="*/ 85 h 195"/>
                <a:gd name="T6" fmla="*/ 0 w 273"/>
                <a:gd name="T7" fmla="*/ 195 h 195"/>
                <a:gd name="T8" fmla="*/ 273 w 273"/>
                <a:gd name="T9" fmla="*/ 195 h 195"/>
                <a:gd name="T10" fmla="*/ 257 w 273"/>
                <a:gd name="T11" fmla="*/ 85 h 195"/>
                <a:gd name="T12" fmla="*/ 183 w 273"/>
                <a:gd name="T13" fmla="*/ 0 h 195"/>
                <a:gd name="T14" fmla="*/ 136 w 273"/>
                <a:gd name="T15" fmla="*/ 62 h 195"/>
                <a:gd name="T16" fmla="*/ 242 w 273"/>
                <a:gd name="T17" fmla="*/ 146 h 195"/>
                <a:gd name="T18" fmla="*/ 240 w 273"/>
                <a:gd name="T19" fmla="*/ 147 h 195"/>
                <a:gd name="T20" fmla="*/ 222 w 273"/>
                <a:gd name="T21" fmla="*/ 147 h 195"/>
                <a:gd name="T22" fmla="*/ 222 w 273"/>
                <a:gd name="T23" fmla="*/ 166 h 195"/>
                <a:gd name="T24" fmla="*/ 221 w 273"/>
                <a:gd name="T25" fmla="*/ 167 h 195"/>
                <a:gd name="T26" fmla="*/ 202 w 273"/>
                <a:gd name="T27" fmla="*/ 167 h 195"/>
                <a:gd name="T28" fmla="*/ 201 w 273"/>
                <a:gd name="T29" fmla="*/ 166 h 195"/>
                <a:gd name="T30" fmla="*/ 201 w 273"/>
                <a:gd name="T31" fmla="*/ 147 h 195"/>
                <a:gd name="T32" fmla="*/ 183 w 273"/>
                <a:gd name="T33" fmla="*/ 147 h 195"/>
                <a:gd name="T34" fmla="*/ 181 w 273"/>
                <a:gd name="T35" fmla="*/ 146 h 195"/>
                <a:gd name="T36" fmla="*/ 181 w 273"/>
                <a:gd name="T37" fmla="*/ 127 h 195"/>
                <a:gd name="T38" fmla="*/ 183 w 273"/>
                <a:gd name="T39" fmla="*/ 126 h 195"/>
                <a:gd name="T40" fmla="*/ 201 w 273"/>
                <a:gd name="T41" fmla="*/ 126 h 195"/>
                <a:gd name="T42" fmla="*/ 201 w 273"/>
                <a:gd name="T43" fmla="*/ 108 h 195"/>
                <a:gd name="T44" fmla="*/ 202 w 273"/>
                <a:gd name="T45" fmla="*/ 106 h 195"/>
                <a:gd name="T46" fmla="*/ 221 w 273"/>
                <a:gd name="T47" fmla="*/ 106 h 195"/>
                <a:gd name="T48" fmla="*/ 222 w 273"/>
                <a:gd name="T49" fmla="*/ 108 h 195"/>
                <a:gd name="T50" fmla="*/ 222 w 273"/>
                <a:gd name="T51" fmla="*/ 126 h 195"/>
                <a:gd name="T52" fmla="*/ 240 w 273"/>
                <a:gd name="T53" fmla="*/ 126 h 195"/>
                <a:gd name="T54" fmla="*/ 242 w 273"/>
                <a:gd name="T55" fmla="*/ 127 h 195"/>
                <a:gd name="T56" fmla="*/ 242 w 273"/>
                <a:gd name="T57" fmla="*/ 14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195">
                  <a:moveTo>
                    <a:pt x="136" y="62"/>
                  </a:moveTo>
                  <a:cubicBezTo>
                    <a:pt x="106" y="62"/>
                    <a:pt x="86" y="1"/>
                    <a:pt x="86" y="1"/>
                  </a:cubicBezTo>
                  <a:cubicBezTo>
                    <a:pt x="50" y="13"/>
                    <a:pt x="30" y="23"/>
                    <a:pt x="16" y="85"/>
                  </a:cubicBezTo>
                  <a:cubicBezTo>
                    <a:pt x="0" y="195"/>
                    <a:pt x="0" y="195"/>
                    <a:pt x="0" y="195"/>
                  </a:cubicBezTo>
                  <a:cubicBezTo>
                    <a:pt x="273" y="195"/>
                    <a:pt x="273" y="195"/>
                    <a:pt x="273" y="195"/>
                  </a:cubicBezTo>
                  <a:cubicBezTo>
                    <a:pt x="257" y="85"/>
                    <a:pt x="257" y="85"/>
                    <a:pt x="257" y="85"/>
                  </a:cubicBezTo>
                  <a:cubicBezTo>
                    <a:pt x="242" y="23"/>
                    <a:pt x="224" y="10"/>
                    <a:pt x="183" y="0"/>
                  </a:cubicBezTo>
                  <a:cubicBezTo>
                    <a:pt x="183" y="0"/>
                    <a:pt x="167" y="62"/>
                    <a:pt x="136" y="62"/>
                  </a:cubicBezTo>
                  <a:close/>
                  <a:moveTo>
                    <a:pt x="242" y="146"/>
                  </a:moveTo>
                  <a:cubicBezTo>
                    <a:pt x="242" y="147"/>
                    <a:pt x="241" y="147"/>
                    <a:pt x="240" y="147"/>
                  </a:cubicBezTo>
                  <a:cubicBezTo>
                    <a:pt x="222" y="147"/>
                    <a:pt x="222" y="147"/>
                    <a:pt x="222" y="147"/>
                  </a:cubicBezTo>
                  <a:cubicBezTo>
                    <a:pt x="222" y="166"/>
                    <a:pt x="222" y="166"/>
                    <a:pt x="222" y="166"/>
                  </a:cubicBezTo>
                  <a:cubicBezTo>
                    <a:pt x="222" y="166"/>
                    <a:pt x="222" y="167"/>
                    <a:pt x="221" y="167"/>
                  </a:cubicBezTo>
                  <a:cubicBezTo>
                    <a:pt x="202" y="167"/>
                    <a:pt x="202" y="167"/>
                    <a:pt x="202" y="167"/>
                  </a:cubicBezTo>
                  <a:cubicBezTo>
                    <a:pt x="201" y="167"/>
                    <a:pt x="201" y="166"/>
                    <a:pt x="201" y="166"/>
                  </a:cubicBezTo>
                  <a:cubicBezTo>
                    <a:pt x="201" y="147"/>
                    <a:pt x="201" y="147"/>
                    <a:pt x="201" y="147"/>
                  </a:cubicBezTo>
                  <a:cubicBezTo>
                    <a:pt x="183" y="147"/>
                    <a:pt x="183" y="147"/>
                    <a:pt x="183" y="147"/>
                  </a:cubicBezTo>
                  <a:cubicBezTo>
                    <a:pt x="182" y="147"/>
                    <a:pt x="181" y="147"/>
                    <a:pt x="181" y="146"/>
                  </a:cubicBezTo>
                  <a:cubicBezTo>
                    <a:pt x="181" y="127"/>
                    <a:pt x="181" y="127"/>
                    <a:pt x="181" y="127"/>
                  </a:cubicBezTo>
                  <a:cubicBezTo>
                    <a:pt x="181" y="126"/>
                    <a:pt x="182" y="126"/>
                    <a:pt x="183" y="126"/>
                  </a:cubicBezTo>
                  <a:cubicBezTo>
                    <a:pt x="201" y="126"/>
                    <a:pt x="201" y="126"/>
                    <a:pt x="201" y="126"/>
                  </a:cubicBezTo>
                  <a:cubicBezTo>
                    <a:pt x="201" y="108"/>
                    <a:pt x="201" y="108"/>
                    <a:pt x="201" y="108"/>
                  </a:cubicBezTo>
                  <a:cubicBezTo>
                    <a:pt x="201" y="107"/>
                    <a:pt x="201" y="106"/>
                    <a:pt x="202" y="106"/>
                  </a:cubicBezTo>
                  <a:cubicBezTo>
                    <a:pt x="221" y="106"/>
                    <a:pt x="221" y="106"/>
                    <a:pt x="221" y="106"/>
                  </a:cubicBezTo>
                  <a:cubicBezTo>
                    <a:pt x="222" y="106"/>
                    <a:pt x="222" y="107"/>
                    <a:pt x="222" y="108"/>
                  </a:cubicBezTo>
                  <a:cubicBezTo>
                    <a:pt x="222" y="126"/>
                    <a:pt x="222" y="126"/>
                    <a:pt x="222" y="126"/>
                  </a:cubicBezTo>
                  <a:cubicBezTo>
                    <a:pt x="240" y="126"/>
                    <a:pt x="240" y="126"/>
                    <a:pt x="240" y="126"/>
                  </a:cubicBezTo>
                  <a:cubicBezTo>
                    <a:pt x="241" y="126"/>
                    <a:pt x="242" y="126"/>
                    <a:pt x="242" y="127"/>
                  </a:cubicBezTo>
                  <a:lnTo>
                    <a:pt x="242"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6"/>
            <p:cNvSpPr>
              <a:spLocks noEditPoints="1"/>
            </p:cNvSpPr>
            <p:nvPr/>
          </p:nvSpPr>
          <p:spPr bwMode="gray">
            <a:xfrm>
              <a:off x="2381250" y="3749675"/>
              <a:ext cx="500063" cy="311150"/>
            </a:xfrm>
            <a:custGeom>
              <a:avLst/>
              <a:gdLst>
                <a:gd name="T0" fmla="*/ 0 w 184"/>
                <a:gd name="T1" fmla="*/ 53 h 114"/>
                <a:gd name="T2" fmla="*/ 26 w 184"/>
                <a:gd name="T3" fmla="*/ 114 h 114"/>
                <a:gd name="T4" fmla="*/ 153 w 184"/>
                <a:gd name="T5" fmla="*/ 113 h 114"/>
                <a:gd name="T6" fmla="*/ 184 w 184"/>
                <a:gd name="T7" fmla="*/ 56 h 114"/>
                <a:gd name="T8" fmla="*/ 0 w 184"/>
                <a:gd name="T9" fmla="*/ 53 h 114"/>
                <a:gd name="T10" fmla="*/ 111 w 184"/>
                <a:gd name="T11" fmla="*/ 54 h 114"/>
                <a:gd name="T12" fmla="*/ 110 w 184"/>
                <a:gd name="T13" fmla="*/ 55 h 114"/>
                <a:gd name="T14" fmla="*/ 96 w 184"/>
                <a:gd name="T15" fmla="*/ 55 h 114"/>
                <a:gd name="T16" fmla="*/ 96 w 184"/>
                <a:gd name="T17" fmla="*/ 69 h 114"/>
                <a:gd name="T18" fmla="*/ 95 w 184"/>
                <a:gd name="T19" fmla="*/ 70 h 114"/>
                <a:gd name="T20" fmla="*/ 83 w 184"/>
                <a:gd name="T21" fmla="*/ 70 h 114"/>
                <a:gd name="T22" fmla="*/ 82 w 184"/>
                <a:gd name="T23" fmla="*/ 69 h 114"/>
                <a:gd name="T24" fmla="*/ 82 w 184"/>
                <a:gd name="T25" fmla="*/ 55 h 114"/>
                <a:gd name="T26" fmla="*/ 69 w 184"/>
                <a:gd name="T27" fmla="*/ 55 h 114"/>
                <a:gd name="T28" fmla="*/ 68 w 184"/>
                <a:gd name="T29" fmla="*/ 54 h 114"/>
                <a:gd name="T30" fmla="*/ 68 w 184"/>
                <a:gd name="T31" fmla="*/ 42 h 114"/>
                <a:gd name="T32" fmla="*/ 69 w 184"/>
                <a:gd name="T33" fmla="*/ 41 h 114"/>
                <a:gd name="T34" fmla="*/ 82 w 184"/>
                <a:gd name="T35" fmla="*/ 41 h 114"/>
                <a:gd name="T36" fmla="*/ 82 w 184"/>
                <a:gd name="T37" fmla="*/ 28 h 114"/>
                <a:gd name="T38" fmla="*/ 83 w 184"/>
                <a:gd name="T39" fmla="*/ 27 h 114"/>
                <a:gd name="T40" fmla="*/ 95 w 184"/>
                <a:gd name="T41" fmla="*/ 27 h 114"/>
                <a:gd name="T42" fmla="*/ 96 w 184"/>
                <a:gd name="T43" fmla="*/ 28 h 114"/>
                <a:gd name="T44" fmla="*/ 96 w 184"/>
                <a:gd name="T45" fmla="*/ 41 h 114"/>
                <a:gd name="T46" fmla="*/ 110 w 184"/>
                <a:gd name="T47" fmla="*/ 41 h 114"/>
                <a:gd name="T48" fmla="*/ 111 w 184"/>
                <a:gd name="T49" fmla="*/ 42 h 114"/>
                <a:gd name="T50" fmla="*/ 111 w 184"/>
                <a:gd name="T51"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14">
                  <a:moveTo>
                    <a:pt x="0" y="53"/>
                  </a:moveTo>
                  <a:cubicBezTo>
                    <a:pt x="26" y="114"/>
                    <a:pt x="26" y="114"/>
                    <a:pt x="26" y="114"/>
                  </a:cubicBezTo>
                  <a:cubicBezTo>
                    <a:pt x="65" y="74"/>
                    <a:pt x="114" y="74"/>
                    <a:pt x="153" y="113"/>
                  </a:cubicBezTo>
                  <a:cubicBezTo>
                    <a:pt x="184" y="56"/>
                    <a:pt x="184" y="56"/>
                    <a:pt x="184" y="56"/>
                  </a:cubicBezTo>
                  <a:cubicBezTo>
                    <a:pt x="123" y="3"/>
                    <a:pt x="60" y="0"/>
                    <a:pt x="0" y="53"/>
                  </a:cubicBezTo>
                  <a:close/>
                  <a:moveTo>
                    <a:pt x="111" y="54"/>
                  </a:moveTo>
                  <a:cubicBezTo>
                    <a:pt x="111" y="55"/>
                    <a:pt x="110" y="55"/>
                    <a:pt x="110" y="55"/>
                  </a:cubicBezTo>
                  <a:cubicBezTo>
                    <a:pt x="96" y="55"/>
                    <a:pt x="96" y="55"/>
                    <a:pt x="96" y="55"/>
                  </a:cubicBezTo>
                  <a:cubicBezTo>
                    <a:pt x="96" y="69"/>
                    <a:pt x="96" y="69"/>
                    <a:pt x="96" y="69"/>
                  </a:cubicBezTo>
                  <a:cubicBezTo>
                    <a:pt x="96" y="69"/>
                    <a:pt x="96" y="70"/>
                    <a:pt x="95" y="70"/>
                  </a:cubicBezTo>
                  <a:cubicBezTo>
                    <a:pt x="83" y="70"/>
                    <a:pt x="83" y="70"/>
                    <a:pt x="83" y="70"/>
                  </a:cubicBezTo>
                  <a:cubicBezTo>
                    <a:pt x="83" y="70"/>
                    <a:pt x="82" y="69"/>
                    <a:pt x="82" y="69"/>
                  </a:cubicBezTo>
                  <a:cubicBezTo>
                    <a:pt x="82" y="55"/>
                    <a:pt x="82" y="55"/>
                    <a:pt x="82" y="55"/>
                  </a:cubicBezTo>
                  <a:cubicBezTo>
                    <a:pt x="69" y="55"/>
                    <a:pt x="69" y="55"/>
                    <a:pt x="69" y="55"/>
                  </a:cubicBezTo>
                  <a:cubicBezTo>
                    <a:pt x="68" y="55"/>
                    <a:pt x="68" y="55"/>
                    <a:pt x="68" y="54"/>
                  </a:cubicBezTo>
                  <a:cubicBezTo>
                    <a:pt x="68" y="42"/>
                    <a:pt x="68" y="42"/>
                    <a:pt x="68" y="42"/>
                  </a:cubicBezTo>
                  <a:cubicBezTo>
                    <a:pt x="68" y="42"/>
                    <a:pt x="68" y="41"/>
                    <a:pt x="69" y="41"/>
                  </a:cubicBezTo>
                  <a:cubicBezTo>
                    <a:pt x="82" y="41"/>
                    <a:pt x="82" y="41"/>
                    <a:pt x="82" y="41"/>
                  </a:cubicBezTo>
                  <a:cubicBezTo>
                    <a:pt x="82" y="28"/>
                    <a:pt x="82" y="28"/>
                    <a:pt x="82" y="28"/>
                  </a:cubicBezTo>
                  <a:cubicBezTo>
                    <a:pt x="82" y="27"/>
                    <a:pt x="83" y="27"/>
                    <a:pt x="83" y="27"/>
                  </a:cubicBezTo>
                  <a:cubicBezTo>
                    <a:pt x="95" y="27"/>
                    <a:pt x="95" y="27"/>
                    <a:pt x="95" y="27"/>
                  </a:cubicBezTo>
                  <a:cubicBezTo>
                    <a:pt x="96" y="27"/>
                    <a:pt x="96" y="27"/>
                    <a:pt x="96" y="28"/>
                  </a:cubicBezTo>
                  <a:cubicBezTo>
                    <a:pt x="96" y="41"/>
                    <a:pt x="96" y="41"/>
                    <a:pt x="96" y="41"/>
                  </a:cubicBezTo>
                  <a:cubicBezTo>
                    <a:pt x="110" y="41"/>
                    <a:pt x="110" y="41"/>
                    <a:pt x="110" y="41"/>
                  </a:cubicBezTo>
                  <a:cubicBezTo>
                    <a:pt x="110" y="41"/>
                    <a:pt x="111" y="42"/>
                    <a:pt x="111" y="42"/>
                  </a:cubicBezTo>
                  <a:lnTo>
                    <a:pt x="11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p:cNvGrpSpPr/>
          <p:nvPr/>
        </p:nvGrpSpPr>
        <p:grpSpPr bwMode="gray">
          <a:xfrm>
            <a:off x="5894138" y="4144745"/>
            <a:ext cx="1134992" cy="1135287"/>
            <a:chOff x="7619937" y="3100465"/>
            <a:chExt cx="1231624" cy="1231622"/>
          </a:xfrm>
        </p:grpSpPr>
        <p:sp>
          <p:nvSpPr>
            <p:cNvPr id="24" name="Oval 23"/>
            <p:cNvSpPr/>
            <p:nvPr/>
          </p:nvSpPr>
          <p:spPr bwMode="gray">
            <a:xfrm>
              <a:off x="7619937" y="3100465"/>
              <a:ext cx="1231624" cy="123162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5" name="Group 24"/>
            <p:cNvGrpSpPr/>
            <p:nvPr/>
          </p:nvGrpSpPr>
          <p:grpSpPr bwMode="gray">
            <a:xfrm>
              <a:off x="7765450" y="3372472"/>
              <a:ext cx="940598" cy="687608"/>
              <a:chOff x="7229475" y="2073275"/>
              <a:chExt cx="1150938" cy="841375"/>
            </a:xfrm>
            <a:solidFill>
              <a:schemeClr val="bg1"/>
            </a:solidFill>
          </p:grpSpPr>
          <p:sp>
            <p:nvSpPr>
              <p:cNvPr id="26" name="Freeform 39"/>
              <p:cNvSpPr>
                <a:spLocks noEditPoints="1"/>
              </p:cNvSpPr>
              <p:nvPr/>
            </p:nvSpPr>
            <p:spPr bwMode="gray">
              <a:xfrm>
                <a:off x="7748588" y="2073275"/>
                <a:ext cx="631825" cy="841375"/>
              </a:xfrm>
              <a:custGeom>
                <a:avLst/>
                <a:gdLst>
                  <a:gd name="T0" fmla="*/ 227 w 232"/>
                  <a:gd name="T1" fmla="*/ 293 h 309"/>
                  <a:gd name="T2" fmla="*/ 159 w 232"/>
                  <a:gd name="T3" fmla="*/ 174 h 309"/>
                  <a:gd name="T4" fmla="*/ 151 w 232"/>
                  <a:gd name="T5" fmla="*/ 141 h 309"/>
                  <a:gd name="T6" fmla="*/ 151 w 232"/>
                  <a:gd name="T7" fmla="*/ 20 h 309"/>
                  <a:gd name="T8" fmla="*/ 150 w 232"/>
                  <a:gd name="T9" fmla="*/ 19 h 309"/>
                  <a:gd name="T10" fmla="*/ 151 w 232"/>
                  <a:gd name="T11" fmla="*/ 19 h 309"/>
                  <a:gd name="T12" fmla="*/ 158 w 232"/>
                  <a:gd name="T13" fmla="*/ 10 h 309"/>
                  <a:gd name="T14" fmla="*/ 151 w 232"/>
                  <a:gd name="T15" fmla="*/ 0 h 309"/>
                  <a:gd name="T16" fmla="*/ 80 w 232"/>
                  <a:gd name="T17" fmla="*/ 0 h 309"/>
                  <a:gd name="T18" fmla="*/ 73 w 232"/>
                  <a:gd name="T19" fmla="*/ 10 h 309"/>
                  <a:gd name="T20" fmla="*/ 80 w 232"/>
                  <a:gd name="T21" fmla="*/ 19 h 309"/>
                  <a:gd name="T22" fmla="*/ 81 w 232"/>
                  <a:gd name="T23" fmla="*/ 19 h 309"/>
                  <a:gd name="T24" fmla="*/ 81 w 232"/>
                  <a:gd name="T25" fmla="*/ 20 h 309"/>
                  <a:gd name="T26" fmla="*/ 81 w 232"/>
                  <a:gd name="T27" fmla="*/ 141 h 309"/>
                  <a:gd name="T28" fmla="*/ 72 w 232"/>
                  <a:gd name="T29" fmla="*/ 174 h 309"/>
                  <a:gd name="T30" fmla="*/ 5 w 232"/>
                  <a:gd name="T31" fmla="*/ 293 h 309"/>
                  <a:gd name="T32" fmla="*/ 13 w 232"/>
                  <a:gd name="T33" fmla="*/ 309 h 309"/>
                  <a:gd name="T34" fmla="*/ 219 w 232"/>
                  <a:gd name="T35" fmla="*/ 309 h 309"/>
                  <a:gd name="T36" fmla="*/ 227 w 232"/>
                  <a:gd name="T37" fmla="*/ 293 h 309"/>
                  <a:gd name="T38" fmla="*/ 68 w 232"/>
                  <a:gd name="T39" fmla="*/ 288 h 309"/>
                  <a:gd name="T40" fmla="*/ 31 w 232"/>
                  <a:gd name="T41" fmla="*/ 288 h 309"/>
                  <a:gd name="T42" fmla="*/ 76 w 232"/>
                  <a:gd name="T43" fmla="*/ 203 h 309"/>
                  <a:gd name="T44" fmla="*/ 91 w 232"/>
                  <a:gd name="T45" fmla="*/ 203 h 309"/>
                  <a:gd name="T46" fmla="*/ 68 w 232"/>
                  <a:gd name="T47" fmla="*/ 288 h 309"/>
                  <a:gd name="T48" fmla="*/ 74 w 232"/>
                  <a:gd name="T49" fmla="*/ 194 h 309"/>
                  <a:gd name="T50" fmla="*/ 81 w 232"/>
                  <a:gd name="T51" fmla="*/ 180 h 309"/>
                  <a:gd name="T52" fmla="*/ 92 w 232"/>
                  <a:gd name="T53" fmla="*/ 141 h 309"/>
                  <a:gd name="T54" fmla="*/ 92 w 232"/>
                  <a:gd name="T55" fmla="*/ 20 h 309"/>
                  <a:gd name="T56" fmla="*/ 92 w 232"/>
                  <a:gd name="T57" fmla="*/ 19 h 309"/>
                  <a:gd name="T58" fmla="*/ 140 w 232"/>
                  <a:gd name="T59" fmla="*/ 19 h 309"/>
                  <a:gd name="T60" fmla="*/ 140 w 232"/>
                  <a:gd name="T61" fmla="*/ 20 h 309"/>
                  <a:gd name="T62" fmla="*/ 140 w 232"/>
                  <a:gd name="T63" fmla="*/ 141 h 309"/>
                  <a:gd name="T64" fmla="*/ 150 w 232"/>
                  <a:gd name="T65" fmla="*/ 180 h 309"/>
                  <a:gd name="T66" fmla="*/ 158 w 232"/>
                  <a:gd name="T67" fmla="*/ 194 h 309"/>
                  <a:gd name="T68" fmla="*/ 74 w 232"/>
                  <a:gd name="T69" fmla="*/ 19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309">
                    <a:moveTo>
                      <a:pt x="227" y="293"/>
                    </a:moveTo>
                    <a:cubicBezTo>
                      <a:pt x="159" y="174"/>
                      <a:pt x="159" y="174"/>
                      <a:pt x="159" y="174"/>
                    </a:cubicBezTo>
                    <a:cubicBezTo>
                      <a:pt x="155" y="166"/>
                      <a:pt x="151" y="151"/>
                      <a:pt x="151" y="141"/>
                    </a:cubicBezTo>
                    <a:cubicBezTo>
                      <a:pt x="151" y="20"/>
                      <a:pt x="151" y="20"/>
                      <a:pt x="151" y="20"/>
                    </a:cubicBezTo>
                    <a:cubicBezTo>
                      <a:pt x="151" y="20"/>
                      <a:pt x="150" y="19"/>
                      <a:pt x="150" y="19"/>
                    </a:cubicBezTo>
                    <a:cubicBezTo>
                      <a:pt x="151" y="19"/>
                      <a:pt x="151" y="19"/>
                      <a:pt x="151" y="19"/>
                    </a:cubicBezTo>
                    <a:cubicBezTo>
                      <a:pt x="155" y="19"/>
                      <a:pt x="158" y="15"/>
                      <a:pt x="158" y="10"/>
                    </a:cubicBezTo>
                    <a:cubicBezTo>
                      <a:pt x="158" y="4"/>
                      <a:pt x="155" y="0"/>
                      <a:pt x="151" y="0"/>
                    </a:cubicBezTo>
                    <a:cubicBezTo>
                      <a:pt x="80" y="0"/>
                      <a:pt x="80" y="0"/>
                      <a:pt x="80" y="0"/>
                    </a:cubicBezTo>
                    <a:cubicBezTo>
                      <a:pt x="77" y="0"/>
                      <a:pt x="73" y="4"/>
                      <a:pt x="73" y="10"/>
                    </a:cubicBezTo>
                    <a:cubicBezTo>
                      <a:pt x="73" y="15"/>
                      <a:pt x="77" y="19"/>
                      <a:pt x="80" y="19"/>
                    </a:cubicBezTo>
                    <a:cubicBezTo>
                      <a:pt x="81" y="19"/>
                      <a:pt x="81" y="19"/>
                      <a:pt x="81" y="19"/>
                    </a:cubicBezTo>
                    <a:cubicBezTo>
                      <a:pt x="81" y="19"/>
                      <a:pt x="81" y="20"/>
                      <a:pt x="81" y="20"/>
                    </a:cubicBezTo>
                    <a:cubicBezTo>
                      <a:pt x="81" y="141"/>
                      <a:pt x="81" y="141"/>
                      <a:pt x="81" y="141"/>
                    </a:cubicBezTo>
                    <a:cubicBezTo>
                      <a:pt x="81" y="151"/>
                      <a:pt x="77" y="166"/>
                      <a:pt x="72" y="174"/>
                    </a:cubicBezTo>
                    <a:cubicBezTo>
                      <a:pt x="5" y="293"/>
                      <a:pt x="5" y="293"/>
                      <a:pt x="5" y="293"/>
                    </a:cubicBezTo>
                    <a:cubicBezTo>
                      <a:pt x="0" y="302"/>
                      <a:pt x="3" y="309"/>
                      <a:pt x="13" y="309"/>
                    </a:cubicBezTo>
                    <a:cubicBezTo>
                      <a:pt x="219" y="309"/>
                      <a:pt x="219" y="309"/>
                      <a:pt x="219" y="309"/>
                    </a:cubicBezTo>
                    <a:cubicBezTo>
                      <a:pt x="228" y="309"/>
                      <a:pt x="232" y="302"/>
                      <a:pt x="227" y="293"/>
                    </a:cubicBezTo>
                    <a:close/>
                    <a:moveTo>
                      <a:pt x="68" y="288"/>
                    </a:moveTo>
                    <a:cubicBezTo>
                      <a:pt x="31" y="288"/>
                      <a:pt x="31" y="288"/>
                      <a:pt x="31" y="288"/>
                    </a:cubicBezTo>
                    <a:cubicBezTo>
                      <a:pt x="76" y="203"/>
                      <a:pt x="76" y="203"/>
                      <a:pt x="76" y="203"/>
                    </a:cubicBezTo>
                    <a:cubicBezTo>
                      <a:pt x="91" y="203"/>
                      <a:pt x="91" y="203"/>
                      <a:pt x="91" y="203"/>
                    </a:cubicBezTo>
                    <a:lnTo>
                      <a:pt x="68" y="288"/>
                    </a:lnTo>
                    <a:close/>
                    <a:moveTo>
                      <a:pt x="74" y="194"/>
                    </a:moveTo>
                    <a:cubicBezTo>
                      <a:pt x="81" y="180"/>
                      <a:pt x="81" y="180"/>
                      <a:pt x="81" y="180"/>
                    </a:cubicBezTo>
                    <a:cubicBezTo>
                      <a:pt x="87" y="170"/>
                      <a:pt x="92" y="153"/>
                      <a:pt x="92" y="141"/>
                    </a:cubicBezTo>
                    <a:cubicBezTo>
                      <a:pt x="92" y="20"/>
                      <a:pt x="92" y="20"/>
                      <a:pt x="92" y="20"/>
                    </a:cubicBezTo>
                    <a:cubicBezTo>
                      <a:pt x="92" y="20"/>
                      <a:pt x="92" y="19"/>
                      <a:pt x="92" y="19"/>
                    </a:cubicBezTo>
                    <a:cubicBezTo>
                      <a:pt x="140" y="19"/>
                      <a:pt x="140" y="19"/>
                      <a:pt x="140" y="19"/>
                    </a:cubicBezTo>
                    <a:cubicBezTo>
                      <a:pt x="140" y="19"/>
                      <a:pt x="140" y="20"/>
                      <a:pt x="140" y="20"/>
                    </a:cubicBezTo>
                    <a:cubicBezTo>
                      <a:pt x="140" y="141"/>
                      <a:pt x="140" y="141"/>
                      <a:pt x="140" y="141"/>
                    </a:cubicBezTo>
                    <a:cubicBezTo>
                      <a:pt x="140" y="153"/>
                      <a:pt x="145" y="170"/>
                      <a:pt x="150" y="180"/>
                    </a:cubicBezTo>
                    <a:cubicBezTo>
                      <a:pt x="158" y="194"/>
                      <a:pt x="158" y="194"/>
                      <a:pt x="158" y="194"/>
                    </a:cubicBezTo>
                    <a:lnTo>
                      <a:pt x="74"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0"/>
              <p:cNvSpPr>
                <a:spLocks noEditPoints="1"/>
              </p:cNvSpPr>
              <p:nvPr/>
            </p:nvSpPr>
            <p:spPr bwMode="gray">
              <a:xfrm>
                <a:off x="7229475" y="2193925"/>
                <a:ext cx="519113" cy="720725"/>
              </a:xfrm>
              <a:custGeom>
                <a:avLst/>
                <a:gdLst>
                  <a:gd name="T0" fmla="*/ 128 w 191"/>
                  <a:gd name="T1" fmla="*/ 97 h 265"/>
                  <a:gd name="T2" fmla="*/ 128 w 191"/>
                  <a:gd name="T3" fmla="*/ 18 h 265"/>
                  <a:gd name="T4" fmla="*/ 127 w 191"/>
                  <a:gd name="T5" fmla="*/ 16 h 265"/>
                  <a:gd name="T6" fmla="*/ 132 w 191"/>
                  <a:gd name="T7" fmla="*/ 9 h 265"/>
                  <a:gd name="T8" fmla="*/ 126 w 191"/>
                  <a:gd name="T9" fmla="*/ 0 h 265"/>
                  <a:gd name="T10" fmla="*/ 65 w 191"/>
                  <a:gd name="T11" fmla="*/ 0 h 265"/>
                  <a:gd name="T12" fmla="*/ 59 w 191"/>
                  <a:gd name="T13" fmla="*/ 9 h 265"/>
                  <a:gd name="T14" fmla="*/ 63 w 191"/>
                  <a:gd name="T15" fmla="*/ 16 h 265"/>
                  <a:gd name="T16" fmla="*/ 63 w 191"/>
                  <a:gd name="T17" fmla="*/ 18 h 265"/>
                  <a:gd name="T18" fmla="*/ 63 w 191"/>
                  <a:gd name="T19" fmla="*/ 97 h 265"/>
                  <a:gd name="T20" fmla="*/ 0 w 191"/>
                  <a:gd name="T21" fmla="*/ 193 h 265"/>
                  <a:gd name="T22" fmla="*/ 6 w 191"/>
                  <a:gd name="T23" fmla="*/ 228 h 265"/>
                  <a:gd name="T24" fmla="*/ 28 w 191"/>
                  <a:gd name="T25" fmla="*/ 265 h 265"/>
                  <a:gd name="T26" fmla="*/ 34 w 191"/>
                  <a:gd name="T27" fmla="*/ 265 h 265"/>
                  <a:gd name="T28" fmla="*/ 40 w 191"/>
                  <a:gd name="T29" fmla="*/ 265 h 265"/>
                  <a:gd name="T30" fmla="*/ 150 w 191"/>
                  <a:gd name="T31" fmla="*/ 265 h 265"/>
                  <a:gd name="T32" fmla="*/ 157 w 191"/>
                  <a:gd name="T33" fmla="*/ 265 h 265"/>
                  <a:gd name="T34" fmla="*/ 163 w 191"/>
                  <a:gd name="T35" fmla="*/ 265 h 265"/>
                  <a:gd name="T36" fmla="*/ 184 w 191"/>
                  <a:gd name="T37" fmla="*/ 229 h 265"/>
                  <a:gd name="T38" fmla="*/ 191 w 191"/>
                  <a:gd name="T39" fmla="*/ 193 h 265"/>
                  <a:gd name="T40" fmla="*/ 128 w 191"/>
                  <a:gd name="T41" fmla="*/ 97 h 265"/>
                  <a:gd name="T42" fmla="*/ 57 w 191"/>
                  <a:gd name="T43" fmla="*/ 244 h 265"/>
                  <a:gd name="T44" fmla="*/ 44 w 191"/>
                  <a:gd name="T45" fmla="*/ 244 h 265"/>
                  <a:gd name="T46" fmla="*/ 31 w 191"/>
                  <a:gd name="T47" fmla="*/ 160 h 265"/>
                  <a:gd name="T48" fmla="*/ 37 w 191"/>
                  <a:gd name="T49" fmla="*/ 149 h 265"/>
                  <a:gd name="T50" fmla="*/ 57 w 191"/>
                  <a:gd name="T51" fmla="*/ 149 h 265"/>
                  <a:gd name="T52" fmla="*/ 54 w 191"/>
                  <a:gd name="T53" fmla="*/ 164 h 265"/>
                  <a:gd name="T54" fmla="*/ 57 w 191"/>
                  <a:gd name="T55" fmla="*/ 244 h 265"/>
                  <a:gd name="T56" fmla="*/ 29 w 191"/>
                  <a:gd name="T57" fmla="*/ 133 h 265"/>
                  <a:gd name="T58" fmla="*/ 63 w 191"/>
                  <a:gd name="T59" fmla="*/ 107 h 265"/>
                  <a:gd name="T60" fmla="*/ 73 w 191"/>
                  <a:gd name="T61" fmla="*/ 103 h 265"/>
                  <a:gd name="T62" fmla="*/ 73 w 191"/>
                  <a:gd name="T63" fmla="*/ 94 h 265"/>
                  <a:gd name="T64" fmla="*/ 73 w 191"/>
                  <a:gd name="T65" fmla="*/ 18 h 265"/>
                  <a:gd name="T66" fmla="*/ 73 w 191"/>
                  <a:gd name="T67" fmla="*/ 17 h 265"/>
                  <a:gd name="T68" fmla="*/ 118 w 191"/>
                  <a:gd name="T69" fmla="*/ 17 h 265"/>
                  <a:gd name="T70" fmla="*/ 118 w 191"/>
                  <a:gd name="T71" fmla="*/ 18 h 265"/>
                  <a:gd name="T72" fmla="*/ 118 w 191"/>
                  <a:gd name="T73" fmla="*/ 94 h 265"/>
                  <a:gd name="T74" fmla="*/ 118 w 191"/>
                  <a:gd name="T75" fmla="*/ 103 h 265"/>
                  <a:gd name="T76" fmla="*/ 128 w 191"/>
                  <a:gd name="T77" fmla="*/ 106 h 265"/>
                  <a:gd name="T78" fmla="*/ 162 w 191"/>
                  <a:gd name="T79" fmla="*/ 133 h 265"/>
                  <a:gd name="T80" fmla="*/ 29 w 191"/>
                  <a:gd name="T81" fmla="*/ 13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265">
                    <a:moveTo>
                      <a:pt x="128" y="97"/>
                    </a:moveTo>
                    <a:cubicBezTo>
                      <a:pt x="128" y="18"/>
                      <a:pt x="128" y="18"/>
                      <a:pt x="128" y="18"/>
                    </a:cubicBezTo>
                    <a:cubicBezTo>
                      <a:pt x="128" y="17"/>
                      <a:pt x="128" y="17"/>
                      <a:pt x="127" y="16"/>
                    </a:cubicBezTo>
                    <a:cubicBezTo>
                      <a:pt x="130" y="15"/>
                      <a:pt x="132" y="12"/>
                      <a:pt x="132" y="9"/>
                    </a:cubicBezTo>
                    <a:cubicBezTo>
                      <a:pt x="132" y="4"/>
                      <a:pt x="129" y="0"/>
                      <a:pt x="126" y="0"/>
                    </a:cubicBezTo>
                    <a:cubicBezTo>
                      <a:pt x="65" y="0"/>
                      <a:pt x="65" y="0"/>
                      <a:pt x="65" y="0"/>
                    </a:cubicBezTo>
                    <a:cubicBezTo>
                      <a:pt x="61" y="0"/>
                      <a:pt x="59" y="4"/>
                      <a:pt x="59" y="9"/>
                    </a:cubicBezTo>
                    <a:cubicBezTo>
                      <a:pt x="59" y="12"/>
                      <a:pt x="61" y="15"/>
                      <a:pt x="63" y="16"/>
                    </a:cubicBezTo>
                    <a:cubicBezTo>
                      <a:pt x="63" y="17"/>
                      <a:pt x="63" y="17"/>
                      <a:pt x="63" y="18"/>
                    </a:cubicBezTo>
                    <a:cubicBezTo>
                      <a:pt x="63" y="97"/>
                      <a:pt x="63" y="97"/>
                      <a:pt x="63" y="97"/>
                    </a:cubicBezTo>
                    <a:cubicBezTo>
                      <a:pt x="26" y="111"/>
                      <a:pt x="0" y="149"/>
                      <a:pt x="0" y="193"/>
                    </a:cubicBezTo>
                    <a:cubicBezTo>
                      <a:pt x="0" y="205"/>
                      <a:pt x="2" y="217"/>
                      <a:pt x="6" y="228"/>
                    </a:cubicBezTo>
                    <a:cubicBezTo>
                      <a:pt x="11" y="242"/>
                      <a:pt x="19" y="254"/>
                      <a:pt x="28" y="265"/>
                    </a:cubicBezTo>
                    <a:cubicBezTo>
                      <a:pt x="34" y="265"/>
                      <a:pt x="34" y="265"/>
                      <a:pt x="34" y="265"/>
                    </a:cubicBezTo>
                    <a:cubicBezTo>
                      <a:pt x="40" y="265"/>
                      <a:pt x="40" y="265"/>
                      <a:pt x="40" y="265"/>
                    </a:cubicBezTo>
                    <a:cubicBezTo>
                      <a:pt x="150" y="265"/>
                      <a:pt x="150" y="265"/>
                      <a:pt x="150" y="265"/>
                    </a:cubicBezTo>
                    <a:cubicBezTo>
                      <a:pt x="157" y="265"/>
                      <a:pt x="157" y="265"/>
                      <a:pt x="157" y="265"/>
                    </a:cubicBezTo>
                    <a:cubicBezTo>
                      <a:pt x="163" y="265"/>
                      <a:pt x="163" y="265"/>
                      <a:pt x="163" y="265"/>
                    </a:cubicBezTo>
                    <a:cubicBezTo>
                      <a:pt x="172" y="254"/>
                      <a:pt x="180" y="242"/>
                      <a:pt x="184" y="229"/>
                    </a:cubicBezTo>
                    <a:cubicBezTo>
                      <a:pt x="188" y="217"/>
                      <a:pt x="191" y="205"/>
                      <a:pt x="191" y="193"/>
                    </a:cubicBezTo>
                    <a:cubicBezTo>
                      <a:pt x="191" y="149"/>
                      <a:pt x="164" y="111"/>
                      <a:pt x="128" y="97"/>
                    </a:cubicBezTo>
                    <a:close/>
                    <a:moveTo>
                      <a:pt x="57" y="244"/>
                    </a:moveTo>
                    <a:cubicBezTo>
                      <a:pt x="44" y="244"/>
                      <a:pt x="44" y="244"/>
                      <a:pt x="44" y="244"/>
                    </a:cubicBezTo>
                    <a:cubicBezTo>
                      <a:pt x="44" y="244"/>
                      <a:pt x="13" y="205"/>
                      <a:pt x="31" y="160"/>
                    </a:cubicBezTo>
                    <a:cubicBezTo>
                      <a:pt x="37" y="149"/>
                      <a:pt x="37" y="149"/>
                      <a:pt x="37" y="149"/>
                    </a:cubicBezTo>
                    <a:cubicBezTo>
                      <a:pt x="57" y="149"/>
                      <a:pt x="57" y="149"/>
                      <a:pt x="57" y="149"/>
                    </a:cubicBezTo>
                    <a:cubicBezTo>
                      <a:pt x="54" y="164"/>
                      <a:pt x="54" y="164"/>
                      <a:pt x="54" y="164"/>
                    </a:cubicBezTo>
                    <a:cubicBezTo>
                      <a:pt x="43" y="211"/>
                      <a:pt x="57" y="244"/>
                      <a:pt x="57" y="244"/>
                    </a:cubicBezTo>
                    <a:close/>
                    <a:moveTo>
                      <a:pt x="29" y="133"/>
                    </a:moveTo>
                    <a:cubicBezTo>
                      <a:pt x="38" y="121"/>
                      <a:pt x="50" y="112"/>
                      <a:pt x="63" y="107"/>
                    </a:cubicBezTo>
                    <a:cubicBezTo>
                      <a:pt x="66" y="105"/>
                      <a:pt x="70" y="104"/>
                      <a:pt x="73" y="103"/>
                    </a:cubicBezTo>
                    <a:cubicBezTo>
                      <a:pt x="73" y="94"/>
                      <a:pt x="73" y="94"/>
                      <a:pt x="73" y="94"/>
                    </a:cubicBezTo>
                    <a:cubicBezTo>
                      <a:pt x="73" y="18"/>
                      <a:pt x="73" y="18"/>
                      <a:pt x="73" y="18"/>
                    </a:cubicBezTo>
                    <a:cubicBezTo>
                      <a:pt x="73" y="17"/>
                      <a:pt x="73" y="17"/>
                      <a:pt x="73" y="17"/>
                    </a:cubicBezTo>
                    <a:cubicBezTo>
                      <a:pt x="118" y="17"/>
                      <a:pt x="118" y="17"/>
                      <a:pt x="118" y="17"/>
                    </a:cubicBezTo>
                    <a:cubicBezTo>
                      <a:pt x="118" y="17"/>
                      <a:pt x="118" y="17"/>
                      <a:pt x="118" y="18"/>
                    </a:cubicBezTo>
                    <a:cubicBezTo>
                      <a:pt x="118" y="94"/>
                      <a:pt x="118" y="94"/>
                      <a:pt x="118" y="94"/>
                    </a:cubicBezTo>
                    <a:cubicBezTo>
                      <a:pt x="118" y="103"/>
                      <a:pt x="118" y="103"/>
                      <a:pt x="118" y="103"/>
                    </a:cubicBezTo>
                    <a:cubicBezTo>
                      <a:pt x="121" y="104"/>
                      <a:pt x="124" y="105"/>
                      <a:pt x="128" y="106"/>
                    </a:cubicBezTo>
                    <a:cubicBezTo>
                      <a:pt x="141" y="112"/>
                      <a:pt x="152" y="121"/>
                      <a:pt x="162" y="133"/>
                    </a:cubicBezTo>
                    <a:lnTo>
                      <a:pt x="29"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8" name="Group 27"/>
          <p:cNvGrpSpPr/>
          <p:nvPr/>
        </p:nvGrpSpPr>
        <p:grpSpPr bwMode="gray">
          <a:xfrm>
            <a:off x="2450139" y="4105862"/>
            <a:ext cx="1134992" cy="1135287"/>
            <a:chOff x="4063937" y="3100465"/>
            <a:chExt cx="1231624" cy="1231622"/>
          </a:xfrm>
        </p:grpSpPr>
        <p:sp>
          <p:nvSpPr>
            <p:cNvPr id="29" name="Oval 28"/>
            <p:cNvSpPr/>
            <p:nvPr/>
          </p:nvSpPr>
          <p:spPr bwMode="gray">
            <a:xfrm>
              <a:off x="4063937" y="3100465"/>
              <a:ext cx="1231624" cy="123162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0" name="Group 29"/>
            <p:cNvGrpSpPr/>
            <p:nvPr/>
          </p:nvGrpSpPr>
          <p:grpSpPr bwMode="gray">
            <a:xfrm>
              <a:off x="4209152" y="3334459"/>
              <a:ext cx="845668" cy="775778"/>
              <a:chOff x="3817938" y="2033588"/>
              <a:chExt cx="960438" cy="881062"/>
            </a:xfrm>
            <a:solidFill>
              <a:schemeClr val="bg1"/>
            </a:solidFill>
          </p:grpSpPr>
          <p:sp>
            <p:nvSpPr>
              <p:cNvPr id="31" name="Freeform 50"/>
              <p:cNvSpPr>
                <a:spLocks noEditPoints="1"/>
              </p:cNvSpPr>
              <p:nvPr/>
            </p:nvSpPr>
            <p:spPr bwMode="gray">
              <a:xfrm>
                <a:off x="4456113" y="2090738"/>
                <a:ext cx="322263" cy="320675"/>
              </a:xfrm>
              <a:custGeom>
                <a:avLst/>
                <a:gdLst>
                  <a:gd name="T0" fmla="*/ 100 w 118"/>
                  <a:gd name="T1" fmla="*/ 26 h 118"/>
                  <a:gd name="T2" fmla="*/ 26 w 118"/>
                  <a:gd name="T3" fmla="*/ 18 h 118"/>
                  <a:gd name="T4" fmla="*/ 18 w 118"/>
                  <a:gd name="T5" fmla="*/ 92 h 118"/>
                  <a:gd name="T6" fmla="*/ 92 w 118"/>
                  <a:gd name="T7" fmla="*/ 100 h 118"/>
                  <a:gd name="T8" fmla="*/ 100 w 118"/>
                  <a:gd name="T9" fmla="*/ 26 h 118"/>
                  <a:gd name="T10" fmla="*/ 83 w 118"/>
                  <a:gd name="T11" fmla="*/ 89 h 118"/>
                  <a:gd name="T12" fmla="*/ 28 w 118"/>
                  <a:gd name="T13" fmla="*/ 84 h 118"/>
                  <a:gd name="T14" fmla="*/ 34 w 118"/>
                  <a:gd name="T15" fmla="*/ 28 h 118"/>
                  <a:gd name="T16" fmla="*/ 89 w 118"/>
                  <a:gd name="T17" fmla="*/ 34 h 118"/>
                  <a:gd name="T18" fmla="*/ 83 w 118"/>
                  <a:gd name="T19" fmla="*/ 8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8">
                    <a:moveTo>
                      <a:pt x="100" y="26"/>
                    </a:moveTo>
                    <a:cubicBezTo>
                      <a:pt x="81" y="4"/>
                      <a:pt x="49" y="0"/>
                      <a:pt x="26" y="18"/>
                    </a:cubicBezTo>
                    <a:cubicBezTo>
                      <a:pt x="4" y="36"/>
                      <a:pt x="0" y="69"/>
                      <a:pt x="18" y="92"/>
                    </a:cubicBezTo>
                    <a:cubicBezTo>
                      <a:pt x="36" y="114"/>
                      <a:pt x="69" y="118"/>
                      <a:pt x="92" y="100"/>
                    </a:cubicBezTo>
                    <a:cubicBezTo>
                      <a:pt x="114" y="81"/>
                      <a:pt x="118" y="49"/>
                      <a:pt x="100" y="26"/>
                    </a:cubicBezTo>
                    <a:close/>
                    <a:moveTo>
                      <a:pt x="83" y="89"/>
                    </a:moveTo>
                    <a:cubicBezTo>
                      <a:pt x="67" y="103"/>
                      <a:pt x="42" y="100"/>
                      <a:pt x="28" y="84"/>
                    </a:cubicBezTo>
                    <a:cubicBezTo>
                      <a:pt x="15" y="67"/>
                      <a:pt x="17" y="42"/>
                      <a:pt x="34" y="28"/>
                    </a:cubicBezTo>
                    <a:cubicBezTo>
                      <a:pt x="51" y="15"/>
                      <a:pt x="76" y="17"/>
                      <a:pt x="89" y="34"/>
                    </a:cubicBezTo>
                    <a:cubicBezTo>
                      <a:pt x="103" y="51"/>
                      <a:pt x="100" y="76"/>
                      <a:pt x="83"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1"/>
              <p:cNvSpPr>
                <a:spLocks/>
              </p:cNvSpPr>
              <p:nvPr/>
            </p:nvSpPr>
            <p:spPr bwMode="gray">
              <a:xfrm>
                <a:off x="4535488" y="2168525"/>
                <a:ext cx="163513" cy="163513"/>
              </a:xfrm>
              <a:custGeom>
                <a:avLst/>
                <a:gdLst>
                  <a:gd name="T0" fmla="*/ 51 w 60"/>
                  <a:gd name="T1" fmla="*/ 13 h 60"/>
                  <a:gd name="T2" fmla="*/ 47 w 60"/>
                  <a:gd name="T3" fmla="*/ 51 h 60"/>
                  <a:gd name="T4" fmla="*/ 9 w 60"/>
                  <a:gd name="T5" fmla="*/ 47 h 60"/>
                  <a:gd name="T6" fmla="*/ 13 w 60"/>
                  <a:gd name="T7" fmla="*/ 9 h 60"/>
                  <a:gd name="T8" fmla="*/ 51 w 60"/>
                  <a:gd name="T9" fmla="*/ 13 h 60"/>
                </a:gdLst>
                <a:ahLst/>
                <a:cxnLst>
                  <a:cxn ang="0">
                    <a:pos x="T0" y="T1"/>
                  </a:cxn>
                  <a:cxn ang="0">
                    <a:pos x="T2" y="T3"/>
                  </a:cxn>
                  <a:cxn ang="0">
                    <a:pos x="T4" y="T5"/>
                  </a:cxn>
                  <a:cxn ang="0">
                    <a:pos x="T6" y="T7"/>
                  </a:cxn>
                  <a:cxn ang="0">
                    <a:pos x="T8" y="T9"/>
                  </a:cxn>
                </a:cxnLst>
                <a:rect l="0" t="0" r="r" b="b"/>
                <a:pathLst>
                  <a:path w="60" h="60">
                    <a:moveTo>
                      <a:pt x="51" y="13"/>
                    </a:moveTo>
                    <a:cubicBezTo>
                      <a:pt x="60" y="25"/>
                      <a:pt x="58" y="41"/>
                      <a:pt x="47" y="51"/>
                    </a:cubicBezTo>
                    <a:cubicBezTo>
                      <a:pt x="35" y="60"/>
                      <a:pt x="18" y="58"/>
                      <a:pt x="9" y="47"/>
                    </a:cubicBezTo>
                    <a:cubicBezTo>
                      <a:pt x="0" y="35"/>
                      <a:pt x="2" y="18"/>
                      <a:pt x="13" y="9"/>
                    </a:cubicBezTo>
                    <a:cubicBezTo>
                      <a:pt x="25" y="0"/>
                      <a:pt x="41" y="2"/>
                      <a:pt x="5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2"/>
              <p:cNvSpPr>
                <a:spLocks/>
              </p:cNvSpPr>
              <p:nvPr/>
            </p:nvSpPr>
            <p:spPr bwMode="gray">
              <a:xfrm>
                <a:off x="4230688" y="2400300"/>
                <a:ext cx="509588" cy="514350"/>
              </a:xfrm>
              <a:custGeom>
                <a:avLst/>
                <a:gdLst>
                  <a:gd name="T0" fmla="*/ 88 w 187"/>
                  <a:gd name="T1" fmla="*/ 189 h 189"/>
                  <a:gd name="T2" fmla="*/ 56 w 187"/>
                  <a:gd name="T3" fmla="*/ 181 h 189"/>
                  <a:gd name="T4" fmla="*/ 28 w 187"/>
                  <a:gd name="T5" fmla="*/ 136 h 189"/>
                  <a:gd name="T6" fmla="*/ 28 w 187"/>
                  <a:gd name="T7" fmla="*/ 135 h 189"/>
                  <a:gd name="T8" fmla="*/ 0 w 187"/>
                  <a:gd name="T9" fmla="*/ 59 h 189"/>
                  <a:gd name="T10" fmla="*/ 24 w 187"/>
                  <a:gd name="T11" fmla="*/ 39 h 189"/>
                  <a:gd name="T12" fmla="*/ 58 w 187"/>
                  <a:gd name="T13" fmla="*/ 132 h 189"/>
                  <a:gd name="T14" fmla="*/ 72 w 187"/>
                  <a:gd name="T15" fmla="*/ 154 h 189"/>
                  <a:gd name="T16" fmla="*/ 121 w 187"/>
                  <a:gd name="T17" fmla="*/ 151 h 189"/>
                  <a:gd name="T18" fmla="*/ 154 w 187"/>
                  <a:gd name="T19" fmla="*/ 119 h 189"/>
                  <a:gd name="T20" fmla="*/ 138 w 187"/>
                  <a:gd name="T21" fmla="*/ 95 h 189"/>
                  <a:gd name="T22" fmla="*/ 112 w 187"/>
                  <a:gd name="T23" fmla="*/ 0 h 189"/>
                  <a:gd name="T24" fmla="*/ 141 w 187"/>
                  <a:gd name="T25" fmla="*/ 9 h 189"/>
                  <a:gd name="T26" fmla="*/ 127 w 187"/>
                  <a:gd name="T27" fmla="*/ 5 h 189"/>
                  <a:gd name="T28" fmla="*/ 141 w 187"/>
                  <a:gd name="T29" fmla="*/ 9 h 189"/>
                  <a:gd name="T30" fmla="*/ 156 w 187"/>
                  <a:gd name="T31" fmla="*/ 69 h 189"/>
                  <a:gd name="T32" fmla="*/ 185 w 187"/>
                  <a:gd name="T33" fmla="*/ 123 h 189"/>
                  <a:gd name="T34" fmla="*/ 132 w 187"/>
                  <a:gd name="T35" fmla="*/ 179 h 189"/>
                  <a:gd name="T36" fmla="*/ 88 w 187"/>
                  <a:gd name="T3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 h="189">
                    <a:moveTo>
                      <a:pt x="88" y="189"/>
                    </a:moveTo>
                    <a:cubicBezTo>
                      <a:pt x="76" y="189"/>
                      <a:pt x="66" y="186"/>
                      <a:pt x="56" y="181"/>
                    </a:cubicBezTo>
                    <a:cubicBezTo>
                      <a:pt x="31" y="166"/>
                      <a:pt x="28" y="137"/>
                      <a:pt x="28" y="136"/>
                    </a:cubicBezTo>
                    <a:cubicBezTo>
                      <a:pt x="28" y="135"/>
                      <a:pt x="28" y="135"/>
                      <a:pt x="28" y="135"/>
                    </a:cubicBezTo>
                    <a:cubicBezTo>
                      <a:pt x="28" y="135"/>
                      <a:pt x="23" y="86"/>
                      <a:pt x="0" y="59"/>
                    </a:cubicBezTo>
                    <a:cubicBezTo>
                      <a:pt x="24" y="39"/>
                      <a:pt x="24" y="39"/>
                      <a:pt x="24" y="39"/>
                    </a:cubicBezTo>
                    <a:cubicBezTo>
                      <a:pt x="52" y="73"/>
                      <a:pt x="58" y="127"/>
                      <a:pt x="58" y="132"/>
                    </a:cubicBezTo>
                    <a:cubicBezTo>
                      <a:pt x="58" y="133"/>
                      <a:pt x="61" y="148"/>
                      <a:pt x="72" y="154"/>
                    </a:cubicBezTo>
                    <a:cubicBezTo>
                      <a:pt x="83" y="160"/>
                      <a:pt x="100" y="159"/>
                      <a:pt x="121" y="151"/>
                    </a:cubicBezTo>
                    <a:cubicBezTo>
                      <a:pt x="140" y="143"/>
                      <a:pt x="153" y="131"/>
                      <a:pt x="154" y="119"/>
                    </a:cubicBezTo>
                    <a:cubicBezTo>
                      <a:pt x="155" y="108"/>
                      <a:pt x="145" y="99"/>
                      <a:pt x="138" y="95"/>
                    </a:cubicBezTo>
                    <a:cubicBezTo>
                      <a:pt x="92" y="64"/>
                      <a:pt x="111" y="2"/>
                      <a:pt x="112" y="0"/>
                    </a:cubicBezTo>
                    <a:cubicBezTo>
                      <a:pt x="141" y="9"/>
                      <a:pt x="141" y="9"/>
                      <a:pt x="141" y="9"/>
                    </a:cubicBezTo>
                    <a:cubicBezTo>
                      <a:pt x="127" y="5"/>
                      <a:pt x="127" y="5"/>
                      <a:pt x="127" y="5"/>
                    </a:cubicBezTo>
                    <a:cubicBezTo>
                      <a:pt x="141" y="9"/>
                      <a:pt x="141" y="9"/>
                      <a:pt x="141" y="9"/>
                    </a:cubicBezTo>
                    <a:cubicBezTo>
                      <a:pt x="141" y="11"/>
                      <a:pt x="129" y="51"/>
                      <a:pt x="156" y="69"/>
                    </a:cubicBezTo>
                    <a:cubicBezTo>
                      <a:pt x="176" y="83"/>
                      <a:pt x="187" y="102"/>
                      <a:pt x="185" y="123"/>
                    </a:cubicBezTo>
                    <a:cubicBezTo>
                      <a:pt x="182" y="146"/>
                      <a:pt x="163" y="167"/>
                      <a:pt x="132" y="179"/>
                    </a:cubicBezTo>
                    <a:cubicBezTo>
                      <a:pt x="116" y="186"/>
                      <a:pt x="102" y="189"/>
                      <a:pt x="88"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3"/>
              <p:cNvSpPr>
                <a:spLocks/>
              </p:cNvSpPr>
              <p:nvPr/>
            </p:nvSpPr>
            <p:spPr bwMode="gray">
              <a:xfrm>
                <a:off x="3817938" y="2033588"/>
                <a:ext cx="519113" cy="552450"/>
              </a:xfrm>
              <a:custGeom>
                <a:avLst/>
                <a:gdLst>
                  <a:gd name="T0" fmla="*/ 150 w 191"/>
                  <a:gd name="T1" fmla="*/ 47 h 203"/>
                  <a:gd name="T2" fmla="*/ 147 w 191"/>
                  <a:gd name="T3" fmla="*/ 50 h 203"/>
                  <a:gd name="T4" fmla="*/ 107 w 191"/>
                  <a:gd name="T5" fmla="*/ 11 h 203"/>
                  <a:gd name="T6" fmla="*/ 63 w 191"/>
                  <a:gd name="T7" fmla="*/ 10 h 203"/>
                  <a:gd name="T8" fmla="*/ 57 w 191"/>
                  <a:gd name="T9" fmla="*/ 12 h 203"/>
                  <a:gd name="T10" fmla="*/ 52 w 191"/>
                  <a:gd name="T11" fmla="*/ 18 h 203"/>
                  <a:gd name="T12" fmla="*/ 53 w 191"/>
                  <a:gd name="T13" fmla="*/ 28 h 203"/>
                  <a:gd name="T14" fmla="*/ 63 w 191"/>
                  <a:gd name="T15" fmla="*/ 27 h 203"/>
                  <a:gd name="T16" fmla="*/ 68 w 191"/>
                  <a:gd name="T17" fmla="*/ 22 h 203"/>
                  <a:gd name="T18" fmla="*/ 70 w 191"/>
                  <a:gd name="T19" fmla="*/ 16 h 203"/>
                  <a:gd name="T20" fmla="*/ 104 w 191"/>
                  <a:gd name="T21" fmla="*/ 23 h 203"/>
                  <a:gd name="T22" fmla="*/ 139 w 191"/>
                  <a:gd name="T23" fmla="*/ 56 h 203"/>
                  <a:gd name="T24" fmla="*/ 136 w 191"/>
                  <a:gd name="T25" fmla="*/ 59 h 203"/>
                  <a:gd name="T26" fmla="*/ 145 w 191"/>
                  <a:gd name="T27" fmla="*/ 160 h 203"/>
                  <a:gd name="T28" fmla="*/ 48 w 191"/>
                  <a:gd name="T29" fmla="*/ 129 h 203"/>
                  <a:gd name="T30" fmla="*/ 45 w 191"/>
                  <a:gd name="T31" fmla="*/ 132 h 203"/>
                  <a:gd name="T32" fmla="*/ 20 w 191"/>
                  <a:gd name="T33" fmla="*/ 91 h 203"/>
                  <a:gd name="T34" fmla="*/ 21 w 191"/>
                  <a:gd name="T35" fmla="*/ 56 h 203"/>
                  <a:gd name="T36" fmla="*/ 27 w 191"/>
                  <a:gd name="T37" fmla="*/ 55 h 203"/>
                  <a:gd name="T38" fmla="*/ 33 w 191"/>
                  <a:gd name="T39" fmla="*/ 51 h 203"/>
                  <a:gd name="T40" fmla="*/ 36 w 191"/>
                  <a:gd name="T41" fmla="*/ 42 h 203"/>
                  <a:gd name="T42" fmla="*/ 26 w 191"/>
                  <a:gd name="T43" fmla="*/ 39 h 203"/>
                  <a:gd name="T44" fmla="*/ 20 w 191"/>
                  <a:gd name="T45" fmla="*/ 43 h 203"/>
                  <a:gd name="T46" fmla="*/ 16 w 191"/>
                  <a:gd name="T47" fmla="*/ 48 h 203"/>
                  <a:gd name="T48" fmla="*/ 8 w 191"/>
                  <a:gd name="T49" fmla="*/ 91 h 203"/>
                  <a:gd name="T50" fmla="*/ 37 w 191"/>
                  <a:gd name="T51" fmla="*/ 139 h 203"/>
                  <a:gd name="T52" fmla="*/ 34 w 191"/>
                  <a:gd name="T53" fmla="*/ 141 h 203"/>
                  <a:gd name="T54" fmla="*/ 159 w 191"/>
                  <a:gd name="T55" fmla="*/ 177 h 203"/>
                  <a:gd name="T56" fmla="*/ 150 w 191"/>
                  <a:gd name="T57" fmla="*/ 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203">
                    <a:moveTo>
                      <a:pt x="150" y="47"/>
                    </a:moveTo>
                    <a:cubicBezTo>
                      <a:pt x="147" y="50"/>
                      <a:pt x="147" y="50"/>
                      <a:pt x="147" y="50"/>
                    </a:cubicBezTo>
                    <a:cubicBezTo>
                      <a:pt x="107" y="11"/>
                      <a:pt x="107" y="11"/>
                      <a:pt x="107" y="11"/>
                    </a:cubicBezTo>
                    <a:cubicBezTo>
                      <a:pt x="94" y="0"/>
                      <a:pt x="76" y="0"/>
                      <a:pt x="63" y="10"/>
                    </a:cubicBezTo>
                    <a:cubicBezTo>
                      <a:pt x="61" y="10"/>
                      <a:pt x="59" y="11"/>
                      <a:pt x="57" y="12"/>
                    </a:cubicBezTo>
                    <a:cubicBezTo>
                      <a:pt x="52" y="18"/>
                      <a:pt x="52" y="18"/>
                      <a:pt x="52" y="18"/>
                    </a:cubicBezTo>
                    <a:cubicBezTo>
                      <a:pt x="50" y="21"/>
                      <a:pt x="50" y="25"/>
                      <a:pt x="53" y="28"/>
                    </a:cubicBezTo>
                    <a:cubicBezTo>
                      <a:pt x="56" y="30"/>
                      <a:pt x="60" y="30"/>
                      <a:pt x="63" y="27"/>
                    </a:cubicBezTo>
                    <a:cubicBezTo>
                      <a:pt x="68" y="22"/>
                      <a:pt x="68" y="22"/>
                      <a:pt x="68" y="22"/>
                    </a:cubicBezTo>
                    <a:cubicBezTo>
                      <a:pt x="69" y="20"/>
                      <a:pt x="70" y="18"/>
                      <a:pt x="70" y="16"/>
                    </a:cubicBezTo>
                    <a:cubicBezTo>
                      <a:pt x="83" y="8"/>
                      <a:pt x="93" y="12"/>
                      <a:pt x="104" y="23"/>
                    </a:cubicBezTo>
                    <a:cubicBezTo>
                      <a:pt x="139" y="56"/>
                      <a:pt x="139" y="56"/>
                      <a:pt x="139" y="56"/>
                    </a:cubicBezTo>
                    <a:cubicBezTo>
                      <a:pt x="136" y="59"/>
                      <a:pt x="136" y="59"/>
                      <a:pt x="136" y="59"/>
                    </a:cubicBezTo>
                    <a:cubicBezTo>
                      <a:pt x="164" y="96"/>
                      <a:pt x="166" y="142"/>
                      <a:pt x="145" y="160"/>
                    </a:cubicBezTo>
                    <a:cubicBezTo>
                      <a:pt x="124" y="177"/>
                      <a:pt x="78" y="165"/>
                      <a:pt x="48" y="129"/>
                    </a:cubicBezTo>
                    <a:cubicBezTo>
                      <a:pt x="45" y="132"/>
                      <a:pt x="45" y="132"/>
                      <a:pt x="45" y="132"/>
                    </a:cubicBezTo>
                    <a:cubicBezTo>
                      <a:pt x="20" y="91"/>
                      <a:pt x="20" y="91"/>
                      <a:pt x="20" y="91"/>
                    </a:cubicBezTo>
                    <a:cubicBezTo>
                      <a:pt x="12" y="78"/>
                      <a:pt x="10" y="67"/>
                      <a:pt x="21" y="56"/>
                    </a:cubicBezTo>
                    <a:cubicBezTo>
                      <a:pt x="23" y="56"/>
                      <a:pt x="25" y="56"/>
                      <a:pt x="27" y="55"/>
                    </a:cubicBezTo>
                    <a:cubicBezTo>
                      <a:pt x="33" y="51"/>
                      <a:pt x="33" y="51"/>
                      <a:pt x="33" y="51"/>
                    </a:cubicBezTo>
                    <a:cubicBezTo>
                      <a:pt x="37" y="49"/>
                      <a:pt x="38" y="45"/>
                      <a:pt x="36" y="42"/>
                    </a:cubicBezTo>
                    <a:cubicBezTo>
                      <a:pt x="34" y="38"/>
                      <a:pt x="29" y="37"/>
                      <a:pt x="26" y="39"/>
                    </a:cubicBezTo>
                    <a:cubicBezTo>
                      <a:pt x="20" y="43"/>
                      <a:pt x="20" y="43"/>
                      <a:pt x="20" y="43"/>
                    </a:cubicBezTo>
                    <a:cubicBezTo>
                      <a:pt x="18" y="44"/>
                      <a:pt x="17" y="46"/>
                      <a:pt x="16" y="48"/>
                    </a:cubicBezTo>
                    <a:cubicBezTo>
                      <a:pt x="3" y="58"/>
                      <a:pt x="0" y="76"/>
                      <a:pt x="8" y="91"/>
                    </a:cubicBezTo>
                    <a:cubicBezTo>
                      <a:pt x="37" y="139"/>
                      <a:pt x="37" y="139"/>
                      <a:pt x="37" y="139"/>
                    </a:cubicBezTo>
                    <a:cubicBezTo>
                      <a:pt x="34" y="141"/>
                      <a:pt x="34" y="141"/>
                      <a:pt x="34" y="141"/>
                    </a:cubicBezTo>
                    <a:cubicBezTo>
                      <a:pt x="71" y="187"/>
                      <a:pt x="127" y="203"/>
                      <a:pt x="159" y="177"/>
                    </a:cubicBezTo>
                    <a:cubicBezTo>
                      <a:pt x="191" y="151"/>
                      <a:pt x="187" y="93"/>
                      <a:pt x="15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5" name="Group 34"/>
          <p:cNvGrpSpPr/>
          <p:nvPr/>
        </p:nvGrpSpPr>
        <p:grpSpPr bwMode="gray">
          <a:xfrm>
            <a:off x="4101714" y="2665501"/>
            <a:ext cx="1134992" cy="1135287"/>
            <a:chOff x="2324037" y="3100465"/>
            <a:chExt cx="1231624" cy="1231622"/>
          </a:xfrm>
        </p:grpSpPr>
        <p:sp>
          <p:nvSpPr>
            <p:cNvPr id="36" name="Oval 35"/>
            <p:cNvSpPr/>
            <p:nvPr/>
          </p:nvSpPr>
          <p:spPr bwMode="gray">
            <a:xfrm>
              <a:off x="2324037" y="3100465"/>
              <a:ext cx="1231624" cy="123162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7" name="Group 36"/>
            <p:cNvGrpSpPr/>
            <p:nvPr/>
          </p:nvGrpSpPr>
          <p:grpSpPr bwMode="gray">
            <a:xfrm>
              <a:off x="2537981" y="3362633"/>
              <a:ext cx="803736" cy="707286"/>
              <a:chOff x="2166938" y="2114550"/>
              <a:chExt cx="912813" cy="803275"/>
            </a:xfrm>
            <a:solidFill>
              <a:schemeClr val="bg1"/>
            </a:solidFill>
          </p:grpSpPr>
          <p:sp>
            <p:nvSpPr>
              <p:cNvPr id="38" name="Freeform 54"/>
              <p:cNvSpPr>
                <a:spLocks noEditPoints="1"/>
              </p:cNvSpPr>
              <p:nvPr/>
            </p:nvSpPr>
            <p:spPr bwMode="gray">
              <a:xfrm>
                <a:off x="2166938" y="2114550"/>
                <a:ext cx="912813" cy="803275"/>
              </a:xfrm>
              <a:custGeom>
                <a:avLst/>
                <a:gdLst>
                  <a:gd name="T0" fmla="*/ 326 w 336"/>
                  <a:gd name="T1" fmla="*/ 38 h 295"/>
                  <a:gd name="T2" fmla="*/ 298 w 336"/>
                  <a:gd name="T3" fmla="*/ 38 h 295"/>
                  <a:gd name="T4" fmla="*/ 298 w 336"/>
                  <a:gd name="T5" fmla="*/ 36 h 295"/>
                  <a:gd name="T6" fmla="*/ 293 w 336"/>
                  <a:gd name="T7" fmla="*/ 31 h 295"/>
                  <a:gd name="T8" fmla="*/ 255 w 336"/>
                  <a:gd name="T9" fmla="*/ 31 h 295"/>
                  <a:gd name="T10" fmla="*/ 249 w 336"/>
                  <a:gd name="T11" fmla="*/ 36 h 295"/>
                  <a:gd name="T12" fmla="*/ 249 w 336"/>
                  <a:gd name="T13" fmla="*/ 38 h 295"/>
                  <a:gd name="T14" fmla="*/ 223 w 336"/>
                  <a:gd name="T15" fmla="*/ 38 h 295"/>
                  <a:gd name="T16" fmla="*/ 224 w 336"/>
                  <a:gd name="T17" fmla="*/ 31 h 295"/>
                  <a:gd name="T18" fmla="*/ 224 w 336"/>
                  <a:gd name="T19" fmla="*/ 13 h 295"/>
                  <a:gd name="T20" fmla="*/ 213 w 336"/>
                  <a:gd name="T21" fmla="*/ 0 h 295"/>
                  <a:gd name="T22" fmla="*/ 123 w 336"/>
                  <a:gd name="T23" fmla="*/ 0 h 295"/>
                  <a:gd name="T24" fmla="*/ 113 w 336"/>
                  <a:gd name="T25" fmla="*/ 13 h 295"/>
                  <a:gd name="T26" fmla="*/ 113 w 336"/>
                  <a:gd name="T27" fmla="*/ 31 h 295"/>
                  <a:gd name="T28" fmla="*/ 114 w 336"/>
                  <a:gd name="T29" fmla="*/ 38 h 295"/>
                  <a:gd name="T30" fmla="*/ 87 w 336"/>
                  <a:gd name="T31" fmla="*/ 38 h 295"/>
                  <a:gd name="T32" fmla="*/ 87 w 336"/>
                  <a:gd name="T33" fmla="*/ 36 h 295"/>
                  <a:gd name="T34" fmla="*/ 82 w 336"/>
                  <a:gd name="T35" fmla="*/ 31 h 295"/>
                  <a:gd name="T36" fmla="*/ 44 w 336"/>
                  <a:gd name="T37" fmla="*/ 31 h 295"/>
                  <a:gd name="T38" fmla="*/ 38 w 336"/>
                  <a:gd name="T39" fmla="*/ 36 h 295"/>
                  <a:gd name="T40" fmla="*/ 38 w 336"/>
                  <a:gd name="T41" fmla="*/ 38 h 295"/>
                  <a:gd name="T42" fmla="*/ 11 w 336"/>
                  <a:gd name="T43" fmla="*/ 38 h 295"/>
                  <a:gd name="T44" fmla="*/ 0 w 336"/>
                  <a:gd name="T45" fmla="*/ 49 h 295"/>
                  <a:gd name="T46" fmla="*/ 0 w 336"/>
                  <a:gd name="T47" fmla="*/ 284 h 295"/>
                  <a:gd name="T48" fmla="*/ 11 w 336"/>
                  <a:gd name="T49" fmla="*/ 295 h 295"/>
                  <a:gd name="T50" fmla="*/ 326 w 336"/>
                  <a:gd name="T51" fmla="*/ 295 h 295"/>
                  <a:gd name="T52" fmla="*/ 336 w 336"/>
                  <a:gd name="T53" fmla="*/ 284 h 295"/>
                  <a:gd name="T54" fmla="*/ 336 w 336"/>
                  <a:gd name="T55" fmla="*/ 49 h 295"/>
                  <a:gd name="T56" fmla="*/ 326 w 336"/>
                  <a:gd name="T57" fmla="*/ 38 h 295"/>
                  <a:gd name="T58" fmla="*/ 130 w 336"/>
                  <a:gd name="T59" fmla="*/ 13 h 295"/>
                  <a:gd name="T60" fmla="*/ 207 w 336"/>
                  <a:gd name="T61" fmla="*/ 13 h 295"/>
                  <a:gd name="T62" fmla="*/ 215 w 336"/>
                  <a:gd name="T63" fmla="*/ 26 h 295"/>
                  <a:gd name="T64" fmla="*/ 215 w 336"/>
                  <a:gd name="T65" fmla="*/ 32 h 295"/>
                  <a:gd name="T66" fmla="*/ 213 w 336"/>
                  <a:gd name="T67" fmla="*/ 31 h 295"/>
                  <a:gd name="T68" fmla="*/ 210 w 336"/>
                  <a:gd name="T69" fmla="*/ 34 h 295"/>
                  <a:gd name="T70" fmla="*/ 210 w 336"/>
                  <a:gd name="T71" fmla="*/ 38 h 295"/>
                  <a:gd name="T72" fmla="*/ 126 w 336"/>
                  <a:gd name="T73" fmla="*/ 38 h 295"/>
                  <a:gd name="T74" fmla="*/ 126 w 336"/>
                  <a:gd name="T75" fmla="*/ 34 h 295"/>
                  <a:gd name="T76" fmla="*/ 123 w 336"/>
                  <a:gd name="T77" fmla="*/ 31 h 295"/>
                  <a:gd name="T78" fmla="*/ 122 w 336"/>
                  <a:gd name="T79" fmla="*/ 32 h 295"/>
                  <a:gd name="T80" fmla="*/ 122 w 336"/>
                  <a:gd name="T81" fmla="*/ 26 h 295"/>
                  <a:gd name="T82" fmla="*/ 130 w 336"/>
                  <a:gd name="T83" fmla="*/ 13 h 295"/>
                  <a:gd name="T84" fmla="*/ 168 w 336"/>
                  <a:gd name="T85" fmla="*/ 262 h 295"/>
                  <a:gd name="T86" fmla="*/ 73 w 336"/>
                  <a:gd name="T87" fmla="*/ 167 h 295"/>
                  <a:gd name="T88" fmla="*/ 168 w 336"/>
                  <a:gd name="T89" fmla="*/ 71 h 295"/>
                  <a:gd name="T90" fmla="*/ 263 w 336"/>
                  <a:gd name="T91" fmla="*/ 167 h 295"/>
                  <a:gd name="T92" fmla="*/ 168 w 336"/>
                  <a:gd name="T93" fmla="*/ 26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6" h="295">
                    <a:moveTo>
                      <a:pt x="326" y="38"/>
                    </a:moveTo>
                    <a:cubicBezTo>
                      <a:pt x="298" y="38"/>
                      <a:pt x="298" y="38"/>
                      <a:pt x="298" y="38"/>
                    </a:cubicBezTo>
                    <a:cubicBezTo>
                      <a:pt x="298" y="36"/>
                      <a:pt x="298" y="36"/>
                      <a:pt x="298" y="36"/>
                    </a:cubicBezTo>
                    <a:cubicBezTo>
                      <a:pt x="298" y="33"/>
                      <a:pt x="296" y="31"/>
                      <a:pt x="293" y="31"/>
                    </a:cubicBezTo>
                    <a:cubicBezTo>
                      <a:pt x="255" y="31"/>
                      <a:pt x="255" y="31"/>
                      <a:pt x="255" y="31"/>
                    </a:cubicBezTo>
                    <a:cubicBezTo>
                      <a:pt x="252" y="31"/>
                      <a:pt x="249" y="33"/>
                      <a:pt x="249" y="36"/>
                    </a:cubicBezTo>
                    <a:cubicBezTo>
                      <a:pt x="249" y="38"/>
                      <a:pt x="249" y="38"/>
                      <a:pt x="249" y="38"/>
                    </a:cubicBezTo>
                    <a:cubicBezTo>
                      <a:pt x="223" y="38"/>
                      <a:pt x="223" y="38"/>
                      <a:pt x="223" y="38"/>
                    </a:cubicBezTo>
                    <a:cubicBezTo>
                      <a:pt x="223" y="36"/>
                      <a:pt x="224" y="34"/>
                      <a:pt x="224" y="31"/>
                    </a:cubicBezTo>
                    <a:cubicBezTo>
                      <a:pt x="224" y="13"/>
                      <a:pt x="224" y="13"/>
                      <a:pt x="224" y="13"/>
                    </a:cubicBezTo>
                    <a:cubicBezTo>
                      <a:pt x="224" y="6"/>
                      <a:pt x="219" y="0"/>
                      <a:pt x="213" y="0"/>
                    </a:cubicBezTo>
                    <a:cubicBezTo>
                      <a:pt x="123" y="0"/>
                      <a:pt x="123" y="0"/>
                      <a:pt x="123" y="0"/>
                    </a:cubicBezTo>
                    <a:cubicBezTo>
                      <a:pt x="117" y="0"/>
                      <a:pt x="113" y="6"/>
                      <a:pt x="113" y="13"/>
                    </a:cubicBezTo>
                    <a:cubicBezTo>
                      <a:pt x="113" y="31"/>
                      <a:pt x="113" y="31"/>
                      <a:pt x="113" y="31"/>
                    </a:cubicBezTo>
                    <a:cubicBezTo>
                      <a:pt x="113" y="34"/>
                      <a:pt x="113" y="36"/>
                      <a:pt x="114" y="38"/>
                    </a:cubicBezTo>
                    <a:cubicBezTo>
                      <a:pt x="87" y="38"/>
                      <a:pt x="87" y="38"/>
                      <a:pt x="87" y="38"/>
                    </a:cubicBezTo>
                    <a:cubicBezTo>
                      <a:pt x="87" y="36"/>
                      <a:pt x="87" y="36"/>
                      <a:pt x="87" y="36"/>
                    </a:cubicBezTo>
                    <a:cubicBezTo>
                      <a:pt x="87" y="33"/>
                      <a:pt x="85" y="31"/>
                      <a:pt x="82" y="31"/>
                    </a:cubicBezTo>
                    <a:cubicBezTo>
                      <a:pt x="44" y="31"/>
                      <a:pt x="44" y="31"/>
                      <a:pt x="44" y="31"/>
                    </a:cubicBezTo>
                    <a:cubicBezTo>
                      <a:pt x="41" y="31"/>
                      <a:pt x="38" y="33"/>
                      <a:pt x="38" y="36"/>
                    </a:cubicBezTo>
                    <a:cubicBezTo>
                      <a:pt x="38" y="38"/>
                      <a:pt x="38" y="38"/>
                      <a:pt x="38" y="38"/>
                    </a:cubicBezTo>
                    <a:cubicBezTo>
                      <a:pt x="11" y="38"/>
                      <a:pt x="11" y="38"/>
                      <a:pt x="11" y="38"/>
                    </a:cubicBezTo>
                    <a:cubicBezTo>
                      <a:pt x="5" y="38"/>
                      <a:pt x="0" y="43"/>
                      <a:pt x="0" y="49"/>
                    </a:cubicBezTo>
                    <a:cubicBezTo>
                      <a:pt x="0" y="284"/>
                      <a:pt x="0" y="284"/>
                      <a:pt x="0" y="284"/>
                    </a:cubicBezTo>
                    <a:cubicBezTo>
                      <a:pt x="0" y="290"/>
                      <a:pt x="5" y="295"/>
                      <a:pt x="11" y="295"/>
                    </a:cubicBezTo>
                    <a:cubicBezTo>
                      <a:pt x="326" y="295"/>
                      <a:pt x="326" y="295"/>
                      <a:pt x="326" y="295"/>
                    </a:cubicBezTo>
                    <a:cubicBezTo>
                      <a:pt x="331" y="295"/>
                      <a:pt x="336" y="290"/>
                      <a:pt x="336" y="284"/>
                    </a:cubicBezTo>
                    <a:cubicBezTo>
                      <a:pt x="336" y="49"/>
                      <a:pt x="336" y="49"/>
                      <a:pt x="336" y="49"/>
                    </a:cubicBezTo>
                    <a:cubicBezTo>
                      <a:pt x="336" y="43"/>
                      <a:pt x="331" y="38"/>
                      <a:pt x="326" y="38"/>
                    </a:cubicBezTo>
                    <a:close/>
                    <a:moveTo>
                      <a:pt x="130" y="13"/>
                    </a:moveTo>
                    <a:cubicBezTo>
                      <a:pt x="207" y="13"/>
                      <a:pt x="207" y="13"/>
                      <a:pt x="207" y="13"/>
                    </a:cubicBezTo>
                    <a:cubicBezTo>
                      <a:pt x="211" y="13"/>
                      <a:pt x="215" y="19"/>
                      <a:pt x="215" y="26"/>
                    </a:cubicBezTo>
                    <a:cubicBezTo>
                      <a:pt x="215" y="32"/>
                      <a:pt x="215" y="32"/>
                      <a:pt x="215" y="32"/>
                    </a:cubicBezTo>
                    <a:cubicBezTo>
                      <a:pt x="214" y="31"/>
                      <a:pt x="214" y="31"/>
                      <a:pt x="213" y="31"/>
                    </a:cubicBezTo>
                    <a:cubicBezTo>
                      <a:pt x="211" y="31"/>
                      <a:pt x="210" y="32"/>
                      <a:pt x="210" y="34"/>
                    </a:cubicBezTo>
                    <a:cubicBezTo>
                      <a:pt x="210" y="38"/>
                      <a:pt x="210" y="38"/>
                      <a:pt x="210" y="38"/>
                    </a:cubicBezTo>
                    <a:cubicBezTo>
                      <a:pt x="126" y="38"/>
                      <a:pt x="126" y="38"/>
                      <a:pt x="126" y="38"/>
                    </a:cubicBezTo>
                    <a:cubicBezTo>
                      <a:pt x="126" y="34"/>
                      <a:pt x="126" y="34"/>
                      <a:pt x="126" y="34"/>
                    </a:cubicBezTo>
                    <a:cubicBezTo>
                      <a:pt x="126" y="32"/>
                      <a:pt x="125" y="31"/>
                      <a:pt x="123" y="31"/>
                    </a:cubicBezTo>
                    <a:cubicBezTo>
                      <a:pt x="123" y="31"/>
                      <a:pt x="122" y="31"/>
                      <a:pt x="122" y="32"/>
                    </a:cubicBezTo>
                    <a:cubicBezTo>
                      <a:pt x="122" y="26"/>
                      <a:pt x="122" y="26"/>
                      <a:pt x="122" y="26"/>
                    </a:cubicBezTo>
                    <a:cubicBezTo>
                      <a:pt x="122" y="19"/>
                      <a:pt x="125" y="13"/>
                      <a:pt x="130" y="13"/>
                    </a:cubicBezTo>
                    <a:close/>
                    <a:moveTo>
                      <a:pt x="168" y="262"/>
                    </a:moveTo>
                    <a:cubicBezTo>
                      <a:pt x="116" y="262"/>
                      <a:pt x="73" y="219"/>
                      <a:pt x="73" y="167"/>
                    </a:cubicBezTo>
                    <a:cubicBezTo>
                      <a:pt x="73" y="114"/>
                      <a:pt x="116" y="71"/>
                      <a:pt x="168" y="71"/>
                    </a:cubicBezTo>
                    <a:cubicBezTo>
                      <a:pt x="221" y="71"/>
                      <a:pt x="263" y="114"/>
                      <a:pt x="263" y="167"/>
                    </a:cubicBezTo>
                    <a:cubicBezTo>
                      <a:pt x="263" y="219"/>
                      <a:pt x="221" y="262"/>
                      <a:pt x="168" y="2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5"/>
              <p:cNvSpPr>
                <a:spLocks/>
              </p:cNvSpPr>
              <p:nvPr/>
            </p:nvSpPr>
            <p:spPr bwMode="gray">
              <a:xfrm>
                <a:off x="2441575" y="2387600"/>
                <a:ext cx="363538" cy="361950"/>
              </a:xfrm>
              <a:custGeom>
                <a:avLst/>
                <a:gdLst>
                  <a:gd name="T0" fmla="*/ 131 w 134"/>
                  <a:gd name="T1" fmla="*/ 37 h 133"/>
                  <a:gd name="T2" fmla="*/ 97 w 134"/>
                  <a:gd name="T3" fmla="*/ 37 h 133"/>
                  <a:gd name="T4" fmla="*/ 97 w 134"/>
                  <a:gd name="T5" fmla="*/ 2 h 133"/>
                  <a:gd name="T6" fmla="*/ 94 w 134"/>
                  <a:gd name="T7" fmla="*/ 0 h 133"/>
                  <a:gd name="T8" fmla="*/ 40 w 134"/>
                  <a:gd name="T9" fmla="*/ 0 h 133"/>
                  <a:gd name="T10" fmla="*/ 37 w 134"/>
                  <a:gd name="T11" fmla="*/ 2 h 133"/>
                  <a:gd name="T12" fmla="*/ 37 w 134"/>
                  <a:gd name="T13" fmla="*/ 37 h 133"/>
                  <a:gd name="T14" fmla="*/ 3 w 134"/>
                  <a:gd name="T15" fmla="*/ 37 h 133"/>
                  <a:gd name="T16" fmla="*/ 0 w 134"/>
                  <a:gd name="T17" fmla="*/ 39 h 133"/>
                  <a:gd name="T18" fmla="*/ 0 w 134"/>
                  <a:gd name="T19" fmla="*/ 94 h 133"/>
                  <a:gd name="T20" fmla="*/ 3 w 134"/>
                  <a:gd name="T21" fmla="*/ 96 h 133"/>
                  <a:gd name="T22" fmla="*/ 37 w 134"/>
                  <a:gd name="T23" fmla="*/ 96 h 133"/>
                  <a:gd name="T24" fmla="*/ 37 w 134"/>
                  <a:gd name="T25" fmla="*/ 131 h 133"/>
                  <a:gd name="T26" fmla="*/ 40 w 134"/>
                  <a:gd name="T27" fmla="*/ 133 h 133"/>
                  <a:gd name="T28" fmla="*/ 94 w 134"/>
                  <a:gd name="T29" fmla="*/ 133 h 133"/>
                  <a:gd name="T30" fmla="*/ 97 w 134"/>
                  <a:gd name="T31" fmla="*/ 131 h 133"/>
                  <a:gd name="T32" fmla="*/ 97 w 134"/>
                  <a:gd name="T33" fmla="*/ 96 h 133"/>
                  <a:gd name="T34" fmla="*/ 131 w 134"/>
                  <a:gd name="T35" fmla="*/ 96 h 133"/>
                  <a:gd name="T36" fmla="*/ 134 w 134"/>
                  <a:gd name="T37" fmla="*/ 94 h 133"/>
                  <a:gd name="T38" fmla="*/ 134 w 134"/>
                  <a:gd name="T39" fmla="*/ 39 h 133"/>
                  <a:gd name="T40" fmla="*/ 131 w 134"/>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 h="133">
                    <a:moveTo>
                      <a:pt x="131" y="37"/>
                    </a:moveTo>
                    <a:cubicBezTo>
                      <a:pt x="97" y="37"/>
                      <a:pt x="97" y="37"/>
                      <a:pt x="97" y="37"/>
                    </a:cubicBezTo>
                    <a:cubicBezTo>
                      <a:pt x="97" y="2"/>
                      <a:pt x="97" y="2"/>
                      <a:pt x="97" y="2"/>
                    </a:cubicBezTo>
                    <a:cubicBezTo>
                      <a:pt x="97" y="1"/>
                      <a:pt x="96" y="0"/>
                      <a:pt x="94" y="0"/>
                    </a:cubicBezTo>
                    <a:cubicBezTo>
                      <a:pt x="40" y="0"/>
                      <a:pt x="40" y="0"/>
                      <a:pt x="40" y="0"/>
                    </a:cubicBezTo>
                    <a:cubicBezTo>
                      <a:pt x="39" y="0"/>
                      <a:pt x="37" y="1"/>
                      <a:pt x="37" y="2"/>
                    </a:cubicBezTo>
                    <a:cubicBezTo>
                      <a:pt x="37" y="37"/>
                      <a:pt x="37" y="37"/>
                      <a:pt x="37" y="37"/>
                    </a:cubicBezTo>
                    <a:cubicBezTo>
                      <a:pt x="3" y="37"/>
                      <a:pt x="3" y="37"/>
                      <a:pt x="3" y="37"/>
                    </a:cubicBezTo>
                    <a:cubicBezTo>
                      <a:pt x="2" y="37"/>
                      <a:pt x="0" y="38"/>
                      <a:pt x="0" y="39"/>
                    </a:cubicBezTo>
                    <a:cubicBezTo>
                      <a:pt x="0" y="94"/>
                      <a:pt x="0" y="94"/>
                      <a:pt x="0" y="94"/>
                    </a:cubicBezTo>
                    <a:cubicBezTo>
                      <a:pt x="0" y="95"/>
                      <a:pt x="2" y="96"/>
                      <a:pt x="3" y="96"/>
                    </a:cubicBezTo>
                    <a:cubicBezTo>
                      <a:pt x="37" y="96"/>
                      <a:pt x="37" y="96"/>
                      <a:pt x="37" y="96"/>
                    </a:cubicBezTo>
                    <a:cubicBezTo>
                      <a:pt x="37" y="131"/>
                      <a:pt x="37" y="131"/>
                      <a:pt x="37" y="131"/>
                    </a:cubicBezTo>
                    <a:cubicBezTo>
                      <a:pt x="37" y="132"/>
                      <a:pt x="39" y="133"/>
                      <a:pt x="40" y="133"/>
                    </a:cubicBezTo>
                    <a:cubicBezTo>
                      <a:pt x="94" y="133"/>
                      <a:pt x="94" y="133"/>
                      <a:pt x="94" y="133"/>
                    </a:cubicBezTo>
                    <a:cubicBezTo>
                      <a:pt x="96" y="133"/>
                      <a:pt x="97" y="132"/>
                      <a:pt x="97" y="131"/>
                    </a:cubicBezTo>
                    <a:cubicBezTo>
                      <a:pt x="97" y="96"/>
                      <a:pt x="97" y="96"/>
                      <a:pt x="97" y="96"/>
                    </a:cubicBezTo>
                    <a:cubicBezTo>
                      <a:pt x="131" y="96"/>
                      <a:pt x="131" y="96"/>
                      <a:pt x="131" y="96"/>
                    </a:cubicBezTo>
                    <a:cubicBezTo>
                      <a:pt x="133" y="96"/>
                      <a:pt x="134" y="95"/>
                      <a:pt x="134" y="94"/>
                    </a:cubicBezTo>
                    <a:cubicBezTo>
                      <a:pt x="134" y="39"/>
                      <a:pt x="134" y="39"/>
                      <a:pt x="134" y="39"/>
                    </a:cubicBezTo>
                    <a:cubicBezTo>
                      <a:pt x="134" y="38"/>
                      <a:pt x="133" y="37"/>
                      <a:pt x="13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0" name="Group 39"/>
          <p:cNvGrpSpPr/>
          <p:nvPr/>
        </p:nvGrpSpPr>
        <p:grpSpPr>
          <a:xfrm>
            <a:off x="5877393" y="2614170"/>
            <a:ext cx="1134992" cy="1135287"/>
            <a:chOff x="6772787" y="1235362"/>
            <a:chExt cx="851466" cy="851465"/>
          </a:xfrm>
        </p:grpSpPr>
        <p:sp>
          <p:nvSpPr>
            <p:cNvPr id="41" name="Oval 40"/>
            <p:cNvSpPr/>
            <p:nvPr/>
          </p:nvSpPr>
          <p:spPr bwMode="gray">
            <a:xfrm>
              <a:off x="6772787" y="1235362"/>
              <a:ext cx="851466" cy="851465"/>
            </a:xfrm>
            <a:prstGeom prst="ellipse">
              <a:avLst/>
            </a:prstGeom>
            <a:solidFill>
              <a:srgbClr val="D92B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2" name="Group 41"/>
            <p:cNvGrpSpPr/>
            <p:nvPr/>
          </p:nvGrpSpPr>
          <p:grpSpPr bwMode="gray">
            <a:xfrm>
              <a:off x="6955966" y="1363942"/>
              <a:ext cx="485108" cy="594304"/>
              <a:chOff x="7413625" y="3175"/>
              <a:chExt cx="796925" cy="976313"/>
            </a:xfrm>
            <a:solidFill>
              <a:schemeClr val="bg1"/>
            </a:solidFill>
          </p:grpSpPr>
          <p:sp>
            <p:nvSpPr>
              <p:cNvPr id="43" name="Oval 62"/>
              <p:cNvSpPr>
                <a:spLocks noChangeArrowheads="1"/>
              </p:cNvSpPr>
              <p:nvPr/>
            </p:nvSpPr>
            <p:spPr bwMode="gray">
              <a:xfrm>
                <a:off x="7743825" y="746125"/>
                <a:ext cx="88900" cy="920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63"/>
              <p:cNvSpPr>
                <a:spLocks noEditPoints="1"/>
              </p:cNvSpPr>
              <p:nvPr/>
            </p:nvSpPr>
            <p:spPr bwMode="gray">
              <a:xfrm>
                <a:off x="7413625" y="3175"/>
                <a:ext cx="796925" cy="976313"/>
              </a:xfrm>
              <a:custGeom>
                <a:avLst/>
                <a:gdLst>
                  <a:gd name="T0" fmla="*/ 257 w 293"/>
                  <a:gd name="T1" fmla="*/ 315 h 359"/>
                  <a:gd name="T2" fmla="*/ 174 w 293"/>
                  <a:gd name="T3" fmla="*/ 315 h 359"/>
                  <a:gd name="T4" fmla="*/ 179 w 293"/>
                  <a:gd name="T5" fmla="*/ 307 h 359"/>
                  <a:gd name="T6" fmla="*/ 273 w 293"/>
                  <a:gd name="T7" fmla="*/ 238 h 359"/>
                  <a:gd name="T8" fmla="*/ 257 w 293"/>
                  <a:gd name="T9" fmla="*/ 113 h 359"/>
                  <a:gd name="T10" fmla="*/ 258 w 293"/>
                  <a:gd name="T11" fmla="*/ 105 h 359"/>
                  <a:gd name="T12" fmla="*/ 238 w 293"/>
                  <a:gd name="T13" fmla="*/ 74 h 359"/>
                  <a:gd name="T14" fmla="*/ 258 w 293"/>
                  <a:gd name="T15" fmla="*/ 31 h 359"/>
                  <a:gd name="T16" fmla="*/ 246 w 293"/>
                  <a:gd name="T17" fmla="*/ 26 h 359"/>
                  <a:gd name="T18" fmla="*/ 251 w 293"/>
                  <a:gd name="T19" fmla="*/ 15 h 359"/>
                  <a:gd name="T20" fmla="*/ 221 w 293"/>
                  <a:gd name="T21" fmla="*/ 0 h 359"/>
                  <a:gd name="T22" fmla="*/ 215 w 293"/>
                  <a:gd name="T23" fmla="*/ 11 h 359"/>
                  <a:gd name="T24" fmla="*/ 203 w 293"/>
                  <a:gd name="T25" fmla="*/ 6 h 359"/>
                  <a:gd name="T26" fmla="*/ 137 w 293"/>
                  <a:gd name="T27" fmla="*/ 146 h 359"/>
                  <a:gd name="T28" fmla="*/ 149 w 293"/>
                  <a:gd name="T29" fmla="*/ 152 h 359"/>
                  <a:gd name="T30" fmla="*/ 139 w 293"/>
                  <a:gd name="T31" fmla="*/ 173 h 359"/>
                  <a:gd name="T32" fmla="*/ 170 w 293"/>
                  <a:gd name="T33" fmla="*/ 188 h 359"/>
                  <a:gd name="T34" fmla="*/ 180 w 293"/>
                  <a:gd name="T35" fmla="*/ 166 h 359"/>
                  <a:gd name="T36" fmla="*/ 192 w 293"/>
                  <a:gd name="T37" fmla="*/ 172 h 359"/>
                  <a:gd name="T38" fmla="*/ 209 w 293"/>
                  <a:gd name="T39" fmla="*/ 135 h 359"/>
                  <a:gd name="T40" fmla="*/ 225 w 293"/>
                  <a:gd name="T41" fmla="*/ 139 h 359"/>
                  <a:gd name="T42" fmla="*/ 235 w 293"/>
                  <a:gd name="T43" fmla="*/ 138 h 359"/>
                  <a:gd name="T44" fmla="*/ 231 w 293"/>
                  <a:gd name="T45" fmla="*/ 220 h 359"/>
                  <a:gd name="T46" fmla="*/ 186 w 293"/>
                  <a:gd name="T47" fmla="*/ 256 h 359"/>
                  <a:gd name="T48" fmla="*/ 74 w 293"/>
                  <a:gd name="T49" fmla="*/ 211 h 359"/>
                  <a:gd name="T50" fmla="*/ 65 w 293"/>
                  <a:gd name="T51" fmla="*/ 213 h 359"/>
                  <a:gd name="T52" fmla="*/ 62 w 293"/>
                  <a:gd name="T53" fmla="*/ 221 h 359"/>
                  <a:gd name="T54" fmla="*/ 67 w 293"/>
                  <a:gd name="T55" fmla="*/ 229 h 359"/>
                  <a:gd name="T56" fmla="*/ 119 w 293"/>
                  <a:gd name="T57" fmla="*/ 249 h 359"/>
                  <a:gd name="T58" fmla="*/ 93 w 293"/>
                  <a:gd name="T59" fmla="*/ 290 h 359"/>
                  <a:gd name="T60" fmla="*/ 101 w 293"/>
                  <a:gd name="T61" fmla="*/ 315 h 359"/>
                  <a:gd name="T62" fmla="*/ 18 w 293"/>
                  <a:gd name="T63" fmla="*/ 315 h 359"/>
                  <a:gd name="T64" fmla="*/ 11 w 293"/>
                  <a:gd name="T65" fmla="*/ 322 h 359"/>
                  <a:gd name="T66" fmla="*/ 0 w 293"/>
                  <a:gd name="T67" fmla="*/ 352 h 359"/>
                  <a:gd name="T68" fmla="*/ 7 w 293"/>
                  <a:gd name="T69" fmla="*/ 359 h 359"/>
                  <a:gd name="T70" fmla="*/ 268 w 293"/>
                  <a:gd name="T71" fmla="*/ 359 h 359"/>
                  <a:gd name="T72" fmla="*/ 275 w 293"/>
                  <a:gd name="T73" fmla="*/ 352 h 359"/>
                  <a:gd name="T74" fmla="*/ 264 w 293"/>
                  <a:gd name="T75" fmla="*/ 322 h 359"/>
                  <a:gd name="T76" fmla="*/ 257 w 293"/>
                  <a:gd name="T77" fmla="*/ 315 h 359"/>
                  <a:gd name="T78" fmla="*/ 225 w 293"/>
                  <a:gd name="T79" fmla="*/ 118 h 359"/>
                  <a:gd name="T80" fmla="*/ 212 w 293"/>
                  <a:gd name="T81" fmla="*/ 105 h 359"/>
                  <a:gd name="T82" fmla="*/ 225 w 293"/>
                  <a:gd name="T83" fmla="*/ 92 h 359"/>
                  <a:gd name="T84" fmla="*/ 238 w 293"/>
                  <a:gd name="T85" fmla="*/ 105 h 359"/>
                  <a:gd name="T86" fmla="*/ 225 w 293"/>
                  <a:gd name="T87" fmla="*/ 118 h 359"/>
                  <a:gd name="T88" fmla="*/ 137 w 293"/>
                  <a:gd name="T89" fmla="*/ 314 h 359"/>
                  <a:gd name="T90" fmla="*/ 113 w 293"/>
                  <a:gd name="T91" fmla="*/ 290 h 359"/>
                  <a:gd name="T92" fmla="*/ 137 w 293"/>
                  <a:gd name="T93" fmla="*/ 265 h 359"/>
                  <a:gd name="T94" fmla="*/ 162 w 293"/>
                  <a:gd name="T95" fmla="*/ 290 h 359"/>
                  <a:gd name="T96" fmla="*/ 137 w 293"/>
                  <a:gd name="T97" fmla="*/ 3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 h="359">
                    <a:moveTo>
                      <a:pt x="257" y="315"/>
                    </a:moveTo>
                    <a:cubicBezTo>
                      <a:pt x="174" y="315"/>
                      <a:pt x="174" y="315"/>
                      <a:pt x="174" y="315"/>
                    </a:cubicBezTo>
                    <a:cubicBezTo>
                      <a:pt x="176" y="312"/>
                      <a:pt x="178" y="310"/>
                      <a:pt x="179" y="307"/>
                    </a:cubicBezTo>
                    <a:cubicBezTo>
                      <a:pt x="219" y="302"/>
                      <a:pt x="255" y="277"/>
                      <a:pt x="273" y="238"/>
                    </a:cubicBezTo>
                    <a:cubicBezTo>
                      <a:pt x="293" y="196"/>
                      <a:pt x="285" y="148"/>
                      <a:pt x="257" y="113"/>
                    </a:cubicBezTo>
                    <a:cubicBezTo>
                      <a:pt x="258" y="111"/>
                      <a:pt x="258" y="108"/>
                      <a:pt x="258" y="105"/>
                    </a:cubicBezTo>
                    <a:cubicBezTo>
                      <a:pt x="258" y="91"/>
                      <a:pt x="250" y="79"/>
                      <a:pt x="238" y="74"/>
                    </a:cubicBezTo>
                    <a:cubicBezTo>
                      <a:pt x="258" y="31"/>
                      <a:pt x="258" y="31"/>
                      <a:pt x="258" y="31"/>
                    </a:cubicBezTo>
                    <a:cubicBezTo>
                      <a:pt x="246" y="26"/>
                      <a:pt x="246" y="26"/>
                      <a:pt x="246" y="26"/>
                    </a:cubicBezTo>
                    <a:cubicBezTo>
                      <a:pt x="251" y="15"/>
                      <a:pt x="251" y="15"/>
                      <a:pt x="251" y="15"/>
                    </a:cubicBezTo>
                    <a:cubicBezTo>
                      <a:pt x="221" y="0"/>
                      <a:pt x="221" y="0"/>
                      <a:pt x="221" y="0"/>
                    </a:cubicBezTo>
                    <a:cubicBezTo>
                      <a:pt x="215" y="11"/>
                      <a:pt x="215" y="11"/>
                      <a:pt x="215" y="11"/>
                    </a:cubicBezTo>
                    <a:cubicBezTo>
                      <a:pt x="203" y="6"/>
                      <a:pt x="203" y="6"/>
                      <a:pt x="203" y="6"/>
                    </a:cubicBezTo>
                    <a:cubicBezTo>
                      <a:pt x="137" y="146"/>
                      <a:pt x="137" y="146"/>
                      <a:pt x="137" y="146"/>
                    </a:cubicBezTo>
                    <a:cubicBezTo>
                      <a:pt x="149" y="152"/>
                      <a:pt x="149" y="152"/>
                      <a:pt x="149" y="152"/>
                    </a:cubicBezTo>
                    <a:cubicBezTo>
                      <a:pt x="139" y="173"/>
                      <a:pt x="139" y="173"/>
                      <a:pt x="139" y="173"/>
                    </a:cubicBezTo>
                    <a:cubicBezTo>
                      <a:pt x="170" y="188"/>
                      <a:pt x="170" y="188"/>
                      <a:pt x="170" y="188"/>
                    </a:cubicBezTo>
                    <a:cubicBezTo>
                      <a:pt x="180" y="166"/>
                      <a:pt x="180" y="166"/>
                      <a:pt x="180" y="166"/>
                    </a:cubicBezTo>
                    <a:cubicBezTo>
                      <a:pt x="192" y="172"/>
                      <a:pt x="192" y="172"/>
                      <a:pt x="192" y="172"/>
                    </a:cubicBezTo>
                    <a:cubicBezTo>
                      <a:pt x="209" y="135"/>
                      <a:pt x="209" y="135"/>
                      <a:pt x="209" y="135"/>
                    </a:cubicBezTo>
                    <a:cubicBezTo>
                      <a:pt x="214" y="138"/>
                      <a:pt x="219" y="139"/>
                      <a:pt x="225" y="139"/>
                    </a:cubicBezTo>
                    <a:cubicBezTo>
                      <a:pt x="228" y="139"/>
                      <a:pt x="232" y="139"/>
                      <a:pt x="235" y="138"/>
                    </a:cubicBezTo>
                    <a:cubicBezTo>
                      <a:pt x="253" y="162"/>
                      <a:pt x="247" y="197"/>
                      <a:pt x="231" y="220"/>
                    </a:cubicBezTo>
                    <a:cubicBezTo>
                      <a:pt x="220" y="236"/>
                      <a:pt x="202" y="247"/>
                      <a:pt x="186" y="256"/>
                    </a:cubicBezTo>
                    <a:cubicBezTo>
                      <a:pt x="74" y="211"/>
                      <a:pt x="74" y="211"/>
                      <a:pt x="74" y="211"/>
                    </a:cubicBezTo>
                    <a:cubicBezTo>
                      <a:pt x="70" y="209"/>
                      <a:pt x="67" y="211"/>
                      <a:pt x="65" y="213"/>
                    </a:cubicBezTo>
                    <a:cubicBezTo>
                      <a:pt x="62" y="221"/>
                      <a:pt x="62" y="221"/>
                      <a:pt x="62" y="221"/>
                    </a:cubicBezTo>
                    <a:cubicBezTo>
                      <a:pt x="61" y="224"/>
                      <a:pt x="63" y="228"/>
                      <a:pt x="67" y="229"/>
                    </a:cubicBezTo>
                    <a:cubicBezTo>
                      <a:pt x="119" y="249"/>
                      <a:pt x="119" y="249"/>
                      <a:pt x="119" y="249"/>
                    </a:cubicBezTo>
                    <a:cubicBezTo>
                      <a:pt x="104" y="256"/>
                      <a:pt x="93" y="272"/>
                      <a:pt x="93" y="290"/>
                    </a:cubicBezTo>
                    <a:cubicBezTo>
                      <a:pt x="93" y="299"/>
                      <a:pt x="96" y="308"/>
                      <a:pt x="101" y="315"/>
                    </a:cubicBezTo>
                    <a:cubicBezTo>
                      <a:pt x="18" y="315"/>
                      <a:pt x="18" y="315"/>
                      <a:pt x="18" y="315"/>
                    </a:cubicBezTo>
                    <a:cubicBezTo>
                      <a:pt x="14" y="315"/>
                      <a:pt x="13" y="317"/>
                      <a:pt x="11" y="322"/>
                    </a:cubicBezTo>
                    <a:cubicBezTo>
                      <a:pt x="0" y="352"/>
                      <a:pt x="0" y="352"/>
                      <a:pt x="0" y="352"/>
                    </a:cubicBezTo>
                    <a:cubicBezTo>
                      <a:pt x="0" y="356"/>
                      <a:pt x="3" y="359"/>
                      <a:pt x="7" y="359"/>
                    </a:cubicBezTo>
                    <a:cubicBezTo>
                      <a:pt x="268" y="359"/>
                      <a:pt x="268" y="359"/>
                      <a:pt x="268" y="359"/>
                    </a:cubicBezTo>
                    <a:cubicBezTo>
                      <a:pt x="272" y="359"/>
                      <a:pt x="275" y="356"/>
                      <a:pt x="275" y="352"/>
                    </a:cubicBezTo>
                    <a:cubicBezTo>
                      <a:pt x="264" y="322"/>
                      <a:pt x="264" y="322"/>
                      <a:pt x="264" y="322"/>
                    </a:cubicBezTo>
                    <a:cubicBezTo>
                      <a:pt x="262" y="316"/>
                      <a:pt x="261" y="315"/>
                      <a:pt x="257" y="315"/>
                    </a:cubicBezTo>
                    <a:close/>
                    <a:moveTo>
                      <a:pt x="225" y="118"/>
                    </a:moveTo>
                    <a:cubicBezTo>
                      <a:pt x="217" y="118"/>
                      <a:pt x="212" y="113"/>
                      <a:pt x="212" y="105"/>
                    </a:cubicBezTo>
                    <a:cubicBezTo>
                      <a:pt x="212" y="98"/>
                      <a:pt x="217" y="92"/>
                      <a:pt x="225" y="92"/>
                    </a:cubicBezTo>
                    <a:cubicBezTo>
                      <a:pt x="232" y="92"/>
                      <a:pt x="238" y="98"/>
                      <a:pt x="238" y="105"/>
                    </a:cubicBezTo>
                    <a:cubicBezTo>
                      <a:pt x="238" y="113"/>
                      <a:pt x="232" y="118"/>
                      <a:pt x="225" y="118"/>
                    </a:cubicBezTo>
                    <a:close/>
                    <a:moveTo>
                      <a:pt x="137" y="314"/>
                    </a:moveTo>
                    <a:cubicBezTo>
                      <a:pt x="124" y="314"/>
                      <a:pt x="113" y="303"/>
                      <a:pt x="113" y="290"/>
                    </a:cubicBezTo>
                    <a:cubicBezTo>
                      <a:pt x="113" y="276"/>
                      <a:pt x="124" y="265"/>
                      <a:pt x="137" y="265"/>
                    </a:cubicBezTo>
                    <a:cubicBezTo>
                      <a:pt x="151" y="265"/>
                      <a:pt x="162" y="276"/>
                      <a:pt x="162" y="290"/>
                    </a:cubicBezTo>
                    <a:cubicBezTo>
                      <a:pt x="162" y="303"/>
                      <a:pt x="151" y="314"/>
                      <a:pt x="137"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64"/>
              <p:cNvSpPr>
                <a:spLocks noChangeArrowheads="1"/>
              </p:cNvSpPr>
              <p:nvPr/>
            </p:nvSpPr>
            <p:spPr bwMode="gray">
              <a:xfrm>
                <a:off x="8007350" y="273050"/>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6" name="Group 45"/>
          <p:cNvGrpSpPr/>
          <p:nvPr/>
        </p:nvGrpSpPr>
        <p:grpSpPr>
          <a:xfrm>
            <a:off x="7716549" y="2614170"/>
            <a:ext cx="1134992" cy="1135287"/>
            <a:chOff x="5617507" y="1235362"/>
            <a:chExt cx="851466" cy="851465"/>
          </a:xfrm>
        </p:grpSpPr>
        <p:sp>
          <p:nvSpPr>
            <p:cNvPr id="47" name="Oval 46"/>
            <p:cNvSpPr/>
            <p:nvPr/>
          </p:nvSpPr>
          <p:spPr bwMode="gray">
            <a:xfrm>
              <a:off x="5617507" y="1235362"/>
              <a:ext cx="851466" cy="851465"/>
            </a:xfrm>
            <a:prstGeom prst="ellipse">
              <a:avLst/>
            </a:prstGeom>
            <a:solidFill>
              <a:srgbClr val="D92B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8" name="Group 47"/>
            <p:cNvGrpSpPr/>
            <p:nvPr/>
          </p:nvGrpSpPr>
          <p:grpSpPr bwMode="gray">
            <a:xfrm>
              <a:off x="5812283" y="1366841"/>
              <a:ext cx="461915" cy="588507"/>
              <a:chOff x="5681663" y="11113"/>
              <a:chExt cx="758825" cy="966788"/>
            </a:xfrm>
            <a:solidFill>
              <a:schemeClr val="bg1"/>
            </a:solidFill>
          </p:grpSpPr>
          <p:sp>
            <p:nvSpPr>
              <p:cNvPr id="49" name="Oval 65"/>
              <p:cNvSpPr>
                <a:spLocks noChangeArrowheads="1"/>
              </p:cNvSpPr>
              <p:nvPr/>
            </p:nvSpPr>
            <p:spPr bwMode="gray">
              <a:xfrm>
                <a:off x="5865813" y="11113"/>
                <a:ext cx="177800" cy="176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66"/>
              <p:cNvSpPr>
                <a:spLocks/>
              </p:cNvSpPr>
              <p:nvPr/>
            </p:nvSpPr>
            <p:spPr bwMode="gray">
              <a:xfrm>
                <a:off x="5888038" y="206375"/>
                <a:ext cx="552450" cy="657225"/>
              </a:xfrm>
              <a:custGeom>
                <a:avLst/>
                <a:gdLst>
                  <a:gd name="T0" fmla="*/ 197 w 203"/>
                  <a:gd name="T1" fmla="*/ 205 h 241"/>
                  <a:gd name="T2" fmla="*/ 148 w 203"/>
                  <a:gd name="T3" fmla="*/ 121 h 241"/>
                  <a:gd name="T4" fmla="*/ 134 w 203"/>
                  <a:gd name="T5" fmla="*/ 111 h 241"/>
                  <a:gd name="T6" fmla="*/ 128 w 203"/>
                  <a:gd name="T7" fmla="*/ 110 h 241"/>
                  <a:gd name="T8" fmla="*/ 49 w 203"/>
                  <a:gd name="T9" fmla="*/ 110 h 241"/>
                  <a:gd name="T10" fmla="*/ 49 w 203"/>
                  <a:gd name="T11" fmla="*/ 81 h 241"/>
                  <a:gd name="T12" fmla="*/ 109 w 203"/>
                  <a:gd name="T13" fmla="*/ 81 h 241"/>
                  <a:gd name="T14" fmla="*/ 125 w 203"/>
                  <a:gd name="T15" fmla="*/ 64 h 241"/>
                  <a:gd name="T16" fmla="*/ 109 w 203"/>
                  <a:gd name="T17" fmla="*/ 46 h 241"/>
                  <a:gd name="T18" fmla="*/ 49 w 203"/>
                  <a:gd name="T19" fmla="*/ 46 h 241"/>
                  <a:gd name="T20" fmla="*/ 49 w 203"/>
                  <a:gd name="T21" fmla="*/ 24 h 241"/>
                  <a:gd name="T22" fmla="*/ 24 w 203"/>
                  <a:gd name="T23" fmla="*/ 0 h 241"/>
                  <a:gd name="T24" fmla="*/ 0 w 203"/>
                  <a:gd name="T25" fmla="*/ 24 h 241"/>
                  <a:gd name="T26" fmla="*/ 0 w 203"/>
                  <a:gd name="T27" fmla="*/ 135 h 241"/>
                  <a:gd name="T28" fmla="*/ 23 w 203"/>
                  <a:gd name="T29" fmla="*/ 159 h 241"/>
                  <a:gd name="T30" fmla="*/ 121 w 203"/>
                  <a:gd name="T31" fmla="*/ 159 h 241"/>
                  <a:gd name="T32" fmla="*/ 161 w 203"/>
                  <a:gd name="T33" fmla="*/ 227 h 241"/>
                  <a:gd name="T34" fmla="*/ 190 w 203"/>
                  <a:gd name="T35" fmla="*/ 235 h 241"/>
                  <a:gd name="T36" fmla="*/ 197 w 203"/>
                  <a:gd name="T37" fmla="*/ 20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241">
                    <a:moveTo>
                      <a:pt x="197" y="205"/>
                    </a:moveTo>
                    <a:cubicBezTo>
                      <a:pt x="148" y="121"/>
                      <a:pt x="148" y="121"/>
                      <a:pt x="148" y="121"/>
                    </a:cubicBezTo>
                    <a:cubicBezTo>
                      <a:pt x="145" y="116"/>
                      <a:pt x="140" y="112"/>
                      <a:pt x="134" y="111"/>
                    </a:cubicBezTo>
                    <a:cubicBezTo>
                      <a:pt x="132" y="111"/>
                      <a:pt x="130" y="110"/>
                      <a:pt x="128" y="110"/>
                    </a:cubicBezTo>
                    <a:cubicBezTo>
                      <a:pt x="49" y="110"/>
                      <a:pt x="49" y="110"/>
                      <a:pt x="49" y="110"/>
                    </a:cubicBezTo>
                    <a:cubicBezTo>
                      <a:pt x="49" y="81"/>
                      <a:pt x="49" y="81"/>
                      <a:pt x="49" y="81"/>
                    </a:cubicBezTo>
                    <a:cubicBezTo>
                      <a:pt x="109" y="81"/>
                      <a:pt x="109" y="81"/>
                      <a:pt x="109" y="81"/>
                    </a:cubicBezTo>
                    <a:cubicBezTo>
                      <a:pt x="118" y="81"/>
                      <a:pt x="125" y="73"/>
                      <a:pt x="125" y="64"/>
                    </a:cubicBezTo>
                    <a:cubicBezTo>
                      <a:pt x="125" y="54"/>
                      <a:pt x="118" y="46"/>
                      <a:pt x="109" y="46"/>
                    </a:cubicBezTo>
                    <a:cubicBezTo>
                      <a:pt x="49" y="46"/>
                      <a:pt x="49" y="46"/>
                      <a:pt x="49" y="46"/>
                    </a:cubicBezTo>
                    <a:cubicBezTo>
                      <a:pt x="49" y="24"/>
                      <a:pt x="49" y="24"/>
                      <a:pt x="49" y="24"/>
                    </a:cubicBezTo>
                    <a:cubicBezTo>
                      <a:pt x="49" y="11"/>
                      <a:pt x="38" y="0"/>
                      <a:pt x="24" y="0"/>
                    </a:cubicBezTo>
                    <a:cubicBezTo>
                      <a:pt x="11" y="0"/>
                      <a:pt x="0" y="11"/>
                      <a:pt x="0" y="24"/>
                    </a:cubicBezTo>
                    <a:cubicBezTo>
                      <a:pt x="0" y="135"/>
                      <a:pt x="0" y="135"/>
                      <a:pt x="0" y="135"/>
                    </a:cubicBezTo>
                    <a:cubicBezTo>
                      <a:pt x="0" y="148"/>
                      <a:pt x="10" y="159"/>
                      <a:pt x="23" y="159"/>
                    </a:cubicBezTo>
                    <a:cubicBezTo>
                      <a:pt x="121" y="159"/>
                      <a:pt x="121" y="159"/>
                      <a:pt x="121" y="159"/>
                    </a:cubicBezTo>
                    <a:cubicBezTo>
                      <a:pt x="161" y="227"/>
                      <a:pt x="161" y="227"/>
                      <a:pt x="161" y="227"/>
                    </a:cubicBezTo>
                    <a:cubicBezTo>
                      <a:pt x="167" y="237"/>
                      <a:pt x="180" y="241"/>
                      <a:pt x="190" y="235"/>
                    </a:cubicBezTo>
                    <a:cubicBezTo>
                      <a:pt x="200" y="229"/>
                      <a:pt x="203" y="216"/>
                      <a:pt x="197"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67"/>
              <p:cNvSpPr>
                <a:spLocks/>
              </p:cNvSpPr>
              <p:nvPr/>
            </p:nvSpPr>
            <p:spPr bwMode="gray">
              <a:xfrm>
                <a:off x="5681663" y="407988"/>
                <a:ext cx="568325" cy="569913"/>
              </a:xfrm>
              <a:custGeom>
                <a:avLst/>
                <a:gdLst>
                  <a:gd name="T0" fmla="*/ 194 w 209"/>
                  <a:gd name="T1" fmla="*/ 118 h 209"/>
                  <a:gd name="T2" fmla="*/ 109 w 209"/>
                  <a:gd name="T3" fmla="*/ 186 h 209"/>
                  <a:gd name="T4" fmla="*/ 22 w 209"/>
                  <a:gd name="T5" fmla="*/ 99 h 209"/>
                  <a:gd name="T6" fmla="*/ 63 w 209"/>
                  <a:gd name="T7" fmla="*/ 25 h 209"/>
                  <a:gd name="T8" fmla="*/ 63 w 209"/>
                  <a:gd name="T9" fmla="*/ 0 h 209"/>
                  <a:gd name="T10" fmla="*/ 0 w 209"/>
                  <a:gd name="T11" fmla="*/ 99 h 209"/>
                  <a:gd name="T12" fmla="*/ 109 w 209"/>
                  <a:gd name="T13" fmla="*/ 209 h 209"/>
                  <a:gd name="T14" fmla="*/ 209 w 209"/>
                  <a:gd name="T15" fmla="*/ 144 h 209"/>
                  <a:gd name="T16" fmla="*/ 194 w 209"/>
                  <a:gd name="T17" fmla="*/ 11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194" y="118"/>
                    </a:moveTo>
                    <a:cubicBezTo>
                      <a:pt x="186" y="157"/>
                      <a:pt x="151" y="186"/>
                      <a:pt x="109" y="186"/>
                    </a:cubicBezTo>
                    <a:cubicBezTo>
                      <a:pt x="61" y="186"/>
                      <a:pt x="22" y="147"/>
                      <a:pt x="22" y="99"/>
                    </a:cubicBezTo>
                    <a:cubicBezTo>
                      <a:pt x="22" y="68"/>
                      <a:pt x="39" y="41"/>
                      <a:pt x="63" y="25"/>
                    </a:cubicBezTo>
                    <a:cubicBezTo>
                      <a:pt x="63" y="0"/>
                      <a:pt x="63" y="0"/>
                      <a:pt x="63" y="0"/>
                    </a:cubicBezTo>
                    <a:cubicBezTo>
                      <a:pt x="26" y="17"/>
                      <a:pt x="0" y="55"/>
                      <a:pt x="0" y="99"/>
                    </a:cubicBezTo>
                    <a:cubicBezTo>
                      <a:pt x="0" y="160"/>
                      <a:pt x="49" y="209"/>
                      <a:pt x="109" y="209"/>
                    </a:cubicBezTo>
                    <a:cubicBezTo>
                      <a:pt x="154" y="209"/>
                      <a:pt x="192" y="182"/>
                      <a:pt x="209" y="144"/>
                    </a:cubicBezTo>
                    <a:lnTo>
                      <a:pt x="194"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2" name="Group 51"/>
          <p:cNvGrpSpPr/>
          <p:nvPr/>
        </p:nvGrpSpPr>
        <p:grpSpPr>
          <a:xfrm>
            <a:off x="2450139" y="2586905"/>
            <a:ext cx="1134992" cy="1135287"/>
            <a:chOff x="4462226" y="1235362"/>
            <a:chExt cx="851466" cy="851465"/>
          </a:xfrm>
        </p:grpSpPr>
        <p:sp>
          <p:nvSpPr>
            <p:cNvPr id="53" name="Oval 52"/>
            <p:cNvSpPr/>
            <p:nvPr/>
          </p:nvSpPr>
          <p:spPr bwMode="gray">
            <a:xfrm>
              <a:off x="4462226" y="1235362"/>
              <a:ext cx="851466" cy="851465"/>
            </a:xfrm>
            <a:prstGeom prst="ellipse">
              <a:avLst/>
            </a:prstGeom>
            <a:solidFill>
              <a:srgbClr val="D92B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4" name="Group 53"/>
            <p:cNvGrpSpPr/>
            <p:nvPr/>
          </p:nvGrpSpPr>
          <p:grpSpPr bwMode="gray">
            <a:xfrm>
              <a:off x="4571153" y="1433017"/>
              <a:ext cx="597204" cy="466746"/>
              <a:chOff x="3829050" y="212725"/>
              <a:chExt cx="981075" cy="766763"/>
            </a:xfrm>
            <a:solidFill>
              <a:schemeClr val="bg1"/>
            </a:solidFill>
          </p:grpSpPr>
          <p:sp>
            <p:nvSpPr>
              <p:cNvPr id="55" name="Freeform 68"/>
              <p:cNvSpPr>
                <a:spLocks/>
              </p:cNvSpPr>
              <p:nvPr/>
            </p:nvSpPr>
            <p:spPr bwMode="gray">
              <a:xfrm>
                <a:off x="3924300" y="212725"/>
                <a:ext cx="885825" cy="766763"/>
              </a:xfrm>
              <a:custGeom>
                <a:avLst/>
                <a:gdLst>
                  <a:gd name="T0" fmla="*/ 259 w 326"/>
                  <a:gd name="T1" fmla="*/ 35 h 282"/>
                  <a:gd name="T2" fmla="*/ 161 w 326"/>
                  <a:gd name="T3" fmla="*/ 61 h 282"/>
                  <a:gd name="T4" fmla="*/ 61 w 326"/>
                  <a:gd name="T5" fmla="*/ 35 h 282"/>
                  <a:gd name="T6" fmla="*/ 24 w 326"/>
                  <a:gd name="T7" fmla="*/ 137 h 282"/>
                  <a:gd name="T8" fmla="*/ 32 w 326"/>
                  <a:gd name="T9" fmla="*/ 137 h 282"/>
                  <a:gd name="T10" fmla="*/ 64 w 326"/>
                  <a:gd name="T11" fmla="*/ 51 h 282"/>
                  <a:gd name="T12" fmla="*/ 110 w 326"/>
                  <a:gd name="T13" fmla="*/ 190 h 282"/>
                  <a:gd name="T14" fmla="*/ 137 w 326"/>
                  <a:gd name="T15" fmla="*/ 84 h 282"/>
                  <a:gd name="T16" fmla="*/ 162 w 326"/>
                  <a:gd name="T17" fmla="*/ 138 h 282"/>
                  <a:gd name="T18" fmla="*/ 216 w 326"/>
                  <a:gd name="T19" fmla="*/ 138 h 282"/>
                  <a:gd name="T20" fmla="*/ 216 w 326"/>
                  <a:gd name="T21" fmla="*/ 153 h 282"/>
                  <a:gd name="T22" fmla="*/ 152 w 326"/>
                  <a:gd name="T23" fmla="*/ 153 h 282"/>
                  <a:gd name="T24" fmla="*/ 141 w 326"/>
                  <a:gd name="T25" fmla="*/ 129 h 282"/>
                  <a:gd name="T26" fmla="*/ 112 w 326"/>
                  <a:gd name="T27" fmla="*/ 244 h 282"/>
                  <a:gd name="T28" fmla="*/ 63 w 326"/>
                  <a:gd name="T29" fmla="*/ 96 h 282"/>
                  <a:gd name="T30" fmla="*/ 42 w 326"/>
                  <a:gd name="T31" fmla="*/ 152 h 282"/>
                  <a:gd name="T32" fmla="*/ 30 w 326"/>
                  <a:gd name="T33" fmla="*/ 152 h 282"/>
                  <a:gd name="T34" fmla="*/ 160 w 326"/>
                  <a:gd name="T35" fmla="*/ 282 h 282"/>
                  <a:gd name="T36" fmla="*/ 292 w 326"/>
                  <a:gd name="T37" fmla="*/ 150 h 282"/>
                  <a:gd name="T38" fmla="*/ 259 w 326"/>
                  <a:gd name="T39" fmla="*/ 3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6" h="282">
                    <a:moveTo>
                      <a:pt x="259" y="35"/>
                    </a:moveTo>
                    <a:cubicBezTo>
                      <a:pt x="191" y="0"/>
                      <a:pt x="161" y="61"/>
                      <a:pt x="161" y="61"/>
                    </a:cubicBezTo>
                    <a:cubicBezTo>
                      <a:pt x="161" y="61"/>
                      <a:pt x="129" y="0"/>
                      <a:pt x="61" y="35"/>
                    </a:cubicBezTo>
                    <a:cubicBezTo>
                      <a:pt x="61" y="35"/>
                      <a:pt x="0" y="67"/>
                      <a:pt x="24" y="137"/>
                    </a:cubicBezTo>
                    <a:cubicBezTo>
                      <a:pt x="32" y="137"/>
                      <a:pt x="32" y="137"/>
                      <a:pt x="32" y="137"/>
                    </a:cubicBezTo>
                    <a:cubicBezTo>
                      <a:pt x="64" y="51"/>
                      <a:pt x="64" y="51"/>
                      <a:pt x="64" y="51"/>
                    </a:cubicBezTo>
                    <a:cubicBezTo>
                      <a:pt x="110" y="190"/>
                      <a:pt x="110" y="190"/>
                      <a:pt x="110" y="190"/>
                    </a:cubicBezTo>
                    <a:cubicBezTo>
                      <a:pt x="137" y="84"/>
                      <a:pt x="137" y="84"/>
                      <a:pt x="137" y="84"/>
                    </a:cubicBezTo>
                    <a:cubicBezTo>
                      <a:pt x="162" y="138"/>
                      <a:pt x="162" y="138"/>
                      <a:pt x="162" y="138"/>
                    </a:cubicBezTo>
                    <a:cubicBezTo>
                      <a:pt x="216" y="138"/>
                      <a:pt x="216" y="138"/>
                      <a:pt x="216" y="138"/>
                    </a:cubicBezTo>
                    <a:cubicBezTo>
                      <a:pt x="216" y="153"/>
                      <a:pt x="216" y="153"/>
                      <a:pt x="216" y="153"/>
                    </a:cubicBezTo>
                    <a:cubicBezTo>
                      <a:pt x="152" y="153"/>
                      <a:pt x="152" y="153"/>
                      <a:pt x="152" y="153"/>
                    </a:cubicBezTo>
                    <a:cubicBezTo>
                      <a:pt x="141" y="129"/>
                      <a:pt x="141" y="129"/>
                      <a:pt x="141" y="129"/>
                    </a:cubicBezTo>
                    <a:cubicBezTo>
                      <a:pt x="112" y="244"/>
                      <a:pt x="112" y="244"/>
                      <a:pt x="112" y="244"/>
                    </a:cubicBezTo>
                    <a:cubicBezTo>
                      <a:pt x="63" y="96"/>
                      <a:pt x="63" y="96"/>
                      <a:pt x="63" y="96"/>
                    </a:cubicBezTo>
                    <a:cubicBezTo>
                      <a:pt x="42" y="152"/>
                      <a:pt x="42" y="152"/>
                      <a:pt x="42" y="152"/>
                    </a:cubicBezTo>
                    <a:cubicBezTo>
                      <a:pt x="30" y="152"/>
                      <a:pt x="30" y="152"/>
                      <a:pt x="30" y="152"/>
                    </a:cubicBezTo>
                    <a:cubicBezTo>
                      <a:pt x="37" y="165"/>
                      <a:pt x="72" y="225"/>
                      <a:pt x="160" y="282"/>
                    </a:cubicBezTo>
                    <a:cubicBezTo>
                      <a:pt x="262" y="216"/>
                      <a:pt x="292" y="150"/>
                      <a:pt x="292" y="150"/>
                    </a:cubicBezTo>
                    <a:cubicBezTo>
                      <a:pt x="326" y="66"/>
                      <a:pt x="259" y="35"/>
                      <a:pt x="2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9"/>
              <p:cNvSpPr>
                <a:spLocks/>
              </p:cNvSpPr>
              <p:nvPr/>
            </p:nvSpPr>
            <p:spPr bwMode="gray">
              <a:xfrm>
                <a:off x="3829050" y="585788"/>
                <a:ext cx="176213" cy="39688"/>
              </a:xfrm>
              <a:custGeom>
                <a:avLst/>
                <a:gdLst>
                  <a:gd name="T0" fmla="*/ 59 w 65"/>
                  <a:gd name="T1" fmla="*/ 0 h 15"/>
                  <a:gd name="T2" fmla="*/ 0 w 65"/>
                  <a:gd name="T3" fmla="*/ 0 h 15"/>
                  <a:gd name="T4" fmla="*/ 0 w 65"/>
                  <a:gd name="T5" fmla="*/ 15 h 15"/>
                  <a:gd name="T6" fmla="*/ 65 w 65"/>
                  <a:gd name="T7" fmla="*/ 15 h 15"/>
                  <a:gd name="T8" fmla="*/ 63 w 65"/>
                  <a:gd name="T9" fmla="*/ 13 h 15"/>
                  <a:gd name="T10" fmla="*/ 59 w 65"/>
                  <a:gd name="T11" fmla="*/ 0 h 15"/>
                </a:gdLst>
                <a:ahLst/>
                <a:cxnLst>
                  <a:cxn ang="0">
                    <a:pos x="T0" y="T1"/>
                  </a:cxn>
                  <a:cxn ang="0">
                    <a:pos x="T2" y="T3"/>
                  </a:cxn>
                  <a:cxn ang="0">
                    <a:pos x="T4" y="T5"/>
                  </a:cxn>
                  <a:cxn ang="0">
                    <a:pos x="T6" y="T7"/>
                  </a:cxn>
                  <a:cxn ang="0">
                    <a:pos x="T8" y="T9"/>
                  </a:cxn>
                  <a:cxn ang="0">
                    <a:pos x="T10" y="T11"/>
                  </a:cxn>
                </a:cxnLst>
                <a:rect l="0" t="0" r="r" b="b"/>
                <a:pathLst>
                  <a:path w="65" h="15">
                    <a:moveTo>
                      <a:pt x="59" y="0"/>
                    </a:moveTo>
                    <a:cubicBezTo>
                      <a:pt x="0" y="0"/>
                      <a:pt x="0" y="0"/>
                      <a:pt x="0" y="0"/>
                    </a:cubicBezTo>
                    <a:cubicBezTo>
                      <a:pt x="0" y="15"/>
                      <a:pt x="0" y="15"/>
                      <a:pt x="0" y="15"/>
                    </a:cubicBezTo>
                    <a:cubicBezTo>
                      <a:pt x="65" y="15"/>
                      <a:pt x="65" y="15"/>
                      <a:pt x="65" y="15"/>
                    </a:cubicBezTo>
                    <a:cubicBezTo>
                      <a:pt x="64" y="14"/>
                      <a:pt x="63" y="13"/>
                      <a:pt x="63" y="13"/>
                    </a:cubicBezTo>
                    <a:cubicBezTo>
                      <a:pt x="61" y="8"/>
                      <a:pt x="60" y="4"/>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ustDataLst>
      <p:tags r:id="rId1"/>
    </p:custDataLst>
    <p:extLst>
      <p:ext uri="{BB962C8B-B14F-4D97-AF65-F5344CB8AC3E}">
        <p14:creationId xmlns:p14="http://schemas.microsoft.com/office/powerpoint/2010/main" val="1427334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p:cNvSpPr>
            <a:spLocks noGrp="1"/>
          </p:cNvSpPr>
          <p:nvPr>
            <p:ph type="title"/>
          </p:nvPr>
        </p:nvSpPr>
        <p:spPr/>
        <p:txBody>
          <a:bodyPr/>
          <a:lstStyle/>
          <a:p>
            <a:r>
              <a:rPr lang="en-GB" dirty="0" smtClean="0">
                <a:latin typeface="Arial" charset="0"/>
                <a:ea typeface="ＭＳ Ｐゴシック" pitchFamily="34" charset="-128"/>
                <a:cs typeface="Arial" charset="0"/>
              </a:rPr>
              <a:t>Rating Methodologies</a:t>
            </a:r>
          </a:p>
        </p:txBody>
      </p:sp>
      <p:sp>
        <p:nvSpPr>
          <p:cNvPr id="37892" name="Text Placeholder 3"/>
          <p:cNvSpPr>
            <a:spLocks noGrp="1"/>
          </p:cNvSpPr>
          <p:nvPr>
            <p:ph type="body" sz="quarter" idx="12"/>
          </p:nvPr>
        </p:nvSpPr>
        <p:spPr>
          <a:xfrm>
            <a:off x="692726" y="1188551"/>
            <a:ext cx="10280073" cy="4972103"/>
          </a:xfrm>
        </p:spPr>
        <p:txBody>
          <a:bodyPr>
            <a:noAutofit/>
          </a:bodyPr>
          <a:lstStyle/>
          <a:p>
            <a:r>
              <a:rPr lang="en-GB" dirty="0" smtClean="0">
                <a:latin typeface="Arial" charset="0"/>
                <a:ea typeface="ＭＳ Ｐゴシック" pitchFamily="34" charset="-128"/>
                <a:cs typeface="Arial" charset="0"/>
              </a:rPr>
              <a:t>Standard Metrics are used…</a:t>
            </a:r>
          </a:p>
          <a:p>
            <a:pPr marL="342900" indent="-342900">
              <a:buFont typeface="Wingdings" panose="05000000000000000000" pitchFamily="2" charset="2"/>
              <a:buChar char="§"/>
            </a:pPr>
            <a:r>
              <a:rPr lang="en-GB" sz="1800" b="0" dirty="0">
                <a:latin typeface="Arial" charset="0"/>
                <a:ea typeface="ＭＳ Ｐゴシック" pitchFamily="34" charset="-128"/>
                <a:cs typeface="Arial" charset="0"/>
              </a:rPr>
              <a:t>Percentage Extra mortality</a:t>
            </a:r>
          </a:p>
          <a:p>
            <a:pPr marL="342900" indent="-342900">
              <a:buFont typeface="Wingdings" panose="05000000000000000000" pitchFamily="2" charset="2"/>
              <a:buChar char="§"/>
            </a:pPr>
            <a:r>
              <a:rPr lang="en-GB" sz="1800" b="0" dirty="0">
                <a:latin typeface="Arial" charset="0"/>
                <a:ea typeface="ＭＳ Ｐゴシック" pitchFamily="34" charset="-128"/>
                <a:cs typeface="Arial" charset="0"/>
              </a:rPr>
              <a:t>Flat per Mille </a:t>
            </a:r>
            <a:r>
              <a:rPr lang="en-GB" sz="1800" b="0" dirty="0" smtClean="0">
                <a:latin typeface="Arial" charset="0"/>
                <a:ea typeface="ＭＳ Ｐゴシック" pitchFamily="34" charset="-128"/>
                <a:cs typeface="Arial" charset="0"/>
              </a:rPr>
              <a:t>Extra</a:t>
            </a:r>
          </a:p>
          <a:p>
            <a:r>
              <a:rPr lang="en-GB" sz="2000" dirty="0">
                <a:cs typeface="Arial" charset="0"/>
              </a:rPr>
              <a:t>Derived to be actuarially equivalent  at point of sale to true risk profile with different conditions evolving differently relative to base mortality: </a:t>
            </a:r>
            <a:endParaRPr lang="en-GB" sz="2000" dirty="0" smtClean="0">
              <a:cs typeface="Arial" charset="0"/>
            </a:endParaRPr>
          </a:p>
          <a:p>
            <a:pPr marL="342900" indent="-342900">
              <a:spcBef>
                <a:spcPts val="1500"/>
              </a:spcBef>
              <a:buClr>
                <a:schemeClr val="accent1"/>
              </a:buClr>
              <a:buFont typeface="Wingdings" panose="05000000000000000000" pitchFamily="2" charset="2"/>
              <a:buChar char="§"/>
            </a:pPr>
            <a:r>
              <a:rPr lang="en-GB" sz="1800" b="0" dirty="0">
                <a:cs typeface="Arial" charset="0"/>
              </a:rPr>
              <a:t>Ever increasing (e.g. degenerative neurological conditions)</a:t>
            </a:r>
          </a:p>
          <a:p>
            <a:pPr marL="342900" indent="-342900">
              <a:spcBef>
                <a:spcPts val="1500"/>
              </a:spcBef>
              <a:buClr>
                <a:schemeClr val="accent1"/>
              </a:buClr>
              <a:buFont typeface="Wingdings" panose="05000000000000000000" pitchFamily="2" charset="2"/>
              <a:buChar char="§"/>
            </a:pPr>
            <a:r>
              <a:rPr lang="en-GB" sz="1800" b="0" dirty="0">
                <a:cs typeface="Arial" charset="0"/>
              </a:rPr>
              <a:t>Temporary Increase (e.g. most cancers)</a:t>
            </a:r>
          </a:p>
          <a:p>
            <a:pPr marL="342900" indent="-342900">
              <a:spcBef>
                <a:spcPts val="1500"/>
              </a:spcBef>
              <a:buClr>
                <a:schemeClr val="accent1"/>
              </a:buClr>
              <a:buFont typeface="Wingdings" panose="05000000000000000000" pitchFamily="2" charset="2"/>
              <a:buChar char="§"/>
            </a:pPr>
            <a:r>
              <a:rPr lang="en-GB" sz="1800" b="0" dirty="0">
                <a:cs typeface="Arial" charset="0"/>
              </a:rPr>
              <a:t>Persistent differences (e.g. smoking)</a:t>
            </a:r>
          </a:p>
          <a:p>
            <a:endParaRPr lang="en-GB" sz="2000" dirty="0">
              <a:cs typeface="Arial" charset="0"/>
            </a:endParaRPr>
          </a:p>
          <a:p>
            <a:endParaRPr lang="en-GB" dirty="0" smtClean="0">
              <a:latin typeface="Arial" charset="0"/>
              <a:ea typeface="ＭＳ Ｐゴシック" pitchFamily="34" charset="-128"/>
              <a:cs typeface="Arial" charset="0"/>
            </a:endParaRPr>
          </a:p>
        </p:txBody>
      </p:sp>
      <p:sp>
        <p:nvSpPr>
          <p:cNvPr id="37894" name="Text Placeholder 3"/>
          <p:cNvSpPr txBox="1">
            <a:spLocks/>
          </p:cNvSpPr>
          <p:nvPr/>
        </p:nvSpPr>
        <p:spPr bwMode="auto">
          <a:xfrm>
            <a:off x="3074988" y="3105151"/>
            <a:ext cx="5825729"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Clr>
                <a:srgbClr val="E31B23"/>
              </a:buClr>
            </a:pPr>
            <a:endParaRPr lang="en-GB" sz="1500" b="1" dirty="0">
              <a:solidFill>
                <a:srgbClr val="000000"/>
              </a:solidFill>
              <a:cs typeface="Arial" charset="0"/>
            </a:endParaRPr>
          </a:p>
        </p:txBody>
      </p:sp>
      <p:sp>
        <p:nvSpPr>
          <p:cNvPr id="9" name="Rectangle 8"/>
          <p:cNvSpPr/>
          <p:nvPr/>
        </p:nvSpPr>
        <p:spPr>
          <a:xfrm>
            <a:off x="2884179" y="5345601"/>
            <a:ext cx="5897166" cy="4869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dirty="0">
                <a:cs typeface="Arial" pitchFamily="34" charset="0"/>
              </a:rPr>
              <a:t>Correct Loading at point of sale will probably not be the correct loading for lifetime of the policy</a:t>
            </a:r>
          </a:p>
        </p:txBody>
      </p:sp>
    </p:spTree>
    <p:extLst>
      <p:ext uri="{BB962C8B-B14F-4D97-AF65-F5344CB8AC3E}">
        <p14:creationId xmlns:p14="http://schemas.microsoft.com/office/powerpoint/2010/main" val="3957185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r>
              <a:rPr lang="en-GB" dirty="0" smtClean="0">
                <a:latin typeface="Arial" charset="0"/>
                <a:ea typeface="ＭＳ Ｐゴシック" pitchFamily="34" charset="-128"/>
                <a:cs typeface="Arial" charset="0"/>
              </a:rPr>
              <a:t>Modelling Mortality Improvements</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886" y="1459016"/>
            <a:ext cx="8107137" cy="334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1"/>
          <p:cNvSpPr>
            <a:spLocks noGrp="1"/>
          </p:cNvSpPr>
          <p:nvPr>
            <p:ph idx="1"/>
          </p:nvPr>
        </p:nvSpPr>
        <p:spPr>
          <a:xfrm>
            <a:off x="8756565" y="5361333"/>
            <a:ext cx="1442167" cy="450867"/>
          </a:xfrm>
        </p:spPr>
        <p:txBody>
          <a:bodyPr>
            <a:normAutofit fontScale="55000" lnSpcReduction="20000"/>
          </a:bodyPr>
          <a:lstStyle/>
          <a:p>
            <a:pPr marL="0" indent="0">
              <a:buNone/>
            </a:pPr>
            <a:r>
              <a:rPr lang="en-GB" b="1" dirty="0" smtClean="0">
                <a:solidFill>
                  <a:srgbClr val="FF0000"/>
                </a:solidFill>
              </a:rPr>
              <a:t>Long term assumption</a:t>
            </a:r>
            <a:endParaRPr lang="en-GB" b="1" dirty="0">
              <a:solidFill>
                <a:srgbClr val="FF0000"/>
              </a:solidFill>
            </a:endParaRPr>
          </a:p>
        </p:txBody>
      </p:sp>
      <p:sp>
        <p:nvSpPr>
          <p:cNvPr id="16" name="Rectangle 15"/>
          <p:cNvSpPr/>
          <p:nvPr/>
        </p:nvSpPr>
        <p:spPr>
          <a:xfrm>
            <a:off x="3304791" y="2367892"/>
            <a:ext cx="1261095" cy="218525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err="1">
              <a:latin typeface="Arial" pitchFamily="34" charset="0"/>
              <a:cs typeface="Arial" pitchFamily="34" charset="0"/>
            </a:endParaRPr>
          </a:p>
        </p:txBody>
      </p:sp>
      <p:sp>
        <p:nvSpPr>
          <p:cNvPr id="18" name="Rectangle 17"/>
          <p:cNvSpPr/>
          <p:nvPr/>
        </p:nvSpPr>
        <p:spPr>
          <a:xfrm>
            <a:off x="7859428" y="2385294"/>
            <a:ext cx="1103279" cy="2169785"/>
          </a:xfrm>
          <a:prstGeom prst="rect">
            <a:avLst/>
          </a:prstGeom>
          <a:solidFill>
            <a:schemeClr val="bg2">
              <a:lumMod val="9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err="1">
              <a:latin typeface="Arial" pitchFamily="34" charset="0"/>
              <a:cs typeface="Arial" pitchFamily="34" charset="0"/>
            </a:endParaRPr>
          </a:p>
        </p:txBody>
      </p:sp>
      <p:sp>
        <p:nvSpPr>
          <p:cNvPr id="19" name="Right Arrow 18"/>
          <p:cNvSpPr/>
          <p:nvPr/>
        </p:nvSpPr>
        <p:spPr>
          <a:xfrm rot="18000970">
            <a:off x="2965653" y="4799199"/>
            <a:ext cx="1080120" cy="18902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err="1">
              <a:solidFill>
                <a:schemeClr val="tx1">
                  <a:lumMod val="50000"/>
                  <a:lumOff val="50000"/>
                </a:schemeClr>
              </a:solidFill>
              <a:latin typeface="Arial" pitchFamily="34" charset="0"/>
              <a:cs typeface="Arial" pitchFamily="34" charset="0"/>
            </a:endParaRPr>
          </a:p>
        </p:txBody>
      </p:sp>
      <p:sp>
        <p:nvSpPr>
          <p:cNvPr id="20" name="Right Arrow 19"/>
          <p:cNvSpPr/>
          <p:nvPr/>
        </p:nvSpPr>
        <p:spPr>
          <a:xfrm rot="13631874">
            <a:off x="8294397" y="4806360"/>
            <a:ext cx="1080120" cy="18902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err="1">
              <a:latin typeface="Arial" pitchFamily="34" charset="0"/>
              <a:cs typeface="Arial" pitchFamily="34" charset="0"/>
            </a:endParaRPr>
          </a:p>
        </p:txBody>
      </p:sp>
      <p:sp>
        <p:nvSpPr>
          <p:cNvPr id="21" name="Content Placeholder 1"/>
          <p:cNvSpPr txBox="1">
            <a:spLocks/>
          </p:cNvSpPr>
          <p:nvPr/>
        </p:nvSpPr>
        <p:spPr>
          <a:xfrm>
            <a:off x="2621489" y="5414554"/>
            <a:ext cx="1442167" cy="450867"/>
          </a:xfrm>
          <a:prstGeom prst="rect">
            <a:avLst/>
          </a:prstGeom>
        </p:spPr>
        <p:txBody>
          <a:bodyPr vert="horz" lIns="0" tIns="0" rIns="0" bIns="0" rtlCol="0">
            <a:noAutofit/>
          </a:bodyPr>
          <a:lstStyle>
            <a:lvl1pPr marL="269875" indent="-269875" algn="l" defTabSz="914400" rtl="0" eaLnBrk="1" latinLnBrk="0" hangingPunct="1">
              <a:spcBef>
                <a:spcPct val="20000"/>
              </a:spcBef>
              <a:buClr>
                <a:srgbClr val="E31B23"/>
              </a:buClr>
              <a:buFont typeface="Wingdings" pitchFamily="2" charset="2"/>
              <a:buChar char="§"/>
              <a:defRPr sz="2000" kern="1200">
                <a:solidFill>
                  <a:srgbClr val="595959"/>
                </a:solidFill>
                <a:latin typeface="Arial" pitchFamily="34" charset="0"/>
                <a:ea typeface="+mn-ea"/>
                <a:cs typeface="Arial" pitchFamily="34" charset="0"/>
              </a:defRPr>
            </a:lvl1pPr>
            <a:lvl2pPr marL="717550" indent="-271463" algn="l" defTabSz="914400" rtl="0" eaLnBrk="1" latinLnBrk="0" hangingPunct="1">
              <a:spcBef>
                <a:spcPct val="20000"/>
              </a:spcBef>
              <a:buClr>
                <a:srgbClr val="E31B23"/>
              </a:buClr>
              <a:buFont typeface="Wingdings" pitchFamily="2" charset="2"/>
              <a:buChar char="§"/>
              <a:defRPr sz="1600" kern="1200">
                <a:solidFill>
                  <a:srgbClr val="595959"/>
                </a:solidFill>
                <a:latin typeface="Arial" pitchFamily="34" charset="0"/>
                <a:ea typeface="+mn-ea"/>
                <a:cs typeface="Arial" pitchFamily="34" charset="0"/>
              </a:defRPr>
            </a:lvl2pPr>
            <a:lvl3pPr marL="1163638" indent="-263525" algn="l" defTabSz="914400" rtl="0" eaLnBrk="1" latinLnBrk="0" hangingPunct="1">
              <a:spcBef>
                <a:spcPct val="20000"/>
              </a:spcBef>
              <a:buClr>
                <a:srgbClr val="E31B23"/>
              </a:buClr>
              <a:buFont typeface="Wingdings" pitchFamily="2" charset="2"/>
              <a:buChar char="§"/>
              <a:defRPr sz="1600" kern="1200">
                <a:solidFill>
                  <a:srgbClr val="595959"/>
                </a:solidFill>
                <a:latin typeface="Arial" pitchFamily="34" charset="0"/>
                <a:ea typeface="+mn-ea"/>
                <a:cs typeface="Arial" pitchFamily="34" charset="0"/>
              </a:defRPr>
            </a:lvl3pPr>
            <a:lvl4pPr marL="1616075" indent="-269875" algn="l" defTabSz="914400" rtl="0" eaLnBrk="1" latinLnBrk="0" hangingPunct="1">
              <a:spcBef>
                <a:spcPct val="20000"/>
              </a:spcBef>
              <a:buClr>
                <a:srgbClr val="E31B23"/>
              </a:buClr>
              <a:buFont typeface="Wingdings" pitchFamily="2" charset="2"/>
              <a:buChar char="§"/>
              <a:defRPr sz="1600" kern="1200">
                <a:solidFill>
                  <a:srgbClr val="595959"/>
                </a:solidFill>
                <a:latin typeface="Arial" pitchFamily="34" charset="0"/>
                <a:ea typeface="+mn-ea"/>
                <a:cs typeface="Arial" pitchFamily="34" charset="0"/>
              </a:defRPr>
            </a:lvl4pPr>
            <a:lvl5pPr marL="2062163" indent="-269875" algn="l" defTabSz="914400" rtl="0" eaLnBrk="1" latinLnBrk="0" hangingPunct="1">
              <a:spcBef>
                <a:spcPct val="20000"/>
              </a:spcBef>
              <a:buClr>
                <a:srgbClr val="E31B23"/>
              </a:buClr>
              <a:buFont typeface="Wingdings" pitchFamily="2" charset="2"/>
              <a:buChar char="§"/>
              <a:defRPr sz="16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500" b="1" dirty="0">
                <a:solidFill>
                  <a:schemeClr val="tx1">
                    <a:lumMod val="50000"/>
                    <a:lumOff val="50000"/>
                  </a:schemeClr>
                </a:solidFill>
              </a:rPr>
              <a:t>Actual trends</a:t>
            </a:r>
          </a:p>
        </p:txBody>
      </p:sp>
      <p:sp>
        <p:nvSpPr>
          <p:cNvPr id="22" name="Left Brace 21"/>
          <p:cNvSpPr/>
          <p:nvPr/>
        </p:nvSpPr>
        <p:spPr>
          <a:xfrm rot="16200000">
            <a:off x="6037513" y="3592639"/>
            <a:ext cx="350289" cy="3293541"/>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3" name="Content Placeholder 1"/>
          <p:cNvSpPr txBox="1">
            <a:spLocks/>
          </p:cNvSpPr>
          <p:nvPr/>
        </p:nvSpPr>
        <p:spPr>
          <a:xfrm>
            <a:off x="5510739" y="5416428"/>
            <a:ext cx="1442167" cy="450867"/>
          </a:xfrm>
          <a:prstGeom prst="rect">
            <a:avLst/>
          </a:prstGeom>
        </p:spPr>
        <p:txBody>
          <a:bodyPr vert="horz" lIns="0" tIns="0" rIns="0" bIns="0" rtlCol="0">
            <a:noAutofit/>
          </a:bodyPr>
          <a:lstStyle>
            <a:lvl1pPr marL="269875" indent="-269875" algn="l" defTabSz="914400" rtl="0" eaLnBrk="1" latinLnBrk="0" hangingPunct="1">
              <a:spcBef>
                <a:spcPct val="20000"/>
              </a:spcBef>
              <a:buClr>
                <a:srgbClr val="E31B23"/>
              </a:buClr>
              <a:buFont typeface="Wingdings" pitchFamily="2" charset="2"/>
              <a:buChar char="§"/>
              <a:defRPr sz="2000" kern="1200">
                <a:solidFill>
                  <a:srgbClr val="595959"/>
                </a:solidFill>
                <a:latin typeface="Arial" pitchFamily="34" charset="0"/>
                <a:ea typeface="+mn-ea"/>
                <a:cs typeface="Arial" pitchFamily="34" charset="0"/>
              </a:defRPr>
            </a:lvl1pPr>
            <a:lvl2pPr marL="717550" indent="-271463" algn="l" defTabSz="914400" rtl="0" eaLnBrk="1" latinLnBrk="0" hangingPunct="1">
              <a:spcBef>
                <a:spcPct val="20000"/>
              </a:spcBef>
              <a:buClr>
                <a:srgbClr val="E31B23"/>
              </a:buClr>
              <a:buFont typeface="Wingdings" pitchFamily="2" charset="2"/>
              <a:buChar char="§"/>
              <a:defRPr sz="1600" kern="1200">
                <a:solidFill>
                  <a:srgbClr val="595959"/>
                </a:solidFill>
                <a:latin typeface="Arial" pitchFamily="34" charset="0"/>
                <a:ea typeface="+mn-ea"/>
                <a:cs typeface="Arial" pitchFamily="34" charset="0"/>
              </a:defRPr>
            </a:lvl2pPr>
            <a:lvl3pPr marL="1163638" indent="-263525" algn="l" defTabSz="914400" rtl="0" eaLnBrk="1" latinLnBrk="0" hangingPunct="1">
              <a:spcBef>
                <a:spcPct val="20000"/>
              </a:spcBef>
              <a:buClr>
                <a:srgbClr val="E31B23"/>
              </a:buClr>
              <a:buFont typeface="Wingdings" pitchFamily="2" charset="2"/>
              <a:buChar char="§"/>
              <a:defRPr sz="1600" kern="1200">
                <a:solidFill>
                  <a:srgbClr val="595959"/>
                </a:solidFill>
                <a:latin typeface="Arial" pitchFamily="34" charset="0"/>
                <a:ea typeface="+mn-ea"/>
                <a:cs typeface="Arial" pitchFamily="34" charset="0"/>
              </a:defRPr>
            </a:lvl3pPr>
            <a:lvl4pPr marL="1616075" indent="-269875" algn="l" defTabSz="914400" rtl="0" eaLnBrk="1" latinLnBrk="0" hangingPunct="1">
              <a:spcBef>
                <a:spcPct val="20000"/>
              </a:spcBef>
              <a:buClr>
                <a:srgbClr val="E31B23"/>
              </a:buClr>
              <a:buFont typeface="Wingdings" pitchFamily="2" charset="2"/>
              <a:buChar char="§"/>
              <a:defRPr sz="1600" kern="1200">
                <a:solidFill>
                  <a:srgbClr val="595959"/>
                </a:solidFill>
                <a:latin typeface="Arial" pitchFamily="34" charset="0"/>
                <a:ea typeface="+mn-ea"/>
                <a:cs typeface="Arial" pitchFamily="34" charset="0"/>
              </a:defRPr>
            </a:lvl4pPr>
            <a:lvl5pPr marL="2062163" indent="-269875" algn="l" defTabSz="914400" rtl="0" eaLnBrk="1" latinLnBrk="0" hangingPunct="1">
              <a:spcBef>
                <a:spcPct val="20000"/>
              </a:spcBef>
              <a:buClr>
                <a:srgbClr val="E31B23"/>
              </a:buClr>
              <a:buFont typeface="Wingdings" pitchFamily="2" charset="2"/>
              <a:buChar char="§"/>
              <a:defRPr sz="16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dirty="0">
                <a:solidFill>
                  <a:srgbClr val="FF0000"/>
                </a:solidFill>
              </a:rPr>
              <a:t>Convergence period</a:t>
            </a:r>
            <a:endParaRPr lang="en-GB" sz="1500" b="1" i="1" dirty="0">
              <a:solidFill>
                <a:srgbClr val="FF0000"/>
              </a:solidFill>
            </a:endParaRPr>
          </a:p>
        </p:txBody>
      </p:sp>
      <p:sp>
        <p:nvSpPr>
          <p:cNvPr id="24" name="Content Placeholder 1"/>
          <p:cNvSpPr txBox="1">
            <a:spLocks/>
          </p:cNvSpPr>
          <p:nvPr/>
        </p:nvSpPr>
        <p:spPr>
          <a:xfrm>
            <a:off x="4079648" y="5408618"/>
            <a:ext cx="1442167" cy="450867"/>
          </a:xfrm>
          <a:prstGeom prst="rect">
            <a:avLst/>
          </a:prstGeom>
        </p:spPr>
        <p:txBody>
          <a:bodyPr vert="horz" lIns="0" tIns="0" rIns="0" bIns="0" rtlCol="0">
            <a:noAutofit/>
          </a:bodyPr>
          <a:lstStyle>
            <a:lvl1pPr marL="269875" indent="-269875" algn="l" defTabSz="914400" rtl="0" eaLnBrk="1" latinLnBrk="0" hangingPunct="1">
              <a:spcBef>
                <a:spcPct val="20000"/>
              </a:spcBef>
              <a:buClr>
                <a:srgbClr val="E31B23"/>
              </a:buClr>
              <a:buFont typeface="Wingdings" pitchFamily="2" charset="2"/>
              <a:buChar char="§"/>
              <a:defRPr sz="2000" kern="1200">
                <a:solidFill>
                  <a:srgbClr val="595959"/>
                </a:solidFill>
                <a:latin typeface="Arial" pitchFamily="34" charset="0"/>
                <a:ea typeface="+mn-ea"/>
                <a:cs typeface="Arial" pitchFamily="34" charset="0"/>
              </a:defRPr>
            </a:lvl1pPr>
            <a:lvl2pPr marL="717550" indent="-271463" algn="l" defTabSz="914400" rtl="0" eaLnBrk="1" latinLnBrk="0" hangingPunct="1">
              <a:spcBef>
                <a:spcPct val="20000"/>
              </a:spcBef>
              <a:buClr>
                <a:srgbClr val="E31B23"/>
              </a:buClr>
              <a:buFont typeface="Wingdings" pitchFamily="2" charset="2"/>
              <a:buChar char="§"/>
              <a:defRPr sz="1600" kern="1200">
                <a:solidFill>
                  <a:srgbClr val="595959"/>
                </a:solidFill>
                <a:latin typeface="Arial" pitchFamily="34" charset="0"/>
                <a:ea typeface="+mn-ea"/>
                <a:cs typeface="Arial" pitchFamily="34" charset="0"/>
              </a:defRPr>
            </a:lvl2pPr>
            <a:lvl3pPr marL="1163638" indent="-263525" algn="l" defTabSz="914400" rtl="0" eaLnBrk="1" latinLnBrk="0" hangingPunct="1">
              <a:spcBef>
                <a:spcPct val="20000"/>
              </a:spcBef>
              <a:buClr>
                <a:srgbClr val="E31B23"/>
              </a:buClr>
              <a:buFont typeface="Wingdings" pitchFamily="2" charset="2"/>
              <a:buChar char="§"/>
              <a:defRPr sz="1600" kern="1200">
                <a:solidFill>
                  <a:srgbClr val="595959"/>
                </a:solidFill>
                <a:latin typeface="Arial" pitchFamily="34" charset="0"/>
                <a:ea typeface="+mn-ea"/>
                <a:cs typeface="Arial" pitchFamily="34" charset="0"/>
              </a:defRPr>
            </a:lvl3pPr>
            <a:lvl4pPr marL="1616075" indent="-269875" algn="l" defTabSz="914400" rtl="0" eaLnBrk="1" latinLnBrk="0" hangingPunct="1">
              <a:spcBef>
                <a:spcPct val="20000"/>
              </a:spcBef>
              <a:buClr>
                <a:srgbClr val="E31B23"/>
              </a:buClr>
              <a:buFont typeface="Wingdings" pitchFamily="2" charset="2"/>
              <a:buChar char="§"/>
              <a:defRPr sz="1600" kern="1200">
                <a:solidFill>
                  <a:srgbClr val="595959"/>
                </a:solidFill>
                <a:latin typeface="Arial" pitchFamily="34" charset="0"/>
                <a:ea typeface="+mn-ea"/>
                <a:cs typeface="Arial" pitchFamily="34" charset="0"/>
              </a:defRPr>
            </a:lvl4pPr>
            <a:lvl5pPr marL="2062163" indent="-269875" algn="l" defTabSz="914400" rtl="0" eaLnBrk="1" latinLnBrk="0" hangingPunct="1">
              <a:spcBef>
                <a:spcPct val="20000"/>
              </a:spcBef>
              <a:buClr>
                <a:srgbClr val="E31B23"/>
              </a:buClr>
              <a:buFont typeface="Wingdings" pitchFamily="2" charset="2"/>
              <a:buChar char="§"/>
              <a:defRPr sz="16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500" b="1" dirty="0">
                <a:solidFill>
                  <a:srgbClr val="FF0000"/>
                </a:solidFill>
              </a:rPr>
              <a:t>Initial assumption</a:t>
            </a:r>
          </a:p>
        </p:txBody>
      </p:sp>
      <p:sp>
        <p:nvSpPr>
          <p:cNvPr id="25" name="Right Arrow 24"/>
          <p:cNvSpPr/>
          <p:nvPr/>
        </p:nvSpPr>
        <p:spPr>
          <a:xfrm rot="16961748" flipV="1">
            <a:off x="3968707" y="4871270"/>
            <a:ext cx="957286" cy="1251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err="1">
              <a:latin typeface="Arial" pitchFamily="34" charset="0"/>
              <a:cs typeface="Arial" pitchFamily="34" charset="0"/>
            </a:endParaRPr>
          </a:p>
        </p:txBody>
      </p:sp>
    </p:spTree>
    <p:extLst>
      <p:ext uri="{BB962C8B-B14F-4D97-AF65-F5344CB8AC3E}">
        <p14:creationId xmlns:p14="http://schemas.microsoft.com/office/powerpoint/2010/main" val="2631659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6" grpId="0" animBg="1"/>
      <p:bldP spid="18" grpId="0" animBg="1"/>
      <p:bldP spid="19" grpId="0" animBg="1"/>
      <p:bldP spid="20" grpId="0" animBg="1"/>
      <p:bldP spid="21" grpId="0"/>
      <p:bldP spid="22" grpId="0" animBg="1"/>
      <p:bldP spid="23" grpId="0"/>
      <p:bldP spid="24" grpId="0"/>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6"/>
          <p:cNvSpPr>
            <a:spLocks noGrp="1"/>
          </p:cNvSpPr>
          <p:nvPr>
            <p:ph idx="1"/>
          </p:nvPr>
        </p:nvSpPr>
        <p:spPr>
          <a:xfrm>
            <a:off x="3070225" y="1916907"/>
            <a:ext cx="5715000" cy="3294460"/>
          </a:xfrm>
        </p:spPr>
        <p:txBody>
          <a:bodyPr/>
          <a:lstStyle/>
          <a:p>
            <a:endParaRPr lang="en-GB" dirty="0" smtClean="0">
              <a:latin typeface="Arial" charset="0"/>
              <a:ea typeface="ＭＳ Ｐゴシック" pitchFamily="34" charset="-128"/>
              <a:cs typeface="Arial" charset="0"/>
            </a:endParaRPr>
          </a:p>
        </p:txBody>
      </p:sp>
      <p:sp>
        <p:nvSpPr>
          <p:cNvPr id="44035" name="Title 5"/>
          <p:cNvSpPr>
            <a:spLocks noGrp="1"/>
          </p:cNvSpPr>
          <p:nvPr>
            <p:ph type="title"/>
          </p:nvPr>
        </p:nvSpPr>
        <p:spPr/>
        <p:txBody>
          <a:bodyPr/>
          <a:lstStyle/>
          <a:p>
            <a:r>
              <a:rPr lang="en-GB" dirty="0" smtClean="0">
                <a:latin typeface="Arial" charset="0"/>
                <a:ea typeface="ＭＳ Ｐゴシック" pitchFamily="34" charset="-128"/>
                <a:cs typeface="Arial" charset="0"/>
              </a:rPr>
              <a:t>Current Levels of Mortality Improvement Rates (2013)</a:t>
            </a:r>
          </a:p>
        </p:txBody>
      </p:sp>
      <p:sp>
        <p:nvSpPr>
          <p:cNvPr id="44036" name="Text Placeholder 7"/>
          <p:cNvSpPr>
            <a:spLocks noGrp="1"/>
          </p:cNvSpPr>
          <p:nvPr>
            <p:ph type="body" sz="quarter" idx="12"/>
          </p:nvPr>
        </p:nvSpPr>
        <p:spPr>
          <a:xfrm>
            <a:off x="3070226" y="1916906"/>
            <a:ext cx="6048375" cy="323850"/>
          </a:xfrm>
        </p:spPr>
        <p:txBody>
          <a:bodyPr>
            <a:normAutofit fontScale="92500" lnSpcReduction="20000"/>
          </a:bodyPr>
          <a:lstStyle/>
          <a:p>
            <a:endParaRPr lang="en-GB" dirty="0" smtClean="0">
              <a:latin typeface="Arial" charset="0"/>
              <a:ea typeface="ＭＳ Ｐゴシック" pitchFamily="34" charset="-128"/>
              <a:cs typeface="Arial" charset="0"/>
            </a:endParaRPr>
          </a:p>
        </p:txBody>
      </p:sp>
      <p:sp>
        <p:nvSpPr>
          <p:cNvPr id="44038" name="TextBox 4"/>
          <p:cNvSpPr txBox="1">
            <a:spLocks noChangeArrowheads="1"/>
          </p:cNvSpPr>
          <p:nvPr/>
        </p:nvSpPr>
        <p:spPr bwMode="auto">
          <a:xfrm>
            <a:off x="3070226" y="5643563"/>
            <a:ext cx="50768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900" dirty="0"/>
              <a:t>Source : ONS Data, RGA analysis</a:t>
            </a:r>
            <a:endParaRPr lang="en-US" sz="900" dirty="0"/>
          </a:p>
        </p:txBody>
      </p:sp>
      <p:pic>
        <p:nvPicPr>
          <p:cNvPr id="2" name="Picture 1"/>
          <p:cNvPicPr>
            <a:picLocks noChangeAspect="1"/>
          </p:cNvPicPr>
          <p:nvPr/>
        </p:nvPicPr>
        <p:blipFill>
          <a:blip r:embed="rId3"/>
          <a:stretch>
            <a:fillRect/>
          </a:stretch>
        </p:blipFill>
        <p:spPr>
          <a:xfrm>
            <a:off x="1491343" y="1464189"/>
            <a:ext cx="9601200" cy="3919552"/>
          </a:xfrm>
          <a:prstGeom prst="rect">
            <a:avLst/>
          </a:prstGeom>
        </p:spPr>
      </p:pic>
    </p:spTree>
    <p:extLst>
      <p:ext uri="{BB962C8B-B14F-4D97-AF65-F5344CB8AC3E}">
        <p14:creationId xmlns:p14="http://schemas.microsoft.com/office/powerpoint/2010/main" val="31718905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bwMode="gray"/>
        <p:txBody>
          <a:bodyPr/>
          <a:lstStyle/>
          <a:p>
            <a:r>
              <a:rPr lang="en-GB" dirty="0" smtClean="0">
                <a:latin typeface="Arial" charset="0"/>
                <a:ea typeface="ＭＳ Ｐゴシック" pitchFamily="34" charset="-128"/>
                <a:cs typeface="Arial" charset="0"/>
              </a:rPr>
              <a:t>Longevity Risk</a:t>
            </a:r>
            <a:endParaRPr lang="en-US" dirty="0"/>
          </a:p>
        </p:txBody>
      </p:sp>
      <p:sp>
        <p:nvSpPr>
          <p:cNvPr id="2" name="Picture Placeholder 1"/>
          <p:cNvSpPr>
            <a:spLocks noGrp="1"/>
          </p:cNvSpPr>
          <p:nvPr>
            <p:ph type="pic" sz="quarter" idx="10"/>
          </p:nvPr>
        </p:nvSpPr>
        <p:spPr/>
      </p:sp>
      <p:pic>
        <p:nvPicPr>
          <p:cNvPr id="6" name="Picture Placeholder 2" descr="office_silhoutte_charts.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gray">
          <a:xfrm>
            <a:off x="14288" y="14288"/>
            <a:ext cx="4452937" cy="6858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59173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92835" y="113945"/>
            <a:ext cx="11028037" cy="577267"/>
          </a:xfrm>
        </p:spPr>
        <p:txBody>
          <a:bodyPr>
            <a:normAutofit/>
          </a:bodyPr>
          <a:lstStyle/>
          <a:p>
            <a:r>
              <a:rPr lang="en-US" sz="2800" b="1" dirty="0" smtClean="0">
                <a:latin typeface="Arial" panose="020B0604020202020204" pitchFamily="34" charset="0"/>
                <a:cs typeface="Arial" panose="020B0604020202020204" pitchFamily="34" charset="0"/>
              </a:rPr>
              <a:t>Rapidly </a:t>
            </a:r>
            <a:r>
              <a:rPr lang="en-US" sz="2800" b="1" dirty="0">
                <a:latin typeface="Arial" panose="020B0604020202020204" pitchFamily="34" charset="0"/>
                <a:cs typeface="Arial" panose="020B0604020202020204" pitchFamily="34" charset="0"/>
              </a:rPr>
              <a:t>Aging Population – </a:t>
            </a:r>
            <a:r>
              <a:rPr lang="en-US" sz="2800" b="1" dirty="0" smtClean="0">
                <a:latin typeface="Arial" panose="020B0604020202020204" pitchFamily="34" charset="0"/>
                <a:cs typeface="Arial" panose="020B0604020202020204" pitchFamily="34" charset="0"/>
              </a:rPr>
              <a:t>A Timebomb  ?</a:t>
            </a:r>
            <a:endParaRPr lang="en-US" sz="28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750455" y="960925"/>
            <a:ext cx="7169614" cy="5421961"/>
          </a:xfrm>
          <a:prstGeom prst="rect">
            <a:avLst/>
          </a:prstGeom>
        </p:spPr>
      </p:pic>
      <p:sp>
        <p:nvSpPr>
          <p:cNvPr id="9" name="Rectangle 8"/>
          <p:cNvSpPr/>
          <p:nvPr/>
        </p:nvSpPr>
        <p:spPr>
          <a:xfrm>
            <a:off x="8161785" y="1006062"/>
            <a:ext cx="3871592" cy="5355312"/>
          </a:xfrm>
          <a:prstGeom prst="rect">
            <a:avLst/>
          </a:prstGeom>
        </p:spPr>
        <p:txBody>
          <a:bodyPr wrap="square">
            <a:spAutoFit/>
          </a:bodyPr>
          <a:lstStyle/>
          <a:p>
            <a:pPr marL="285750" indent="-285750">
              <a:buFont typeface="Symbol" panose="05050102010706020507" pitchFamily="18" charset="2"/>
              <a:buChar char="-"/>
            </a:pPr>
            <a:r>
              <a:rPr lang="en-US" dirty="0">
                <a:latin typeface="Arial" panose="020B0604020202020204" pitchFamily="34" charset="0"/>
                <a:cs typeface="Arial" panose="020B0604020202020204" pitchFamily="34" charset="0"/>
              </a:rPr>
              <a:t>In Year 2012 11% of world’s 6.9 </a:t>
            </a:r>
            <a:r>
              <a:rPr lang="en-US" dirty="0" err="1">
                <a:latin typeface="Arial" panose="020B0604020202020204" pitchFamily="34" charset="0"/>
                <a:cs typeface="Arial" panose="020B0604020202020204" pitchFamily="34" charset="0"/>
              </a:rPr>
              <a:t>bn</a:t>
            </a:r>
            <a:r>
              <a:rPr lang="en-US" dirty="0">
                <a:latin typeface="Arial" panose="020B0604020202020204" pitchFamily="34" charset="0"/>
                <a:cs typeface="Arial" panose="020B0604020202020204" pitchFamily="34" charset="0"/>
              </a:rPr>
              <a:t> were over 60 years</a:t>
            </a:r>
          </a:p>
          <a:p>
            <a:pPr marL="285750" indent="-285750">
              <a:buFont typeface="Symbol" panose="05050102010706020507" pitchFamily="18" charset="2"/>
              <a:buChar char="-"/>
            </a:pPr>
            <a:endParaRPr lang="en-US" dirty="0" smtClean="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en-US" dirty="0" smtClean="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rPr>
              <a:t>2050 22%  of worlds 9 </a:t>
            </a:r>
            <a:r>
              <a:rPr lang="en-US" dirty="0" err="1">
                <a:latin typeface="Arial" panose="020B0604020202020204" pitchFamily="34" charset="0"/>
                <a:cs typeface="Arial" panose="020B0604020202020204" pitchFamily="34" charset="0"/>
              </a:rPr>
              <a:t>bn</a:t>
            </a:r>
            <a:r>
              <a:rPr lang="en-US" dirty="0">
                <a:latin typeface="Arial" panose="020B0604020202020204" pitchFamily="34" charset="0"/>
                <a:cs typeface="Arial" panose="020B0604020202020204" pitchFamily="34" charset="0"/>
              </a:rPr>
              <a:t> people will be over 60 </a:t>
            </a:r>
            <a:r>
              <a:rPr lang="en-US" dirty="0" smtClean="0">
                <a:latin typeface="Arial" panose="020B0604020202020204" pitchFamily="34" charset="0"/>
                <a:cs typeface="Arial" panose="020B0604020202020204" pitchFamily="34" charset="0"/>
              </a:rPr>
              <a:t>years</a:t>
            </a:r>
          </a:p>
          <a:p>
            <a:endParaRPr lang="en-US" dirty="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en-US" dirty="0">
                <a:latin typeface="Arial" panose="020B0604020202020204" pitchFamily="34" charset="0"/>
                <a:cs typeface="Arial" panose="020B0604020202020204" pitchFamily="34" charset="0"/>
              </a:rPr>
              <a:t>In 2050 one in three will be over 65 and one in ten will be over 80 </a:t>
            </a:r>
            <a:r>
              <a:rPr lang="en-US" dirty="0" smtClean="0">
                <a:latin typeface="Arial" panose="020B0604020202020204" pitchFamily="34" charset="0"/>
                <a:cs typeface="Arial" panose="020B0604020202020204" pitchFamily="34" charset="0"/>
              </a:rPr>
              <a:t>years</a:t>
            </a:r>
          </a:p>
          <a:p>
            <a:endParaRPr lang="en-US" dirty="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en-US" dirty="0">
                <a:latin typeface="Arial" panose="020B0604020202020204" pitchFamily="34" charset="0"/>
                <a:cs typeface="Arial" panose="020B0604020202020204" pitchFamily="34" charset="0"/>
              </a:rPr>
              <a:t>Between now and 2050 the fiscal burden of the crisis will be 10% of the ageing related </a:t>
            </a:r>
            <a:r>
              <a:rPr lang="en-US" dirty="0" smtClean="0">
                <a:latin typeface="Arial" panose="020B0604020202020204" pitchFamily="34" charset="0"/>
                <a:cs typeface="Arial" panose="020B0604020202020204" pitchFamily="34" charset="0"/>
              </a:rPr>
              <a:t>costs</a:t>
            </a:r>
          </a:p>
          <a:p>
            <a:endParaRPr lang="en-US" dirty="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en-US" dirty="0">
                <a:latin typeface="Arial" panose="020B0604020202020204" pitchFamily="34" charset="0"/>
                <a:cs typeface="Arial" panose="020B0604020202020204" pitchFamily="34" charset="0"/>
              </a:rPr>
              <a:t>The other 90% will be extra spending on pensions; health and long term </a:t>
            </a:r>
            <a:r>
              <a:rPr lang="en-US" dirty="0" smtClean="0">
                <a:latin typeface="Arial" panose="020B0604020202020204" pitchFamily="34" charset="0"/>
                <a:cs typeface="Arial" panose="020B0604020202020204" pitchFamily="34" charset="0"/>
              </a:rPr>
              <a:t>care</a:t>
            </a:r>
          </a:p>
          <a:p>
            <a:endParaRPr lang="en-US"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774111" y="6401174"/>
            <a:ext cx="3324909" cy="371475"/>
          </a:xfrm>
          <a:prstGeom prst="rect">
            <a:avLst/>
          </a:prstGeom>
        </p:spPr>
      </p:pic>
    </p:spTree>
    <p:extLst>
      <p:ext uri="{BB962C8B-B14F-4D97-AF65-F5344CB8AC3E}">
        <p14:creationId xmlns:p14="http://schemas.microsoft.com/office/powerpoint/2010/main" val="3234434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dirty="0" smtClean="0">
                <a:latin typeface="Arial" charset="0"/>
                <a:ea typeface="ＭＳ Ｐゴシック" pitchFamily="34" charset="-128"/>
                <a:cs typeface="Arial" charset="0"/>
              </a:rPr>
              <a:t>Longevity Risk</a:t>
            </a:r>
          </a:p>
        </p:txBody>
      </p:sp>
      <p:sp>
        <p:nvSpPr>
          <p:cNvPr id="46083" name="Content Placeholder 2"/>
          <p:cNvSpPr>
            <a:spLocks noGrp="1"/>
          </p:cNvSpPr>
          <p:nvPr>
            <p:ph idx="1"/>
          </p:nvPr>
        </p:nvSpPr>
        <p:spPr>
          <a:xfrm>
            <a:off x="1012825" y="1197941"/>
            <a:ext cx="10308318" cy="4854516"/>
          </a:xfrm>
        </p:spPr>
        <p:txBody>
          <a:bodyPr>
            <a:normAutofit/>
          </a:bodyPr>
          <a:lstStyle/>
          <a:p>
            <a:pPr marL="0" indent="0">
              <a:spcBef>
                <a:spcPts val="600"/>
              </a:spcBef>
              <a:spcAft>
                <a:spcPts val="600"/>
              </a:spcAft>
              <a:buNone/>
            </a:pPr>
            <a:r>
              <a:rPr lang="en-US" sz="2000" b="1" dirty="0" smtClean="0"/>
              <a:t>Longevity </a:t>
            </a:r>
            <a:r>
              <a:rPr lang="en-US" sz="2000" b="1" dirty="0"/>
              <a:t>risk can be divided </a:t>
            </a:r>
            <a:r>
              <a:rPr lang="en-US" sz="2000" b="1" dirty="0" smtClean="0"/>
              <a:t>into:</a:t>
            </a:r>
          </a:p>
          <a:p>
            <a:pPr lvl="1">
              <a:spcAft>
                <a:spcPts val="600"/>
              </a:spcAft>
              <a:buFont typeface="Wingdings" panose="05000000000000000000" pitchFamily="2" charset="2"/>
              <a:buChar char="§"/>
            </a:pPr>
            <a:r>
              <a:rPr lang="en-US" sz="1800" b="1" dirty="0" smtClean="0"/>
              <a:t>Volatility risk:</a:t>
            </a:r>
            <a:r>
              <a:rPr lang="en-US" sz="1800" dirty="0" smtClean="0"/>
              <a:t> the </a:t>
            </a:r>
            <a:r>
              <a:rPr lang="en-US" sz="1800" dirty="0"/>
              <a:t>risk of random statistical fluctuations around the mean mortality expectation</a:t>
            </a:r>
            <a:endParaRPr lang="en-US" sz="1800" dirty="0" smtClean="0"/>
          </a:p>
          <a:p>
            <a:pPr lvl="1">
              <a:spcAft>
                <a:spcPts val="600"/>
              </a:spcAft>
              <a:buFont typeface="Wingdings" panose="05000000000000000000" pitchFamily="2" charset="2"/>
              <a:buChar char="§"/>
            </a:pPr>
            <a:r>
              <a:rPr lang="en-US" sz="1800" b="1" dirty="0" smtClean="0"/>
              <a:t>Base </a:t>
            </a:r>
            <a:r>
              <a:rPr lang="en-US" sz="1800" b="1" dirty="0"/>
              <a:t>mortality </a:t>
            </a:r>
            <a:r>
              <a:rPr lang="en-US" sz="1800" b="1" dirty="0" smtClean="0"/>
              <a:t>risk</a:t>
            </a:r>
            <a:r>
              <a:rPr lang="en-US" sz="1800" dirty="0" smtClean="0"/>
              <a:t>: </a:t>
            </a:r>
            <a:r>
              <a:rPr lang="en-US" sz="1800" dirty="0"/>
              <a:t>the risk of </a:t>
            </a:r>
            <a:r>
              <a:rPr lang="en-US" sz="1800" dirty="0" err="1"/>
              <a:t>mis</a:t>
            </a:r>
            <a:r>
              <a:rPr lang="en-US" sz="1800" dirty="0"/>
              <a:t>-estimation of mortality</a:t>
            </a:r>
            <a:endParaRPr lang="en-US" sz="1800" dirty="0" smtClean="0"/>
          </a:p>
          <a:p>
            <a:pPr lvl="1">
              <a:spcAft>
                <a:spcPts val="600"/>
              </a:spcAft>
              <a:buFont typeface="Wingdings" panose="05000000000000000000" pitchFamily="2" charset="2"/>
              <a:buChar char="§"/>
            </a:pPr>
            <a:r>
              <a:rPr lang="en-US" sz="1800" b="1" dirty="0" smtClean="0"/>
              <a:t>Future </a:t>
            </a:r>
            <a:r>
              <a:rPr lang="en-US" sz="1800" b="1" dirty="0"/>
              <a:t>mortality improvement </a:t>
            </a:r>
            <a:r>
              <a:rPr lang="en-US" sz="1800" b="1" dirty="0" smtClean="0"/>
              <a:t>risk</a:t>
            </a:r>
            <a:r>
              <a:rPr lang="en-US" sz="1800" dirty="0" smtClean="0"/>
              <a:t>: the </a:t>
            </a:r>
            <a:r>
              <a:rPr lang="en-US" sz="1800" dirty="0"/>
              <a:t>risk of underestimating the future improvements in mortality; this is also sometimes referred to as “trend risk”. </a:t>
            </a:r>
            <a:endParaRPr lang="en-US" sz="1800" dirty="0"/>
          </a:p>
          <a:p>
            <a:pPr marL="0" lvl="1" indent="0">
              <a:spcAft>
                <a:spcPts val="600"/>
              </a:spcAft>
              <a:buNone/>
            </a:pPr>
            <a:r>
              <a:rPr lang="en-US" sz="1800" b="1" dirty="0" smtClean="0"/>
              <a:t>G</a:t>
            </a:r>
            <a:r>
              <a:rPr lang="en-US" b="1" dirty="0" smtClean="0"/>
              <a:t>reater </a:t>
            </a:r>
            <a:r>
              <a:rPr lang="en-US" b="1" dirty="0"/>
              <a:t>expertise </a:t>
            </a:r>
            <a:r>
              <a:rPr lang="en-US" b="1" dirty="0"/>
              <a:t>required:</a:t>
            </a:r>
          </a:p>
          <a:p>
            <a:pPr lvl="1">
              <a:spcAft>
                <a:spcPts val="600"/>
              </a:spcAft>
              <a:buFont typeface="Wingdings" panose="05000000000000000000" pitchFamily="2" charset="2"/>
              <a:buChar char="§"/>
            </a:pPr>
            <a:r>
              <a:rPr lang="en-US" sz="1800" dirty="0"/>
              <a:t>More uncertain risk than mortality; </a:t>
            </a:r>
          </a:p>
          <a:p>
            <a:pPr lvl="1">
              <a:spcAft>
                <a:spcPts val="600"/>
              </a:spcAft>
              <a:buFont typeface="Wingdings" panose="05000000000000000000" pitchFamily="2" charset="2"/>
              <a:buChar char="§"/>
            </a:pPr>
            <a:r>
              <a:rPr lang="en-US" sz="1800" dirty="0"/>
              <a:t>Tends to be longer term than mortality; </a:t>
            </a:r>
          </a:p>
          <a:p>
            <a:pPr lvl="1">
              <a:spcAft>
                <a:spcPts val="600"/>
              </a:spcAft>
              <a:buFont typeface="Wingdings" panose="05000000000000000000" pitchFamily="2" charset="2"/>
              <a:buChar char="§"/>
            </a:pPr>
            <a:r>
              <a:rPr lang="en-US" sz="1800" dirty="0"/>
              <a:t>More difficult to find reinsurance than mortality; </a:t>
            </a:r>
          </a:p>
          <a:p>
            <a:pPr lvl="1">
              <a:spcAft>
                <a:spcPts val="600"/>
              </a:spcAft>
              <a:buFont typeface="Wingdings" panose="05000000000000000000" pitchFamily="2" charset="2"/>
              <a:buChar char="§"/>
            </a:pPr>
            <a:r>
              <a:rPr lang="en-US" sz="1800" dirty="0"/>
              <a:t>Can consume lot of capital; </a:t>
            </a:r>
          </a:p>
          <a:p>
            <a:pPr lvl="1">
              <a:spcAft>
                <a:spcPts val="600"/>
              </a:spcAft>
              <a:buFont typeface="Wingdings" panose="05000000000000000000" pitchFamily="2" charset="2"/>
              <a:buChar char="§"/>
            </a:pPr>
            <a:r>
              <a:rPr lang="en-US" sz="1800" dirty="0"/>
              <a:t>Diversification to mortality risk</a:t>
            </a:r>
          </a:p>
        </p:txBody>
      </p:sp>
    </p:spTree>
    <p:extLst>
      <p:ext uri="{BB962C8B-B14F-4D97-AF65-F5344CB8AC3E}">
        <p14:creationId xmlns:p14="http://schemas.microsoft.com/office/powerpoint/2010/main" val="3003761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9" name="Picture Placeholder 2" descr="office_silhoutte_charts.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gray">
          <a:xfrm>
            <a:off x="14288" y="14288"/>
            <a:ext cx="4452937" cy="6858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5" name="Title 6"/>
          <p:cNvSpPr>
            <a:spLocks noGrp="1"/>
          </p:cNvSpPr>
          <p:nvPr>
            <p:ph type="ctrTitle"/>
          </p:nvPr>
        </p:nvSpPr>
        <p:spPr bwMode="gray">
          <a:xfrm>
            <a:off x="5074388" y="2738628"/>
            <a:ext cx="6619266" cy="1380744"/>
          </a:xfrm>
        </p:spPr>
        <p:txBody>
          <a:bodyPr/>
          <a:lstStyle/>
          <a:p>
            <a:r>
              <a:rPr lang="en-US" dirty="0" smtClean="0"/>
              <a:t>Pension Completion</a:t>
            </a:r>
            <a:endParaRPr lang="en-US" dirty="0"/>
          </a:p>
        </p:txBody>
      </p:sp>
      <p:sp>
        <p:nvSpPr>
          <p:cNvPr id="3" name="Subtitle 2"/>
          <p:cNvSpPr>
            <a:spLocks noGrp="1"/>
          </p:cNvSpPr>
          <p:nvPr>
            <p:ph type="subTitle" idx="1"/>
          </p:nvPr>
        </p:nvSpPr>
        <p:spPr/>
        <p:txBody>
          <a:bodyPr/>
          <a:lstStyle/>
          <a:p>
            <a:endParaRPr lang="ar-AE"/>
          </a:p>
        </p:txBody>
      </p:sp>
    </p:spTree>
    <p:extLst>
      <p:ext uri="{BB962C8B-B14F-4D97-AF65-F5344CB8AC3E}">
        <p14:creationId xmlns:p14="http://schemas.microsoft.com/office/powerpoint/2010/main" val="3835657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5"/>
          <p:cNvSpPr>
            <a:spLocks noGrp="1"/>
          </p:cNvSpPr>
          <p:nvPr>
            <p:ph idx="1"/>
          </p:nvPr>
        </p:nvSpPr>
        <p:spPr>
          <a:xfrm>
            <a:off x="969281" y="1791724"/>
            <a:ext cx="6901089" cy="4043019"/>
          </a:xfrm>
        </p:spPr>
        <p:txBody>
          <a:bodyPr>
            <a:normAutofit/>
          </a:bodyPr>
          <a:lstStyle/>
          <a:p>
            <a:r>
              <a:rPr lang="en-GB" sz="1800" dirty="0">
                <a:latin typeface="Arial" charset="0"/>
                <a:ea typeface="ＭＳ Ｐゴシック" pitchFamily="34" charset="-128"/>
                <a:cs typeface="Arial" charset="0"/>
              </a:rPr>
              <a:t>Population risk factor changes</a:t>
            </a:r>
          </a:p>
          <a:p>
            <a:r>
              <a:rPr lang="en-GB" sz="1800" dirty="0">
                <a:latin typeface="Arial" charset="0"/>
                <a:ea typeface="ＭＳ Ｐゴシック" pitchFamily="34" charset="-128"/>
                <a:cs typeface="Arial" charset="0"/>
              </a:rPr>
              <a:t>Specific disease based medical </a:t>
            </a:r>
            <a:r>
              <a:rPr lang="en-GB" sz="1800" dirty="0" smtClean="0">
                <a:latin typeface="Arial" charset="0"/>
                <a:ea typeface="ＭＳ Ｐゴシック" pitchFamily="34" charset="-128"/>
                <a:cs typeface="Arial" charset="0"/>
              </a:rPr>
              <a:t>interventions</a:t>
            </a:r>
          </a:p>
          <a:p>
            <a:r>
              <a:rPr lang="en-GB" sz="1800" dirty="0" smtClean="0">
                <a:latin typeface="Arial" charset="0"/>
                <a:ea typeface="ＭＳ Ｐゴシック" pitchFamily="34" charset="-128"/>
                <a:cs typeface="Arial" charset="0"/>
              </a:rPr>
              <a:t>Healthcare </a:t>
            </a:r>
            <a:r>
              <a:rPr lang="en-GB" sz="1800" dirty="0">
                <a:latin typeface="Arial" charset="0"/>
                <a:ea typeface="ＭＳ Ｐゴシック" pitchFamily="34" charset="-128"/>
                <a:cs typeface="Arial" charset="0"/>
              </a:rPr>
              <a:t>policy and execution</a:t>
            </a:r>
          </a:p>
          <a:p>
            <a:r>
              <a:rPr lang="en-GB" sz="1800" dirty="0">
                <a:latin typeface="Arial" charset="0"/>
                <a:ea typeface="ＭＳ Ｐゴシック" pitchFamily="34" charset="-128"/>
                <a:cs typeface="Arial" charset="0"/>
              </a:rPr>
              <a:t>Emergence of new or mutated </a:t>
            </a:r>
            <a:r>
              <a:rPr lang="en-GB" sz="1800" dirty="0" smtClean="0">
                <a:latin typeface="Arial" charset="0"/>
                <a:ea typeface="ＭＳ Ｐゴシック" pitchFamily="34" charset="-128"/>
                <a:cs typeface="Arial" charset="0"/>
              </a:rPr>
              <a:t>pathogens</a:t>
            </a:r>
            <a:endParaRPr lang="en-GB" sz="1800" dirty="0">
              <a:latin typeface="Arial" charset="0"/>
              <a:ea typeface="ＭＳ Ｐゴシック" pitchFamily="34" charset="-128"/>
              <a:cs typeface="Arial" charset="0"/>
            </a:endParaRPr>
          </a:p>
          <a:p>
            <a:r>
              <a:rPr lang="en-GB" sz="1800" dirty="0" smtClean="0">
                <a:latin typeface="Arial" charset="0"/>
                <a:ea typeface="ＭＳ Ｐゴシック" pitchFamily="34" charset="-128"/>
                <a:cs typeface="Arial" charset="0"/>
              </a:rPr>
              <a:t>Regenerative medicine??</a:t>
            </a:r>
            <a:endParaRPr lang="en-GB" sz="1800" dirty="0">
              <a:latin typeface="Arial" charset="0"/>
              <a:ea typeface="ＭＳ Ｐゴシック" pitchFamily="34" charset="-128"/>
              <a:cs typeface="Arial" charset="0"/>
            </a:endParaRPr>
          </a:p>
          <a:p>
            <a:r>
              <a:rPr lang="en-GB" sz="1800" dirty="0">
                <a:latin typeface="Arial" charset="0"/>
                <a:ea typeface="ＭＳ Ｐゴシック" pitchFamily="34" charset="-128"/>
                <a:cs typeface="Arial" charset="0"/>
              </a:rPr>
              <a:t>Anti-ageing </a:t>
            </a:r>
            <a:r>
              <a:rPr lang="en-GB" sz="1800" dirty="0" smtClean="0">
                <a:latin typeface="Arial" charset="0"/>
                <a:ea typeface="ＭＳ Ｐゴシック" pitchFamily="34" charset="-128"/>
                <a:cs typeface="Arial" charset="0"/>
              </a:rPr>
              <a:t>technology???</a:t>
            </a:r>
            <a:endParaRPr lang="en-GB" sz="1800" dirty="0">
              <a:latin typeface="Arial" charset="0"/>
              <a:ea typeface="ＭＳ Ｐゴシック" pitchFamily="34" charset="-128"/>
              <a:cs typeface="Arial" charset="0"/>
            </a:endParaRPr>
          </a:p>
        </p:txBody>
      </p:sp>
      <p:sp>
        <p:nvSpPr>
          <p:cNvPr id="45059" name="Title 4"/>
          <p:cNvSpPr>
            <a:spLocks noGrp="1"/>
          </p:cNvSpPr>
          <p:nvPr>
            <p:ph type="title"/>
          </p:nvPr>
        </p:nvSpPr>
        <p:spPr/>
        <p:txBody>
          <a:bodyPr/>
          <a:lstStyle/>
          <a:p>
            <a:r>
              <a:rPr lang="en-GB" dirty="0" smtClean="0">
                <a:latin typeface="Arial" charset="0"/>
                <a:ea typeface="ＭＳ Ｐゴシック" pitchFamily="34" charset="-128"/>
                <a:cs typeface="Arial" charset="0"/>
              </a:rPr>
              <a:t>Factors Influencing Longevity</a:t>
            </a:r>
          </a:p>
        </p:txBody>
      </p:sp>
      <p:sp>
        <p:nvSpPr>
          <p:cNvPr id="45060" name="Text Placeholder 11"/>
          <p:cNvSpPr>
            <a:spLocks noGrp="1"/>
          </p:cNvSpPr>
          <p:nvPr>
            <p:ph type="body" sz="quarter" idx="12"/>
          </p:nvPr>
        </p:nvSpPr>
        <p:spPr>
          <a:xfrm>
            <a:off x="969281" y="1277660"/>
            <a:ext cx="6761555" cy="514064"/>
          </a:xfrm>
        </p:spPr>
        <p:txBody>
          <a:bodyPr>
            <a:noAutofit/>
          </a:bodyPr>
          <a:lstStyle/>
          <a:p>
            <a:r>
              <a:rPr lang="en-GB" sz="2000" dirty="0">
                <a:latin typeface="Arial" charset="0"/>
                <a:ea typeface="ＭＳ Ｐゴシック" pitchFamily="34" charset="-128"/>
                <a:cs typeface="Arial" charset="0"/>
              </a:rPr>
              <a:t>Areas of Interest</a:t>
            </a:r>
          </a:p>
        </p:txBody>
      </p:sp>
    </p:spTree>
    <p:extLst>
      <p:ext uri="{BB962C8B-B14F-4D97-AF65-F5344CB8AC3E}">
        <p14:creationId xmlns:p14="http://schemas.microsoft.com/office/powerpoint/2010/main" val="15317034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7" name="Title 6"/>
          <p:cNvSpPr>
            <a:spLocks noGrp="1"/>
          </p:cNvSpPr>
          <p:nvPr>
            <p:ph type="ctrTitle"/>
          </p:nvPr>
        </p:nvSpPr>
        <p:spPr bwMode="gray"/>
        <p:txBody>
          <a:bodyPr/>
          <a:lstStyle/>
          <a:p>
            <a:r>
              <a:rPr lang="en-US" dirty="0" smtClean="0"/>
              <a:t>Thank you for your attention	</a:t>
            </a:r>
            <a:endParaRPr lang="en-US" dirty="0"/>
          </a:p>
        </p:txBody>
      </p:sp>
      <p:sp>
        <p:nvSpPr>
          <p:cNvPr id="10" name="Subtitle 9"/>
          <p:cNvSpPr>
            <a:spLocks noGrp="1"/>
          </p:cNvSpPr>
          <p:nvPr>
            <p:ph type="subTitle" idx="1"/>
          </p:nvPr>
        </p:nvSpPr>
        <p:spPr bwMode="gray"/>
        <p:txBody>
          <a:bodyPr>
            <a:normAutofit/>
          </a:bodyPr>
          <a:lstStyle/>
          <a:p>
            <a:pPr algn="ctr"/>
            <a:r>
              <a:rPr lang="en-US" sz="3200" b="1" dirty="0">
                <a:latin typeface="+mj-lt"/>
                <a:ea typeface="+mj-ea"/>
                <a:cs typeface="+mj-cs"/>
              </a:rPr>
              <a:t>Q &amp; A</a:t>
            </a:r>
          </a:p>
        </p:txBody>
      </p:sp>
      <p:pic>
        <p:nvPicPr>
          <p:cNvPr id="8" name="Picture Placeholder 2" descr="office_silhoutte_charts.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gray">
          <a:xfrm>
            <a:off x="14288" y="14288"/>
            <a:ext cx="4452937" cy="6858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54149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510571" y="5783283"/>
            <a:ext cx="7950505" cy="676748"/>
          </a:xfrm>
          <a:prstGeom prst="rect">
            <a:avLst/>
          </a:prstGeom>
        </p:spPr>
        <p:txBody>
          <a:bodyPr vert="horz" lIns="91424" tIns="0" rIns="0" bIns="0" rtlCol="0" anchor="b" anchorCtr="0">
            <a:noAutofit/>
          </a:bodyPr>
          <a:lstStyle/>
          <a:p>
            <a:pPr>
              <a:lnSpc>
                <a:spcPct val="90000"/>
              </a:lnSpc>
              <a:spcBef>
                <a:spcPts val="600"/>
              </a:spcBef>
              <a:buClr>
                <a:schemeClr val="bg2"/>
              </a:buClr>
              <a:buSzPct val="100000"/>
            </a:pPr>
            <a:r>
              <a:rPr lang="en-US" sz="900" dirty="0">
                <a:solidFill>
                  <a:schemeClr val="bg1"/>
                </a:solidFill>
                <a:latin typeface="Arial" pitchFamily="34" charset="0"/>
                <a:cs typeface="Arial" pitchFamily="34" charset="0"/>
              </a:rPr>
              <a:t>©</a:t>
            </a:r>
            <a:r>
              <a:rPr lang="en-US" sz="900" dirty="0" smtClean="0">
                <a:solidFill>
                  <a:schemeClr val="bg1"/>
                </a:solidFill>
                <a:latin typeface="Arial" pitchFamily="34" charset="0"/>
                <a:cs typeface="Arial" pitchFamily="34" charset="0"/>
              </a:rPr>
              <a:t>2019 </a:t>
            </a:r>
            <a:r>
              <a:rPr lang="en-US" sz="900" dirty="0">
                <a:solidFill>
                  <a:schemeClr val="bg1"/>
                </a:solidFill>
                <a:latin typeface="Arial" pitchFamily="34" charset="0"/>
                <a:cs typeface="Arial" pitchFamily="34" charset="0"/>
              </a:rPr>
              <a:t>RGA. All rights reserved.</a:t>
            </a:r>
          </a:p>
          <a:p>
            <a:r>
              <a:rPr lang="en-US" sz="900" dirty="0">
                <a:solidFill>
                  <a:schemeClr val="bg1"/>
                </a:solidFill>
                <a:latin typeface="Arial" pitchFamily="34" charset="0"/>
                <a:cs typeface="Arial" pitchFamily="34" charset="0"/>
              </a:rPr>
              <a:t>No part of this publication may be reproduced in any form without the prior permission of RGA. </a:t>
            </a:r>
          </a:p>
          <a:p>
            <a:r>
              <a:rPr lang="en-US" sz="900" dirty="0">
                <a:solidFill>
                  <a:schemeClr val="bg1"/>
                </a:solidFill>
                <a:latin typeface="Arial" pitchFamily="34" charset="0"/>
                <a:cs typeface="Arial" pitchFamily="34" charset="0"/>
              </a:rPr>
              <a:t>The information in this publication is for the exclusive, internal use of the recipient and may not be relied upon by any other party other than the recipient and its affiliates, or published, quoted or disseminated to any party other than the recipient without the prior written consent of RGA.  </a:t>
            </a:r>
          </a:p>
        </p:txBody>
      </p:sp>
    </p:spTree>
    <p:extLst>
      <p:ext uri="{BB962C8B-B14F-4D97-AF65-F5344CB8AC3E}">
        <p14:creationId xmlns:p14="http://schemas.microsoft.com/office/powerpoint/2010/main" val="1752815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gray">
          <a:xfrm>
            <a:off x="891471" y="1921337"/>
            <a:ext cx="6463273" cy="43778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0" name="Rectangle 19"/>
          <p:cNvSpPr/>
          <p:nvPr/>
        </p:nvSpPr>
        <p:spPr bwMode="gray">
          <a:xfrm>
            <a:off x="7445829" y="1743535"/>
            <a:ext cx="4135762" cy="455566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 name="Title 1"/>
          <p:cNvSpPr>
            <a:spLocks noGrp="1"/>
          </p:cNvSpPr>
          <p:nvPr>
            <p:ph type="title"/>
          </p:nvPr>
        </p:nvSpPr>
        <p:spPr bwMode="gray"/>
        <p:txBody>
          <a:bodyPr/>
          <a:lstStyle/>
          <a:p>
            <a:r>
              <a:rPr lang="en-US" dirty="0" smtClean="0"/>
              <a:t>Pension Completion – Level Term</a:t>
            </a:r>
            <a:endParaRPr lang="en-US" dirty="0"/>
          </a:p>
        </p:txBody>
      </p:sp>
      <p:sp>
        <p:nvSpPr>
          <p:cNvPr id="26" name="Text Placeholder 25"/>
          <p:cNvSpPr>
            <a:spLocks noGrp="1"/>
          </p:cNvSpPr>
          <p:nvPr>
            <p:ph type="body" sz="quarter" idx="30"/>
          </p:nvPr>
        </p:nvSpPr>
        <p:spPr bwMode="gray">
          <a:xfrm>
            <a:off x="891472" y="1375237"/>
            <a:ext cx="6463272" cy="498617"/>
          </a:xfrm>
        </p:spPr>
        <p:txBody>
          <a:bodyPr/>
          <a:lstStyle/>
          <a:p>
            <a:r>
              <a:rPr lang="en-US" dirty="0" smtClean="0"/>
              <a:t>Protection set at </a:t>
            </a:r>
            <a:r>
              <a:rPr lang="en-US" dirty="0" smtClean="0"/>
              <a:t>EOS potential amount</a:t>
            </a:r>
            <a:endParaRPr lang="en-US" dirty="0"/>
          </a:p>
        </p:txBody>
      </p:sp>
      <p:sp>
        <p:nvSpPr>
          <p:cNvPr id="27" name="Text Placeholder 26"/>
          <p:cNvSpPr>
            <a:spLocks noGrp="1"/>
          </p:cNvSpPr>
          <p:nvPr>
            <p:ph type="body" sz="quarter" idx="32"/>
          </p:nvPr>
        </p:nvSpPr>
        <p:spPr bwMode="gray">
          <a:xfrm>
            <a:off x="7445829" y="1375237"/>
            <a:ext cx="4134024" cy="498617"/>
          </a:xfrm>
        </p:spPr>
        <p:txBody>
          <a:bodyPr/>
          <a:lstStyle/>
          <a:p>
            <a:r>
              <a:rPr lang="en-US" dirty="0" smtClean="0"/>
              <a:t>Assumptions</a:t>
            </a:r>
            <a:endParaRPr lang="en-US" dirty="0"/>
          </a:p>
        </p:txBody>
      </p:sp>
      <p:sp>
        <p:nvSpPr>
          <p:cNvPr id="15" name="Content Placeholder 14"/>
          <p:cNvSpPr>
            <a:spLocks noGrp="1"/>
          </p:cNvSpPr>
          <p:nvPr>
            <p:ph sz="quarter" idx="36"/>
          </p:nvPr>
        </p:nvSpPr>
        <p:spPr bwMode="gray">
          <a:xfrm>
            <a:off x="7445829" y="1921337"/>
            <a:ext cx="4044678" cy="3632200"/>
          </a:xfrm>
        </p:spPr>
        <p:txBody>
          <a:bodyPr wrap="square">
            <a:normAutofit/>
          </a:bodyPr>
          <a:lstStyle/>
          <a:p>
            <a:pPr marL="171421" indent="-171421">
              <a:spcBef>
                <a:spcPts val="800"/>
              </a:spcBef>
            </a:pPr>
            <a:r>
              <a:rPr lang="en-US" sz="1500" dirty="0" smtClean="0"/>
              <a:t>Khalid just signed up for a new job in UAE</a:t>
            </a:r>
          </a:p>
          <a:p>
            <a:pPr marL="171421" indent="-171421">
              <a:spcBef>
                <a:spcPts val="800"/>
              </a:spcBef>
            </a:pPr>
            <a:r>
              <a:rPr lang="en-US" sz="1500" dirty="0" smtClean="0"/>
              <a:t>His salary is AED 25k / month</a:t>
            </a:r>
          </a:p>
          <a:p>
            <a:pPr marL="171421" indent="-171421">
              <a:spcBef>
                <a:spcPts val="800"/>
              </a:spcBef>
            </a:pPr>
            <a:r>
              <a:rPr lang="en-US" sz="1500" dirty="0" smtClean="0"/>
              <a:t>He plans to work for 10 years</a:t>
            </a:r>
          </a:p>
          <a:p>
            <a:pPr marL="171421" indent="-171421">
              <a:spcBef>
                <a:spcPts val="800"/>
              </a:spcBef>
            </a:pPr>
            <a:r>
              <a:rPr lang="en-US" sz="1500" dirty="0" smtClean="0"/>
              <a:t>He targets to leave with &gt; AED 300k end of the 10 years + potential regular savings</a:t>
            </a:r>
          </a:p>
          <a:p>
            <a:pPr marL="171421" indent="-171421">
              <a:spcBef>
                <a:spcPts val="800"/>
              </a:spcBef>
            </a:pPr>
            <a:r>
              <a:rPr lang="en-US" sz="1500" dirty="0" smtClean="0"/>
              <a:t>Salary indexation / COLA is 5%</a:t>
            </a:r>
          </a:p>
          <a:p>
            <a:pPr marL="171421" indent="-171421">
              <a:spcBef>
                <a:spcPts val="800"/>
              </a:spcBef>
            </a:pPr>
            <a:r>
              <a:rPr lang="en-US" sz="1500" dirty="0" smtClean="0"/>
              <a:t>Targeted saving amount accordingly is AED 314k+</a:t>
            </a:r>
          </a:p>
          <a:p>
            <a:pPr marL="171421" indent="-171421">
              <a:spcBef>
                <a:spcPts val="800"/>
              </a:spcBef>
            </a:pPr>
            <a:r>
              <a:rPr lang="en-US" sz="1500" dirty="0" smtClean="0"/>
              <a:t>Life insurance protection AED 315k flat, 10 years cover</a:t>
            </a:r>
          </a:p>
          <a:p>
            <a:pPr marL="171421" indent="-171421">
              <a:spcBef>
                <a:spcPts val="800"/>
              </a:spcBef>
            </a:pPr>
            <a:r>
              <a:rPr lang="en-US" sz="1500" dirty="0" smtClean="0"/>
              <a:t>Premium can be leveled or annual</a:t>
            </a:r>
            <a:endParaRPr lang="en-US" sz="1500" dirty="0"/>
          </a:p>
        </p:txBody>
      </p:sp>
      <p:graphicFrame>
        <p:nvGraphicFramePr>
          <p:cNvPr id="11" name="Content Placeholder 2"/>
          <p:cNvGraphicFramePr>
            <a:graphicFrameLocks noGrp="1"/>
          </p:cNvGraphicFramePr>
          <p:nvPr>
            <p:ph sz="quarter" idx="35"/>
            <p:extLst/>
          </p:nvPr>
        </p:nvGraphicFramePr>
        <p:xfrm>
          <a:off x="969264" y="1873853"/>
          <a:ext cx="6229822" cy="4309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9719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gray">
          <a:xfrm>
            <a:off x="891471" y="2080991"/>
            <a:ext cx="6463273" cy="418918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0" name="Rectangle 19"/>
          <p:cNvSpPr/>
          <p:nvPr/>
        </p:nvSpPr>
        <p:spPr bwMode="gray">
          <a:xfrm>
            <a:off x="7445829" y="2045084"/>
            <a:ext cx="4135762" cy="42250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 name="Title 1"/>
          <p:cNvSpPr>
            <a:spLocks noGrp="1"/>
          </p:cNvSpPr>
          <p:nvPr>
            <p:ph type="title"/>
          </p:nvPr>
        </p:nvSpPr>
        <p:spPr bwMode="gray"/>
        <p:txBody>
          <a:bodyPr/>
          <a:lstStyle/>
          <a:p>
            <a:r>
              <a:rPr lang="en-US" dirty="0" smtClean="0"/>
              <a:t>Pension Completion – </a:t>
            </a:r>
            <a:r>
              <a:rPr lang="en-US" dirty="0" smtClean="0"/>
              <a:t>Decreasing Term</a:t>
            </a:r>
            <a:endParaRPr lang="en-US" dirty="0"/>
          </a:p>
        </p:txBody>
      </p:sp>
      <p:sp>
        <p:nvSpPr>
          <p:cNvPr id="26" name="Text Placeholder 25"/>
          <p:cNvSpPr>
            <a:spLocks noGrp="1"/>
          </p:cNvSpPr>
          <p:nvPr>
            <p:ph type="body" sz="quarter" idx="30"/>
          </p:nvPr>
        </p:nvSpPr>
        <p:spPr bwMode="gray">
          <a:xfrm>
            <a:off x="891472" y="1375237"/>
            <a:ext cx="6463272" cy="685792"/>
          </a:xfrm>
        </p:spPr>
        <p:txBody>
          <a:bodyPr/>
          <a:lstStyle/>
          <a:p>
            <a:r>
              <a:rPr lang="en-US" dirty="0" smtClean="0"/>
              <a:t>Protection set at </a:t>
            </a:r>
            <a:r>
              <a:rPr lang="en-US" dirty="0" smtClean="0"/>
              <a:t>EOS potential amount </a:t>
            </a:r>
            <a:r>
              <a:rPr lang="en-US" dirty="0" smtClean="0"/>
              <a:t>during year 1 only</a:t>
            </a:r>
            <a:endParaRPr lang="en-US" dirty="0"/>
          </a:p>
        </p:txBody>
      </p:sp>
      <p:sp>
        <p:nvSpPr>
          <p:cNvPr id="27" name="Text Placeholder 26"/>
          <p:cNvSpPr>
            <a:spLocks noGrp="1"/>
          </p:cNvSpPr>
          <p:nvPr>
            <p:ph type="body" sz="quarter" idx="32"/>
          </p:nvPr>
        </p:nvSpPr>
        <p:spPr bwMode="gray">
          <a:xfrm>
            <a:off x="7445829" y="1375237"/>
            <a:ext cx="4134024" cy="685792"/>
          </a:xfrm>
        </p:spPr>
        <p:txBody>
          <a:bodyPr/>
          <a:lstStyle/>
          <a:p>
            <a:r>
              <a:rPr lang="en-US" dirty="0" smtClean="0"/>
              <a:t>Assumptions</a:t>
            </a:r>
            <a:endParaRPr lang="en-US" dirty="0"/>
          </a:p>
        </p:txBody>
      </p:sp>
      <p:sp>
        <p:nvSpPr>
          <p:cNvPr id="15" name="Content Placeholder 14"/>
          <p:cNvSpPr>
            <a:spLocks noGrp="1"/>
          </p:cNvSpPr>
          <p:nvPr>
            <p:ph sz="quarter" idx="36"/>
          </p:nvPr>
        </p:nvSpPr>
        <p:spPr bwMode="gray">
          <a:xfrm>
            <a:off x="7445829" y="2157827"/>
            <a:ext cx="4044678" cy="3632200"/>
          </a:xfrm>
        </p:spPr>
        <p:txBody>
          <a:bodyPr wrap="square">
            <a:normAutofit/>
          </a:bodyPr>
          <a:lstStyle/>
          <a:p>
            <a:pPr marL="171421" indent="-171421">
              <a:spcBef>
                <a:spcPts val="800"/>
              </a:spcBef>
            </a:pPr>
            <a:r>
              <a:rPr lang="en-US" sz="1500" dirty="0" smtClean="0"/>
              <a:t>Khalid just signed up for a new job in UAE</a:t>
            </a:r>
          </a:p>
          <a:p>
            <a:pPr marL="171421" indent="-171421">
              <a:spcBef>
                <a:spcPts val="800"/>
              </a:spcBef>
            </a:pPr>
            <a:r>
              <a:rPr lang="en-US" sz="1500" dirty="0" smtClean="0"/>
              <a:t>His salary is AED 25k / month</a:t>
            </a:r>
          </a:p>
          <a:p>
            <a:pPr marL="171421" indent="-171421">
              <a:spcBef>
                <a:spcPts val="800"/>
              </a:spcBef>
            </a:pPr>
            <a:r>
              <a:rPr lang="en-US" sz="1500" dirty="0" smtClean="0"/>
              <a:t>He plans to work for 10 years</a:t>
            </a:r>
          </a:p>
          <a:p>
            <a:pPr marL="171421" indent="-171421">
              <a:spcBef>
                <a:spcPts val="800"/>
              </a:spcBef>
            </a:pPr>
            <a:r>
              <a:rPr lang="en-US" sz="1500" dirty="0" smtClean="0"/>
              <a:t>He targets to leave with &gt; AED 300k end of the 10 years + potential regular savings</a:t>
            </a:r>
          </a:p>
          <a:p>
            <a:pPr marL="171421" indent="-171421">
              <a:spcBef>
                <a:spcPts val="800"/>
              </a:spcBef>
            </a:pPr>
            <a:r>
              <a:rPr lang="en-US" sz="1500" dirty="0" smtClean="0"/>
              <a:t>Salary indexation / COLA is 5%</a:t>
            </a:r>
          </a:p>
          <a:p>
            <a:pPr marL="171421" indent="-171421">
              <a:spcBef>
                <a:spcPts val="800"/>
              </a:spcBef>
            </a:pPr>
            <a:r>
              <a:rPr lang="en-US" sz="1500" dirty="0" smtClean="0"/>
              <a:t>Targeted saving amount accordingly is AED 314k+</a:t>
            </a:r>
          </a:p>
          <a:p>
            <a:pPr marL="171421" indent="-171421">
              <a:spcBef>
                <a:spcPts val="800"/>
              </a:spcBef>
            </a:pPr>
            <a:r>
              <a:rPr lang="en-US" sz="1500" dirty="0" smtClean="0"/>
              <a:t>Life insurance protection is set at AED 315k on day 1 and decreases over time to become ZERO end of policy term</a:t>
            </a:r>
          </a:p>
          <a:p>
            <a:pPr marL="171421" indent="-171421">
              <a:spcBef>
                <a:spcPts val="800"/>
              </a:spcBef>
            </a:pPr>
            <a:r>
              <a:rPr lang="en-US" sz="1500" dirty="0" smtClean="0"/>
              <a:t>Premium can be leveled or annual</a:t>
            </a:r>
            <a:endParaRPr lang="en-US" sz="1500" dirty="0"/>
          </a:p>
        </p:txBody>
      </p:sp>
      <p:graphicFrame>
        <p:nvGraphicFramePr>
          <p:cNvPr id="11" name="Content Placeholder 2"/>
          <p:cNvGraphicFramePr>
            <a:graphicFrameLocks noGrp="1"/>
          </p:cNvGraphicFramePr>
          <p:nvPr>
            <p:ph sz="quarter" idx="35"/>
            <p:extLst>
              <p:ext uri="{D42A27DB-BD31-4B8C-83A1-F6EECF244321}">
                <p14:modId xmlns:p14="http://schemas.microsoft.com/office/powerpoint/2010/main" val="3201529914"/>
              </p:ext>
            </p:extLst>
          </p:nvPr>
        </p:nvGraphicFramePr>
        <p:xfrm>
          <a:off x="891471" y="2080991"/>
          <a:ext cx="6229822" cy="4309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9674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4"/>
          <p:cNvSpPr>
            <a:spLocks noGrp="1"/>
          </p:cNvSpPr>
          <p:nvPr>
            <p:ph type="title"/>
          </p:nvPr>
        </p:nvSpPr>
        <p:spPr bwMode="gray"/>
        <p:txBody>
          <a:bodyPr/>
          <a:lstStyle/>
          <a:p>
            <a:r>
              <a:rPr lang="en-US" dirty="0" smtClean="0"/>
              <a:t>Characteristics of pension completion benefit</a:t>
            </a:r>
            <a:endParaRPr lang="en-US" dirty="0"/>
          </a:p>
        </p:txBody>
      </p:sp>
      <p:grpSp>
        <p:nvGrpSpPr>
          <p:cNvPr id="5" name="Group 4"/>
          <p:cNvGrpSpPr/>
          <p:nvPr/>
        </p:nvGrpSpPr>
        <p:grpSpPr>
          <a:xfrm>
            <a:off x="1714053" y="1355688"/>
            <a:ext cx="9027350" cy="777911"/>
            <a:chOff x="1714500" y="1776600"/>
            <a:chExt cx="9029701" cy="896112"/>
          </a:xfrm>
        </p:grpSpPr>
        <p:sp>
          <p:nvSpPr>
            <p:cNvPr id="18" name="Rectangle 17"/>
            <p:cNvSpPr/>
            <p:nvPr/>
          </p:nvSpPr>
          <p:spPr bwMode="gray">
            <a:xfrm>
              <a:off x="2148840" y="1776664"/>
              <a:ext cx="8595361" cy="895350"/>
            </a:xfrm>
            <a:prstGeom prst="rect">
              <a:avLst/>
            </a:prstGeom>
            <a:solidFill>
              <a:schemeClr val="tx2">
                <a:lumMod val="20000"/>
                <a:lumOff val="80000"/>
              </a:schemeClr>
            </a:solidFill>
            <a:ln w="28575">
              <a:noFill/>
              <a:round/>
              <a:headEnd/>
              <a:tailEnd/>
            </a:ln>
            <a:effectLst/>
          </p:spPr>
          <p:txBody>
            <a:bodyPr wrap="square" lIns="640080" tIns="0" rIns="0" bIns="0" anchor="ctr">
              <a:normAutofit/>
            </a:bodyPr>
            <a:lstStyle/>
            <a:p>
              <a:pPr eaLnBrk="0" hangingPunct="0">
                <a:lnSpc>
                  <a:spcPct val="90000"/>
                </a:lnSpc>
                <a:spcBef>
                  <a:spcPts val="1600"/>
                </a:spcBef>
                <a:buClr>
                  <a:srgbClr val="002A42"/>
                </a:buClr>
                <a:buSzPct val="100000"/>
              </a:pPr>
              <a:r>
                <a:rPr lang="en-US" dirty="0" smtClean="0"/>
                <a:t>Simple, easy  to understand and plan</a:t>
              </a:r>
              <a:endParaRPr lang="en-US" b="1" dirty="0">
                <a:solidFill>
                  <a:schemeClr val="accent1"/>
                </a:solidFill>
              </a:endParaRPr>
            </a:p>
          </p:txBody>
        </p:sp>
        <p:sp>
          <p:nvSpPr>
            <p:cNvPr id="23" name="AutoShape 5"/>
            <p:cNvSpPr>
              <a:spLocks noChangeArrowheads="1"/>
            </p:cNvSpPr>
            <p:nvPr/>
          </p:nvSpPr>
          <p:spPr bwMode="gray">
            <a:xfrm>
              <a:off x="1714500" y="1776600"/>
              <a:ext cx="800755" cy="896112"/>
            </a:xfrm>
            <a:prstGeom prst="ellipse">
              <a:avLst/>
            </a:prstGeom>
            <a:solidFill>
              <a:srgbClr val="D92B2B"/>
            </a:solidFill>
            <a:ln w="28575" cap="flat" cmpd="sng" algn="ctr">
              <a:noFill/>
              <a:prstDash val="solid"/>
              <a:miter lim="800000"/>
              <a:headEnd type="none" w="med" len="med"/>
              <a:tailEnd type="none" w="med" len="med"/>
            </a:ln>
            <a:effectLst/>
          </p:spPr>
          <p:txBody>
            <a:bodyPr vert="horz" wrap="none" lIns="0" tIns="0" rIns="0" bIns="0" numCol="1" rtlCol="0" anchor="ctr" anchorCtr="0" compatLnSpc="1">
              <a:prstTxWarp prst="textNoShape">
                <a:avLst/>
              </a:prstTxWarp>
              <a:normAutofit/>
            </a:bodyPr>
            <a:lstStyle/>
            <a:p>
              <a:pPr algn="ctr">
                <a:lnSpc>
                  <a:spcPct val="90000"/>
                </a:lnSpc>
                <a:buClr>
                  <a:schemeClr val="accent2"/>
                </a:buClr>
                <a:buSzPct val="90000"/>
                <a:defRPr/>
              </a:pPr>
              <a:r>
                <a:rPr lang="en-US" sz="2800" b="1" dirty="0">
                  <a:solidFill>
                    <a:schemeClr val="bg1"/>
                  </a:solidFill>
                  <a:latin typeface="+mj-lt"/>
                </a:rPr>
                <a:t>1</a:t>
              </a:r>
            </a:p>
          </p:txBody>
        </p:sp>
      </p:grpSp>
      <p:grpSp>
        <p:nvGrpSpPr>
          <p:cNvPr id="6" name="Group 5"/>
          <p:cNvGrpSpPr/>
          <p:nvPr/>
        </p:nvGrpSpPr>
        <p:grpSpPr>
          <a:xfrm>
            <a:off x="1714053" y="2274541"/>
            <a:ext cx="9027350" cy="758948"/>
            <a:chOff x="1714500" y="2869620"/>
            <a:chExt cx="9029701" cy="896112"/>
          </a:xfrm>
        </p:grpSpPr>
        <p:sp>
          <p:nvSpPr>
            <p:cNvPr id="31" name="Rectangle 30"/>
            <p:cNvSpPr/>
            <p:nvPr/>
          </p:nvSpPr>
          <p:spPr bwMode="gray">
            <a:xfrm>
              <a:off x="2148840" y="2869684"/>
              <a:ext cx="8595361" cy="895350"/>
            </a:xfrm>
            <a:prstGeom prst="rect">
              <a:avLst/>
            </a:prstGeom>
            <a:solidFill>
              <a:schemeClr val="tx2">
                <a:lumMod val="20000"/>
                <a:lumOff val="80000"/>
              </a:schemeClr>
            </a:solidFill>
            <a:ln w="28575">
              <a:noFill/>
              <a:round/>
              <a:headEnd/>
              <a:tailEnd/>
            </a:ln>
            <a:effectLst/>
          </p:spPr>
          <p:txBody>
            <a:bodyPr wrap="square" lIns="640080" tIns="0" rIns="0" bIns="0" anchor="ctr">
              <a:normAutofit/>
            </a:bodyPr>
            <a:lstStyle/>
            <a:p>
              <a:pPr eaLnBrk="0" hangingPunct="0">
                <a:lnSpc>
                  <a:spcPct val="90000"/>
                </a:lnSpc>
                <a:spcBef>
                  <a:spcPts val="1600"/>
                </a:spcBef>
                <a:buClr>
                  <a:srgbClr val="002A42"/>
                </a:buClr>
                <a:buSzPct val="100000"/>
              </a:pPr>
              <a:r>
                <a:rPr lang="en-US" dirty="0" smtClean="0"/>
                <a:t>Can be sold as a Individual Cover, Group cover compulsory or voluntary, employer paid or voluntary</a:t>
              </a:r>
              <a:endParaRPr lang="en-US" b="1" dirty="0">
                <a:solidFill>
                  <a:schemeClr val="accent1"/>
                </a:solidFill>
              </a:endParaRPr>
            </a:p>
          </p:txBody>
        </p:sp>
        <p:sp>
          <p:nvSpPr>
            <p:cNvPr id="33" name="AutoShape 5"/>
            <p:cNvSpPr>
              <a:spLocks noChangeArrowheads="1"/>
            </p:cNvSpPr>
            <p:nvPr/>
          </p:nvSpPr>
          <p:spPr bwMode="gray">
            <a:xfrm>
              <a:off x="1714500" y="2869620"/>
              <a:ext cx="800755" cy="896112"/>
            </a:xfrm>
            <a:prstGeom prst="ellipse">
              <a:avLst/>
            </a:prstGeom>
            <a:solidFill>
              <a:srgbClr val="D92B2B"/>
            </a:solidFill>
            <a:ln w="28575" cap="flat" cmpd="sng" algn="ctr">
              <a:noFill/>
              <a:prstDash val="solid"/>
              <a:miter lim="800000"/>
              <a:headEnd type="none" w="med" len="med"/>
              <a:tailEnd type="none" w="med" len="med"/>
            </a:ln>
            <a:effectLst/>
          </p:spPr>
          <p:txBody>
            <a:bodyPr vert="horz" wrap="none" lIns="0" tIns="0" rIns="0" bIns="0" numCol="1" rtlCol="0" anchor="ctr" anchorCtr="0" compatLnSpc="1">
              <a:prstTxWarp prst="textNoShape">
                <a:avLst/>
              </a:prstTxWarp>
              <a:normAutofit/>
            </a:bodyPr>
            <a:lstStyle/>
            <a:p>
              <a:pPr algn="ctr">
                <a:lnSpc>
                  <a:spcPct val="90000"/>
                </a:lnSpc>
                <a:buClr>
                  <a:schemeClr val="accent2"/>
                </a:buClr>
                <a:buSzPct val="90000"/>
                <a:defRPr/>
              </a:pPr>
              <a:r>
                <a:rPr lang="en-US" sz="2800" b="1" dirty="0">
                  <a:solidFill>
                    <a:schemeClr val="bg1"/>
                  </a:solidFill>
                  <a:latin typeface="+mj-lt"/>
                </a:rPr>
                <a:t>2</a:t>
              </a:r>
            </a:p>
          </p:txBody>
        </p:sp>
      </p:grpSp>
      <p:grpSp>
        <p:nvGrpSpPr>
          <p:cNvPr id="7" name="Group 6"/>
          <p:cNvGrpSpPr/>
          <p:nvPr/>
        </p:nvGrpSpPr>
        <p:grpSpPr>
          <a:xfrm>
            <a:off x="1714053" y="3169794"/>
            <a:ext cx="9027350" cy="849258"/>
            <a:chOff x="1714500" y="3962704"/>
            <a:chExt cx="9029701" cy="895350"/>
          </a:xfrm>
        </p:grpSpPr>
        <p:sp>
          <p:nvSpPr>
            <p:cNvPr id="35" name="Rectangle 34"/>
            <p:cNvSpPr/>
            <p:nvPr/>
          </p:nvSpPr>
          <p:spPr bwMode="gray">
            <a:xfrm>
              <a:off x="2148840" y="3962704"/>
              <a:ext cx="8595361" cy="895350"/>
            </a:xfrm>
            <a:prstGeom prst="rect">
              <a:avLst/>
            </a:prstGeom>
            <a:solidFill>
              <a:schemeClr val="tx2">
                <a:lumMod val="20000"/>
                <a:lumOff val="80000"/>
              </a:schemeClr>
            </a:solidFill>
            <a:ln w="28575">
              <a:noFill/>
              <a:round/>
              <a:headEnd/>
              <a:tailEnd/>
            </a:ln>
            <a:effectLst/>
          </p:spPr>
          <p:txBody>
            <a:bodyPr wrap="square" lIns="640080" tIns="0" rIns="0" bIns="0" anchor="ctr">
              <a:normAutofit/>
            </a:bodyPr>
            <a:lstStyle/>
            <a:p>
              <a:pPr eaLnBrk="0" hangingPunct="0">
                <a:lnSpc>
                  <a:spcPct val="90000"/>
                </a:lnSpc>
                <a:spcBef>
                  <a:spcPts val="1600"/>
                </a:spcBef>
                <a:buClr>
                  <a:srgbClr val="002A42"/>
                </a:buClr>
                <a:buSzPct val="100000"/>
              </a:pPr>
              <a:r>
                <a:rPr lang="en-US" dirty="0" smtClean="0"/>
                <a:t>Doesn’t contradict with existing Group Life and can be sold under Free Cover Limits type of underwriting approach relative to group size</a:t>
              </a:r>
              <a:endParaRPr lang="en-US" b="1" dirty="0">
                <a:solidFill>
                  <a:schemeClr val="accent1"/>
                </a:solidFill>
              </a:endParaRPr>
            </a:p>
          </p:txBody>
        </p:sp>
        <p:sp>
          <p:nvSpPr>
            <p:cNvPr id="36" name="AutoShape 5"/>
            <p:cNvSpPr>
              <a:spLocks noChangeArrowheads="1"/>
            </p:cNvSpPr>
            <p:nvPr/>
          </p:nvSpPr>
          <p:spPr bwMode="gray">
            <a:xfrm>
              <a:off x="1714500" y="3994971"/>
              <a:ext cx="800755" cy="844499"/>
            </a:xfrm>
            <a:prstGeom prst="ellipse">
              <a:avLst/>
            </a:prstGeom>
            <a:solidFill>
              <a:srgbClr val="D92B2B"/>
            </a:solidFill>
            <a:ln w="28575" cap="flat" cmpd="sng" algn="ctr">
              <a:noFill/>
              <a:prstDash val="solid"/>
              <a:miter lim="800000"/>
              <a:headEnd type="none" w="med" len="med"/>
              <a:tailEnd type="none" w="med" len="med"/>
            </a:ln>
            <a:effectLst/>
          </p:spPr>
          <p:txBody>
            <a:bodyPr vert="horz" wrap="none" lIns="0" tIns="0" rIns="0" bIns="0" numCol="1" rtlCol="0" anchor="ctr" anchorCtr="0" compatLnSpc="1">
              <a:prstTxWarp prst="textNoShape">
                <a:avLst/>
              </a:prstTxWarp>
              <a:normAutofit/>
            </a:bodyPr>
            <a:lstStyle/>
            <a:p>
              <a:pPr algn="ctr">
                <a:lnSpc>
                  <a:spcPct val="90000"/>
                </a:lnSpc>
                <a:buClr>
                  <a:schemeClr val="accent2"/>
                </a:buClr>
                <a:buSzPct val="90000"/>
                <a:defRPr/>
              </a:pPr>
              <a:r>
                <a:rPr lang="en-US" sz="2800" b="1" dirty="0">
                  <a:solidFill>
                    <a:schemeClr val="bg1"/>
                  </a:solidFill>
                  <a:latin typeface="+mj-lt"/>
                </a:rPr>
                <a:t>3</a:t>
              </a:r>
            </a:p>
          </p:txBody>
        </p:sp>
      </p:grpSp>
      <p:grpSp>
        <p:nvGrpSpPr>
          <p:cNvPr id="8" name="Group 7"/>
          <p:cNvGrpSpPr/>
          <p:nvPr/>
        </p:nvGrpSpPr>
        <p:grpSpPr>
          <a:xfrm>
            <a:off x="1714053" y="5067430"/>
            <a:ext cx="9027350" cy="821306"/>
            <a:chOff x="1714500" y="5081946"/>
            <a:chExt cx="9029701" cy="821306"/>
          </a:xfrm>
        </p:grpSpPr>
        <p:sp>
          <p:nvSpPr>
            <p:cNvPr id="38" name="Rectangle 37"/>
            <p:cNvSpPr/>
            <p:nvPr/>
          </p:nvSpPr>
          <p:spPr bwMode="gray">
            <a:xfrm>
              <a:off x="2148840" y="5081946"/>
              <a:ext cx="8595361" cy="821306"/>
            </a:xfrm>
            <a:prstGeom prst="rect">
              <a:avLst/>
            </a:prstGeom>
            <a:solidFill>
              <a:schemeClr val="tx2">
                <a:lumMod val="20000"/>
                <a:lumOff val="80000"/>
              </a:schemeClr>
            </a:solidFill>
            <a:ln w="28575">
              <a:noFill/>
              <a:round/>
              <a:headEnd/>
              <a:tailEnd/>
            </a:ln>
            <a:effectLst/>
          </p:spPr>
          <p:txBody>
            <a:bodyPr wrap="square" lIns="640080" tIns="0" rIns="0" bIns="0" anchor="ctr">
              <a:normAutofit/>
            </a:bodyPr>
            <a:lstStyle/>
            <a:p>
              <a:pPr eaLnBrk="0" hangingPunct="0">
                <a:lnSpc>
                  <a:spcPct val="90000"/>
                </a:lnSpc>
                <a:spcBef>
                  <a:spcPts val="1600"/>
                </a:spcBef>
                <a:buClr>
                  <a:srgbClr val="002A42"/>
                </a:buClr>
                <a:buSzPct val="100000"/>
              </a:pPr>
              <a:r>
                <a:rPr lang="en-US" dirty="0" smtClean="0"/>
                <a:t>Application and/or UW can be processed easily with RGA U/W apps like AURA, Underwriting Pal </a:t>
              </a:r>
              <a:endParaRPr lang="en-US" b="1" dirty="0">
                <a:solidFill>
                  <a:schemeClr val="accent1"/>
                </a:solidFill>
              </a:endParaRPr>
            </a:p>
          </p:txBody>
        </p:sp>
        <p:sp>
          <p:nvSpPr>
            <p:cNvPr id="39" name="AutoShape 5"/>
            <p:cNvSpPr>
              <a:spLocks noChangeArrowheads="1"/>
            </p:cNvSpPr>
            <p:nvPr/>
          </p:nvSpPr>
          <p:spPr bwMode="gray">
            <a:xfrm>
              <a:off x="1714500" y="5108051"/>
              <a:ext cx="800755" cy="795201"/>
            </a:xfrm>
            <a:prstGeom prst="ellipse">
              <a:avLst/>
            </a:prstGeom>
            <a:solidFill>
              <a:srgbClr val="D92B2B"/>
            </a:solidFill>
            <a:ln w="28575" cap="flat" cmpd="sng" algn="ctr">
              <a:noFill/>
              <a:prstDash val="solid"/>
              <a:miter lim="800000"/>
              <a:headEnd type="none" w="med" len="med"/>
              <a:tailEnd type="none" w="med" len="med"/>
            </a:ln>
            <a:effectLst/>
          </p:spPr>
          <p:txBody>
            <a:bodyPr vert="horz" wrap="none" lIns="0" tIns="0" rIns="0" bIns="0" numCol="1" rtlCol="0" anchor="ctr" anchorCtr="0" compatLnSpc="1">
              <a:prstTxWarp prst="textNoShape">
                <a:avLst/>
              </a:prstTxWarp>
              <a:normAutofit/>
            </a:bodyPr>
            <a:lstStyle/>
            <a:p>
              <a:pPr algn="ctr">
                <a:lnSpc>
                  <a:spcPct val="90000"/>
                </a:lnSpc>
                <a:buClr>
                  <a:schemeClr val="accent2"/>
                </a:buClr>
                <a:buSzPct val="90000"/>
                <a:defRPr/>
              </a:pPr>
              <a:r>
                <a:rPr lang="en-US" sz="2800" b="1" dirty="0">
                  <a:solidFill>
                    <a:schemeClr val="bg1"/>
                  </a:solidFill>
                  <a:latin typeface="+mj-lt"/>
                </a:rPr>
                <a:t>5</a:t>
              </a:r>
            </a:p>
          </p:txBody>
        </p:sp>
      </p:grpSp>
      <p:grpSp>
        <p:nvGrpSpPr>
          <p:cNvPr id="19" name="Group 18"/>
          <p:cNvGrpSpPr/>
          <p:nvPr/>
        </p:nvGrpSpPr>
        <p:grpSpPr>
          <a:xfrm>
            <a:off x="1706799" y="4148517"/>
            <a:ext cx="9027350" cy="771821"/>
            <a:chOff x="1714500" y="5055659"/>
            <a:chExt cx="9029701" cy="896112"/>
          </a:xfrm>
        </p:grpSpPr>
        <p:sp>
          <p:nvSpPr>
            <p:cNvPr id="20" name="Rectangle 19"/>
            <p:cNvSpPr/>
            <p:nvPr/>
          </p:nvSpPr>
          <p:spPr bwMode="gray">
            <a:xfrm>
              <a:off x="2148840" y="5055723"/>
              <a:ext cx="8595361" cy="895350"/>
            </a:xfrm>
            <a:prstGeom prst="rect">
              <a:avLst/>
            </a:prstGeom>
            <a:solidFill>
              <a:schemeClr val="tx2">
                <a:lumMod val="20000"/>
                <a:lumOff val="80000"/>
              </a:schemeClr>
            </a:solidFill>
            <a:ln w="28575">
              <a:noFill/>
              <a:round/>
              <a:headEnd/>
              <a:tailEnd/>
            </a:ln>
            <a:effectLst/>
          </p:spPr>
          <p:txBody>
            <a:bodyPr wrap="square" lIns="640080" tIns="0" rIns="0" bIns="0" anchor="ctr">
              <a:normAutofit/>
            </a:bodyPr>
            <a:lstStyle/>
            <a:p>
              <a:pPr eaLnBrk="0" hangingPunct="0">
                <a:lnSpc>
                  <a:spcPct val="90000"/>
                </a:lnSpc>
                <a:spcBef>
                  <a:spcPts val="1600"/>
                </a:spcBef>
                <a:buClr>
                  <a:srgbClr val="002A42"/>
                </a:buClr>
                <a:buSzPct val="100000"/>
              </a:pPr>
              <a:r>
                <a:rPr lang="en-US" dirty="0" smtClean="0"/>
                <a:t>Under individual can be sold </a:t>
              </a:r>
              <a:r>
                <a:rPr lang="en-US" dirty="0" smtClean="0"/>
                <a:t>with </a:t>
              </a:r>
              <a:r>
                <a:rPr lang="en-US" dirty="0" smtClean="0"/>
                <a:t>a simplified underwriting process to achieve &gt;70% Straight Through Processing (STP)</a:t>
              </a:r>
              <a:endParaRPr lang="en-US" b="1" dirty="0">
                <a:solidFill>
                  <a:schemeClr val="accent1"/>
                </a:solidFill>
              </a:endParaRPr>
            </a:p>
          </p:txBody>
        </p:sp>
        <p:sp>
          <p:nvSpPr>
            <p:cNvPr id="21" name="AutoShape 5"/>
            <p:cNvSpPr>
              <a:spLocks noChangeArrowheads="1"/>
            </p:cNvSpPr>
            <p:nvPr/>
          </p:nvSpPr>
          <p:spPr bwMode="gray">
            <a:xfrm>
              <a:off x="1714500" y="5055659"/>
              <a:ext cx="808011" cy="896112"/>
            </a:xfrm>
            <a:prstGeom prst="ellipse">
              <a:avLst/>
            </a:prstGeom>
            <a:solidFill>
              <a:srgbClr val="D92B2B"/>
            </a:solidFill>
            <a:ln w="28575" cap="flat" cmpd="sng" algn="ctr">
              <a:noFill/>
              <a:prstDash val="solid"/>
              <a:miter lim="800000"/>
              <a:headEnd type="none" w="med" len="med"/>
              <a:tailEnd type="none" w="med" len="med"/>
            </a:ln>
            <a:effectLst/>
          </p:spPr>
          <p:txBody>
            <a:bodyPr vert="horz" wrap="none" lIns="0" tIns="0" rIns="0" bIns="0" numCol="1" rtlCol="0" anchor="ctr" anchorCtr="0" compatLnSpc="1">
              <a:prstTxWarp prst="textNoShape">
                <a:avLst/>
              </a:prstTxWarp>
              <a:normAutofit/>
            </a:bodyPr>
            <a:lstStyle/>
            <a:p>
              <a:pPr algn="ctr">
                <a:lnSpc>
                  <a:spcPct val="90000"/>
                </a:lnSpc>
                <a:buClr>
                  <a:schemeClr val="accent2"/>
                </a:buClr>
                <a:buSzPct val="90000"/>
                <a:defRPr/>
              </a:pPr>
              <a:r>
                <a:rPr lang="en-US" sz="2800" b="1" dirty="0">
                  <a:solidFill>
                    <a:schemeClr val="bg1"/>
                  </a:solidFill>
                  <a:latin typeface="+mj-lt"/>
                </a:rPr>
                <a:t>4</a:t>
              </a:r>
            </a:p>
          </p:txBody>
        </p:sp>
      </p:grpSp>
    </p:spTree>
    <p:extLst>
      <p:ext uri="{BB962C8B-B14F-4D97-AF65-F5344CB8AC3E}">
        <p14:creationId xmlns:p14="http://schemas.microsoft.com/office/powerpoint/2010/main" val="796302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7" name="Title 6"/>
          <p:cNvSpPr>
            <a:spLocks noGrp="1"/>
          </p:cNvSpPr>
          <p:nvPr>
            <p:ph type="ctrTitle"/>
          </p:nvPr>
        </p:nvSpPr>
        <p:spPr bwMode="gray"/>
        <p:txBody>
          <a:bodyPr/>
          <a:lstStyle/>
          <a:p>
            <a:r>
              <a:rPr lang="en-US" dirty="0" smtClean="0"/>
              <a:t>Annuities – UK Market View</a:t>
            </a:r>
            <a:endParaRPr lang="en-US" dirty="0"/>
          </a:p>
        </p:txBody>
      </p:sp>
      <p:pic>
        <p:nvPicPr>
          <p:cNvPr id="8" name="Picture Placeholder 2" descr="office_silhoutte_charts.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gray">
          <a:xfrm>
            <a:off x="14288" y="14288"/>
            <a:ext cx="4452937" cy="6858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1702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891473" y="358249"/>
            <a:ext cx="10687912" cy="756412"/>
          </a:xfrm>
        </p:spPr>
        <p:txBody>
          <a:bodyPr/>
          <a:lstStyle/>
          <a:p>
            <a:r>
              <a:rPr lang="en-GB" dirty="0">
                <a:solidFill>
                  <a:srgbClr val="E31B23"/>
                </a:solidFill>
              </a:rPr>
              <a:t>UK Pension Annuity Market</a:t>
            </a:r>
          </a:p>
        </p:txBody>
      </p:sp>
      <p:grpSp>
        <p:nvGrpSpPr>
          <p:cNvPr id="2" name="Group 4"/>
          <p:cNvGrpSpPr>
            <a:grpSpLocks/>
          </p:cNvGrpSpPr>
          <p:nvPr/>
        </p:nvGrpSpPr>
        <p:grpSpPr bwMode="auto">
          <a:xfrm>
            <a:off x="1043246" y="1148199"/>
            <a:ext cx="9591226" cy="4908863"/>
            <a:chOff x="517" y="1152"/>
            <a:chExt cx="4502" cy="3163"/>
          </a:xfrm>
        </p:grpSpPr>
        <p:sp>
          <p:nvSpPr>
            <p:cNvPr id="708613" name="AutoShape 5"/>
            <p:cNvSpPr>
              <a:spLocks noChangeAspect="1" noChangeArrowheads="1"/>
            </p:cNvSpPr>
            <p:nvPr/>
          </p:nvSpPr>
          <p:spPr bwMode="auto">
            <a:xfrm>
              <a:off x="528" y="1152"/>
              <a:ext cx="4491" cy="2347"/>
            </a:xfrm>
            <a:prstGeom prst="rect">
              <a:avLst/>
            </a:prstGeom>
            <a:noFill/>
            <a:ln w="9525">
              <a:noFill/>
              <a:miter lim="800000"/>
              <a:headEnd/>
              <a:tailEnd/>
            </a:ln>
          </p:spPr>
          <p:txBody>
            <a:bodyPr/>
            <a:lstStyle/>
            <a:p>
              <a:endParaRPr lang="en-US" sz="1899"/>
            </a:p>
          </p:txBody>
        </p:sp>
        <p:sp>
          <p:nvSpPr>
            <p:cNvPr id="708614" name="Oval 6"/>
            <p:cNvSpPr>
              <a:spLocks noChangeArrowheads="1"/>
            </p:cNvSpPr>
            <p:nvPr/>
          </p:nvSpPr>
          <p:spPr bwMode="auto">
            <a:xfrm>
              <a:off x="1407" y="1621"/>
              <a:ext cx="1757" cy="1126"/>
            </a:xfrm>
            <a:prstGeom prst="ellipse">
              <a:avLst/>
            </a:prstGeom>
            <a:solidFill>
              <a:srgbClr val="FF00FF">
                <a:alpha val="25000"/>
              </a:srgbClr>
            </a:solidFill>
            <a:ln w="9525">
              <a:solidFill>
                <a:srgbClr val="FF00FF"/>
              </a:solidFill>
              <a:round/>
              <a:headEnd/>
              <a:tailEnd/>
            </a:ln>
          </p:spPr>
          <p:txBody>
            <a:bodyPr/>
            <a:lstStyle/>
            <a:p>
              <a:endParaRPr lang="en-US" sz="1899"/>
            </a:p>
          </p:txBody>
        </p:sp>
        <p:sp>
          <p:nvSpPr>
            <p:cNvPr id="708615" name="Oval 7"/>
            <p:cNvSpPr>
              <a:spLocks noChangeArrowheads="1"/>
            </p:cNvSpPr>
            <p:nvPr/>
          </p:nvSpPr>
          <p:spPr bwMode="auto">
            <a:xfrm>
              <a:off x="2188" y="1903"/>
              <a:ext cx="878" cy="658"/>
            </a:xfrm>
            <a:prstGeom prst="ellipse">
              <a:avLst/>
            </a:prstGeom>
            <a:solidFill>
              <a:srgbClr val="FFFF00">
                <a:alpha val="50000"/>
              </a:srgbClr>
            </a:solidFill>
            <a:ln w="9525">
              <a:solidFill>
                <a:srgbClr val="FFFF99"/>
              </a:solidFill>
              <a:round/>
              <a:headEnd/>
              <a:tailEnd/>
            </a:ln>
          </p:spPr>
          <p:txBody>
            <a:bodyPr/>
            <a:lstStyle/>
            <a:p>
              <a:endParaRPr lang="en-US" sz="1899"/>
            </a:p>
          </p:txBody>
        </p:sp>
        <p:sp>
          <p:nvSpPr>
            <p:cNvPr id="708616" name="Text Box 8"/>
            <p:cNvSpPr txBox="1">
              <a:spLocks noChangeArrowheads="1"/>
            </p:cNvSpPr>
            <p:nvPr/>
          </p:nvSpPr>
          <p:spPr bwMode="auto">
            <a:xfrm>
              <a:off x="2285" y="2091"/>
              <a:ext cx="684" cy="282"/>
            </a:xfrm>
            <a:prstGeom prst="rect">
              <a:avLst/>
            </a:prstGeom>
            <a:noFill/>
            <a:ln w="9525">
              <a:noFill/>
              <a:miter lim="800000"/>
              <a:headEnd/>
              <a:tailEnd/>
            </a:ln>
          </p:spPr>
          <p:txBody>
            <a:bodyPr/>
            <a:lstStyle/>
            <a:p>
              <a:r>
                <a:rPr lang="en-GB" sz="1400" b="1"/>
                <a:t>Impaired</a:t>
              </a:r>
              <a:endParaRPr lang="en-GB" sz="1400">
                <a:latin typeface="Times New Roman" pitchFamily="18" charset="0"/>
              </a:endParaRPr>
            </a:p>
          </p:txBody>
        </p:sp>
        <p:sp>
          <p:nvSpPr>
            <p:cNvPr id="708617" name="Text Box 9"/>
            <p:cNvSpPr txBox="1">
              <a:spLocks noChangeArrowheads="1"/>
            </p:cNvSpPr>
            <p:nvPr/>
          </p:nvSpPr>
          <p:spPr bwMode="auto">
            <a:xfrm>
              <a:off x="1392" y="2112"/>
              <a:ext cx="976" cy="188"/>
            </a:xfrm>
            <a:prstGeom prst="rect">
              <a:avLst/>
            </a:prstGeom>
            <a:noFill/>
            <a:ln w="9525">
              <a:noFill/>
              <a:miter lim="800000"/>
              <a:headEnd/>
              <a:tailEnd/>
            </a:ln>
          </p:spPr>
          <p:txBody>
            <a:bodyPr/>
            <a:lstStyle/>
            <a:p>
              <a:r>
                <a:rPr lang="en-GB" sz="1400" b="1"/>
                <a:t>Enhanced</a:t>
              </a:r>
              <a:endParaRPr lang="en-GB" sz="1400">
                <a:latin typeface="Times New Roman" pitchFamily="18" charset="0"/>
              </a:endParaRPr>
            </a:p>
          </p:txBody>
        </p:sp>
        <p:sp>
          <p:nvSpPr>
            <p:cNvPr id="708618" name="Text Box 10"/>
            <p:cNvSpPr txBox="1">
              <a:spLocks noChangeArrowheads="1"/>
            </p:cNvSpPr>
            <p:nvPr/>
          </p:nvSpPr>
          <p:spPr bwMode="auto">
            <a:xfrm>
              <a:off x="517" y="3642"/>
              <a:ext cx="4491" cy="673"/>
            </a:xfrm>
            <a:prstGeom prst="rect">
              <a:avLst/>
            </a:prstGeom>
            <a:solidFill>
              <a:srgbClr val="FFFFFF"/>
            </a:solidFill>
            <a:ln w="9525">
              <a:noFill/>
              <a:miter lim="800000"/>
              <a:headEnd/>
              <a:tailEnd/>
            </a:ln>
          </p:spPr>
          <p:txBody>
            <a:bodyPr/>
            <a:lstStyle/>
            <a:p>
              <a:pPr marL="342900" indent="-342900">
                <a:buClr>
                  <a:srgbClr val="C00000"/>
                </a:buClr>
                <a:buFont typeface="Wingdings" panose="05000000000000000000" pitchFamily="2" charset="2"/>
                <a:buChar char="§"/>
              </a:pPr>
              <a:r>
                <a:rPr lang="en-GB" sz="2000" dirty="0" smtClean="0"/>
                <a:t>Enhanced Market: approx. 40% of annuitants would qualify for an  enhanced annuity.</a:t>
              </a:r>
            </a:p>
            <a:p>
              <a:pPr marL="285750" indent="-285750">
                <a:buClr>
                  <a:srgbClr val="C00000"/>
                </a:buClr>
                <a:buFont typeface="Wingdings" panose="05000000000000000000" pitchFamily="2" charset="2"/>
                <a:buChar char="§"/>
              </a:pPr>
              <a:r>
                <a:rPr lang="en-GB" sz="2000" dirty="0" smtClean="0"/>
                <a:t> Impaired Market: annuitants with severe medical conditions.</a:t>
              </a:r>
              <a:endParaRPr lang="en-GB" sz="2000" dirty="0">
                <a:latin typeface="Times New Roman" pitchFamily="18" charset="0"/>
              </a:endParaRPr>
            </a:p>
          </p:txBody>
        </p:sp>
        <p:sp>
          <p:nvSpPr>
            <p:cNvPr id="708619" name="Text Box 11"/>
            <p:cNvSpPr txBox="1">
              <a:spLocks noChangeArrowheads="1"/>
            </p:cNvSpPr>
            <p:nvPr/>
          </p:nvSpPr>
          <p:spPr bwMode="auto">
            <a:xfrm>
              <a:off x="2969" y="1903"/>
              <a:ext cx="1464" cy="467"/>
            </a:xfrm>
            <a:prstGeom prst="rect">
              <a:avLst/>
            </a:prstGeom>
            <a:noFill/>
            <a:ln w="9525">
              <a:noFill/>
              <a:miter lim="800000"/>
              <a:headEnd/>
              <a:tailEnd/>
            </a:ln>
          </p:spPr>
          <p:txBody>
            <a:bodyPr/>
            <a:lstStyle/>
            <a:p>
              <a:pPr algn="ctr"/>
              <a:r>
                <a:rPr lang="en-GB" sz="1400" b="1"/>
                <a:t>Pension Annuity </a:t>
              </a:r>
            </a:p>
            <a:p>
              <a:pPr algn="ctr"/>
              <a:r>
                <a:rPr lang="en-GB" sz="1400" b="1"/>
                <a:t>Market</a:t>
              </a:r>
              <a:endParaRPr lang="en-GB" sz="1400">
                <a:latin typeface="Times New Roman" pitchFamily="18" charset="0"/>
              </a:endParaRPr>
            </a:p>
          </p:txBody>
        </p:sp>
        <p:sp>
          <p:nvSpPr>
            <p:cNvPr id="708620" name="Oval 12"/>
            <p:cNvSpPr>
              <a:spLocks noChangeArrowheads="1"/>
            </p:cNvSpPr>
            <p:nvPr/>
          </p:nvSpPr>
          <p:spPr bwMode="auto">
            <a:xfrm>
              <a:off x="743" y="1296"/>
              <a:ext cx="4046" cy="2104"/>
            </a:xfrm>
            <a:prstGeom prst="ellipse">
              <a:avLst/>
            </a:prstGeom>
            <a:solidFill>
              <a:srgbClr val="008080">
                <a:alpha val="39999"/>
              </a:srgbClr>
            </a:solidFill>
            <a:ln w="9525">
              <a:solidFill>
                <a:srgbClr val="008080"/>
              </a:solidFill>
              <a:round/>
              <a:headEnd/>
              <a:tailEnd/>
            </a:ln>
          </p:spPr>
          <p:txBody>
            <a:bodyPr/>
            <a:lstStyle/>
            <a:p>
              <a:endParaRPr lang="fr-CA" sz="1400">
                <a:latin typeface="Times New Roman" pitchFamily="18" charset="0"/>
              </a:endParaRPr>
            </a:p>
          </p:txBody>
        </p:sp>
      </p:grpSp>
    </p:spTree>
    <p:extLst>
      <p:ext uri="{BB962C8B-B14F-4D97-AF65-F5344CB8AC3E}">
        <p14:creationId xmlns:p14="http://schemas.microsoft.com/office/powerpoint/2010/main" val="2939813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E9EDBBC1-3655-41A7-B3CA-D360792BF328}" type="slidenum">
              <a:rPr lang="en-GB"/>
              <a:pPr/>
              <a:t>9</a:t>
            </a:fld>
            <a:endParaRPr lang="en-GB"/>
          </a:p>
        </p:txBody>
      </p:sp>
      <p:sp>
        <p:nvSpPr>
          <p:cNvPr id="627714" name="Rectangle 2"/>
          <p:cNvSpPr>
            <a:spLocks noGrp="1" noChangeArrowheads="1"/>
          </p:cNvSpPr>
          <p:nvPr>
            <p:ph type="title"/>
          </p:nvPr>
        </p:nvSpPr>
        <p:spPr/>
        <p:txBody>
          <a:bodyPr/>
          <a:lstStyle/>
          <a:p>
            <a:r>
              <a:rPr lang="en-GB" sz="3199">
                <a:latin typeface="Arial" charset="0"/>
              </a:rPr>
              <a:t>Definitions - Impaired v Enhanced</a:t>
            </a:r>
          </a:p>
        </p:txBody>
      </p:sp>
      <p:sp>
        <p:nvSpPr>
          <p:cNvPr id="627715" name="Rectangle 3"/>
          <p:cNvSpPr>
            <a:spLocks noChangeArrowheads="1"/>
          </p:cNvSpPr>
          <p:nvPr/>
        </p:nvSpPr>
        <p:spPr bwMode="auto">
          <a:xfrm>
            <a:off x="824976" y="3657541"/>
            <a:ext cx="5688118" cy="2020925"/>
          </a:xfrm>
          <a:prstGeom prst="rect">
            <a:avLst/>
          </a:prstGeom>
          <a:noFill/>
          <a:ln w="9525">
            <a:noFill/>
            <a:miter lim="800000"/>
            <a:headEnd/>
            <a:tailEnd/>
          </a:ln>
          <a:effectLst/>
        </p:spPr>
        <p:txBody>
          <a:bodyPr>
            <a:spAutoFit/>
          </a:bodyPr>
          <a:lstStyle/>
          <a:p>
            <a:pPr marL="263446" indent="-263446">
              <a:spcBef>
                <a:spcPct val="20000"/>
              </a:spcBef>
              <a:spcAft>
                <a:spcPct val="20000"/>
              </a:spcAft>
              <a:buClr>
                <a:srgbClr val="D81440"/>
              </a:buClr>
              <a:buFont typeface="Wingdings" pitchFamily="2" charset="2"/>
              <a:buChar char="§"/>
            </a:pPr>
            <a:r>
              <a:rPr lang="en-GB" sz="1899" dirty="0"/>
              <a:t>Simple lifestyle factors, </a:t>
            </a:r>
            <a:r>
              <a:rPr lang="en-GB" sz="1899" dirty="0" err="1"/>
              <a:t>eg</a:t>
            </a:r>
            <a:r>
              <a:rPr lang="en-GB" sz="1899" dirty="0"/>
              <a:t> smoking</a:t>
            </a:r>
          </a:p>
          <a:p>
            <a:pPr marL="263446" indent="-263446">
              <a:spcBef>
                <a:spcPct val="20000"/>
              </a:spcBef>
              <a:spcAft>
                <a:spcPct val="20000"/>
              </a:spcAft>
              <a:buClr>
                <a:srgbClr val="D81440"/>
              </a:buClr>
              <a:buFont typeface="Wingdings" pitchFamily="2" charset="2"/>
              <a:buChar char="§"/>
            </a:pPr>
            <a:r>
              <a:rPr lang="en-GB" sz="1899" dirty="0"/>
              <a:t>High level of automation</a:t>
            </a:r>
          </a:p>
          <a:p>
            <a:pPr marL="263446" indent="-263446">
              <a:spcBef>
                <a:spcPct val="20000"/>
              </a:spcBef>
              <a:spcAft>
                <a:spcPct val="20000"/>
              </a:spcAft>
              <a:buClr>
                <a:srgbClr val="D81440"/>
              </a:buClr>
              <a:buFont typeface="Wingdings" pitchFamily="2" charset="2"/>
              <a:buChar char="§"/>
            </a:pPr>
            <a:r>
              <a:rPr lang="en-GB" sz="1899" dirty="0"/>
              <a:t>Small additions</a:t>
            </a:r>
          </a:p>
          <a:p>
            <a:pPr marL="263446" indent="-263446">
              <a:spcBef>
                <a:spcPct val="20000"/>
              </a:spcBef>
              <a:spcAft>
                <a:spcPct val="20000"/>
              </a:spcAft>
              <a:buClr>
                <a:srgbClr val="D81440"/>
              </a:buClr>
              <a:buFont typeface="Wingdings" pitchFamily="2" charset="2"/>
              <a:buChar char="§"/>
            </a:pPr>
            <a:r>
              <a:rPr lang="en-GB" sz="1899" dirty="0"/>
              <a:t>Historically simple underwriting</a:t>
            </a:r>
          </a:p>
          <a:p>
            <a:pPr marL="263446" indent="-263446">
              <a:spcBef>
                <a:spcPct val="20000"/>
              </a:spcBef>
              <a:spcAft>
                <a:spcPct val="20000"/>
              </a:spcAft>
              <a:buClr>
                <a:srgbClr val="D81440"/>
              </a:buClr>
              <a:buFont typeface="Wingdings" pitchFamily="2" charset="2"/>
              <a:buChar char="§"/>
            </a:pPr>
            <a:r>
              <a:rPr lang="en-GB" sz="1899" dirty="0"/>
              <a:t>Now becoming more sophisticated</a:t>
            </a:r>
          </a:p>
        </p:txBody>
      </p:sp>
      <p:sp>
        <p:nvSpPr>
          <p:cNvPr id="627716" name="Rectangle 4"/>
          <p:cNvSpPr>
            <a:spLocks noChangeArrowheads="1"/>
          </p:cNvSpPr>
          <p:nvPr/>
        </p:nvSpPr>
        <p:spPr bwMode="auto">
          <a:xfrm>
            <a:off x="7160934" y="3657542"/>
            <a:ext cx="5688118" cy="2020925"/>
          </a:xfrm>
          <a:prstGeom prst="rect">
            <a:avLst/>
          </a:prstGeom>
          <a:noFill/>
          <a:ln w="9525">
            <a:noFill/>
            <a:miter lim="800000"/>
            <a:headEnd/>
            <a:tailEnd/>
          </a:ln>
          <a:effectLst/>
        </p:spPr>
        <p:txBody>
          <a:bodyPr>
            <a:spAutoFit/>
          </a:bodyPr>
          <a:lstStyle/>
          <a:p>
            <a:pPr marL="263446" indent="-263446">
              <a:spcBef>
                <a:spcPct val="20000"/>
              </a:spcBef>
              <a:spcAft>
                <a:spcPct val="20000"/>
              </a:spcAft>
              <a:buClr>
                <a:srgbClr val="D81440"/>
              </a:buClr>
              <a:buFont typeface="Wingdings" pitchFamily="2" charset="2"/>
              <a:buChar char="§"/>
            </a:pPr>
            <a:r>
              <a:rPr lang="en-GB" sz="1899"/>
              <a:t>Serious cases eg cancer</a:t>
            </a:r>
          </a:p>
          <a:p>
            <a:pPr marL="263446" indent="-263446">
              <a:spcBef>
                <a:spcPct val="20000"/>
              </a:spcBef>
              <a:spcAft>
                <a:spcPct val="20000"/>
              </a:spcAft>
              <a:buClr>
                <a:srgbClr val="D81440"/>
              </a:buClr>
              <a:buFont typeface="Wingdings" pitchFamily="2" charset="2"/>
              <a:buChar char="§"/>
            </a:pPr>
            <a:r>
              <a:rPr lang="en-GB" sz="1899"/>
              <a:t>High enhancements</a:t>
            </a:r>
          </a:p>
          <a:p>
            <a:pPr marL="263446" indent="-263446">
              <a:spcBef>
                <a:spcPct val="20000"/>
              </a:spcBef>
              <a:spcAft>
                <a:spcPct val="20000"/>
              </a:spcAft>
              <a:buClr>
                <a:srgbClr val="D81440"/>
              </a:buClr>
              <a:buFont typeface="Wingdings" pitchFamily="2" charset="2"/>
              <a:buChar char="§"/>
            </a:pPr>
            <a:r>
              <a:rPr lang="en-GB" sz="1899"/>
              <a:t>Medical evidence</a:t>
            </a:r>
          </a:p>
          <a:p>
            <a:pPr marL="263446" indent="-263446">
              <a:spcBef>
                <a:spcPct val="20000"/>
              </a:spcBef>
              <a:spcAft>
                <a:spcPct val="20000"/>
              </a:spcAft>
              <a:buClr>
                <a:srgbClr val="D81440"/>
              </a:buClr>
              <a:buFont typeface="Wingdings" pitchFamily="2" charset="2"/>
              <a:buChar char="§"/>
            </a:pPr>
            <a:r>
              <a:rPr lang="en-GB" sz="1899"/>
              <a:t>Human intervention</a:t>
            </a:r>
          </a:p>
          <a:p>
            <a:pPr marL="263446" indent="-263446">
              <a:spcBef>
                <a:spcPct val="20000"/>
              </a:spcBef>
              <a:spcAft>
                <a:spcPct val="20000"/>
              </a:spcAft>
              <a:buClr>
                <a:srgbClr val="D81440"/>
              </a:buClr>
              <a:buFont typeface="Wingdings" pitchFamily="2" charset="2"/>
              <a:buChar char="§"/>
            </a:pPr>
            <a:r>
              <a:rPr lang="en-GB" sz="1899"/>
              <a:t>Historically slow and costly</a:t>
            </a:r>
          </a:p>
        </p:txBody>
      </p:sp>
      <p:sp>
        <p:nvSpPr>
          <p:cNvPr id="627717" name="Oval 5"/>
          <p:cNvSpPr>
            <a:spLocks noChangeArrowheads="1"/>
          </p:cNvSpPr>
          <p:nvPr/>
        </p:nvSpPr>
        <p:spPr bwMode="auto">
          <a:xfrm>
            <a:off x="1523603" y="1257866"/>
            <a:ext cx="4773956" cy="1485513"/>
          </a:xfrm>
          <a:prstGeom prst="ellipse">
            <a:avLst/>
          </a:prstGeom>
          <a:solidFill>
            <a:srgbClr val="D81440"/>
          </a:solidFill>
          <a:ln w="38100">
            <a:solidFill>
              <a:schemeClr val="tx1"/>
            </a:solidFill>
            <a:round/>
            <a:headEnd/>
            <a:tailEnd/>
          </a:ln>
          <a:effectLst/>
        </p:spPr>
        <p:txBody>
          <a:bodyPr wrap="none" anchor="ctr"/>
          <a:lstStyle/>
          <a:p>
            <a:pPr algn="ctr"/>
            <a:r>
              <a:rPr lang="en-GB" sz="3199" b="1"/>
              <a:t>Enhanced</a:t>
            </a:r>
            <a:endParaRPr lang="en-US" sz="3199" b="1"/>
          </a:p>
        </p:txBody>
      </p:sp>
      <p:sp>
        <p:nvSpPr>
          <p:cNvPr id="627718" name="Oval 6"/>
          <p:cNvSpPr>
            <a:spLocks noChangeArrowheads="1"/>
          </p:cNvSpPr>
          <p:nvPr/>
        </p:nvSpPr>
        <p:spPr bwMode="auto">
          <a:xfrm>
            <a:off x="6297559" y="1181685"/>
            <a:ext cx="4977104" cy="1550584"/>
          </a:xfrm>
          <a:prstGeom prst="ellipse">
            <a:avLst/>
          </a:prstGeom>
          <a:solidFill>
            <a:schemeClr val="tx1"/>
          </a:solidFill>
          <a:ln w="38100">
            <a:solidFill>
              <a:schemeClr val="tx1"/>
            </a:solidFill>
            <a:round/>
            <a:headEnd/>
            <a:tailEnd/>
          </a:ln>
          <a:effectLst/>
        </p:spPr>
        <p:txBody>
          <a:bodyPr wrap="none" anchor="ctr"/>
          <a:lstStyle/>
          <a:p>
            <a:pPr algn="ctr"/>
            <a:r>
              <a:rPr lang="en-GB" sz="3199" b="1">
                <a:solidFill>
                  <a:srgbClr val="D81440"/>
                </a:solidFill>
              </a:rPr>
              <a:t>Impaired</a:t>
            </a:r>
            <a:endParaRPr lang="en-US" sz="3199" b="1">
              <a:solidFill>
                <a:srgbClr val="D81440"/>
              </a:solidFill>
            </a:endParaRPr>
          </a:p>
        </p:txBody>
      </p:sp>
      <p:sp>
        <p:nvSpPr>
          <p:cNvPr id="627719" name="Line 7"/>
          <p:cNvSpPr>
            <a:spLocks noChangeShapeType="1"/>
          </p:cNvSpPr>
          <p:nvPr/>
        </p:nvSpPr>
        <p:spPr bwMode="auto">
          <a:xfrm>
            <a:off x="3504287" y="3086189"/>
            <a:ext cx="5078677" cy="0"/>
          </a:xfrm>
          <a:prstGeom prst="line">
            <a:avLst/>
          </a:prstGeom>
          <a:noFill/>
          <a:ln w="88900">
            <a:solidFill>
              <a:schemeClr val="tx2"/>
            </a:solidFill>
            <a:round/>
            <a:headEnd/>
            <a:tailEnd type="triangle" w="med" len="med"/>
          </a:ln>
          <a:effectLst/>
        </p:spPr>
        <p:txBody>
          <a:bodyPr/>
          <a:lstStyle/>
          <a:p>
            <a:endParaRPr lang="en-US" sz="1899"/>
          </a:p>
        </p:txBody>
      </p:sp>
      <p:sp>
        <p:nvSpPr>
          <p:cNvPr id="627720" name="Line 8"/>
          <p:cNvSpPr>
            <a:spLocks noChangeShapeType="1"/>
          </p:cNvSpPr>
          <p:nvPr/>
        </p:nvSpPr>
        <p:spPr bwMode="auto">
          <a:xfrm flipH="1" flipV="1">
            <a:off x="3504286" y="3314730"/>
            <a:ext cx="4977104" cy="0"/>
          </a:xfrm>
          <a:prstGeom prst="line">
            <a:avLst/>
          </a:prstGeom>
          <a:noFill/>
          <a:ln w="88900">
            <a:solidFill>
              <a:schemeClr val="tx2"/>
            </a:solidFill>
            <a:round/>
            <a:headEnd/>
            <a:tailEnd type="triangle" w="med" len="med"/>
          </a:ln>
          <a:effectLst/>
        </p:spPr>
        <p:txBody>
          <a:bodyPr/>
          <a:lstStyle/>
          <a:p>
            <a:endParaRPr lang="en-US" sz="1899"/>
          </a:p>
        </p:txBody>
      </p:sp>
    </p:spTree>
    <p:extLst>
      <p:ext uri="{BB962C8B-B14F-4D97-AF65-F5344CB8AC3E}">
        <p14:creationId xmlns:p14="http://schemas.microsoft.com/office/powerpoint/2010/main" val="221416159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RGA_Template_Office">
  <a:themeElements>
    <a:clrScheme name="Custom 4">
      <a:dk1>
        <a:srgbClr val="000000"/>
      </a:dk1>
      <a:lt1>
        <a:srgbClr val="FFFFFF"/>
      </a:lt1>
      <a:dk2>
        <a:srgbClr val="848383"/>
      </a:dk2>
      <a:lt2>
        <a:srgbClr val="CECECE"/>
      </a:lt2>
      <a:accent1>
        <a:srgbClr val="E31B23"/>
      </a:accent1>
      <a:accent2>
        <a:srgbClr val="006086"/>
      </a:accent2>
      <a:accent3>
        <a:srgbClr val="E37735"/>
      </a:accent3>
      <a:accent4>
        <a:srgbClr val="631C15"/>
      </a:accent4>
      <a:accent5>
        <a:srgbClr val="848383"/>
      </a:accent5>
      <a:accent6>
        <a:srgbClr val="9E9844"/>
      </a:accent6>
      <a:hlink>
        <a:srgbClr val="006086"/>
      </a:hlink>
      <a:folHlink>
        <a:srgbClr val="E31B2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GA_Template_Office" id="{A7FB01C6-EEE9-FA4A-9F61-D5ADFD485AC8}" vid="{B80C5469-C4A2-C148-8B92-F9CC02F40FE5}"/>
    </a:ext>
  </a:extLst>
</a:theme>
</file>

<file path=ppt/theme/theme2.xml><?xml version="1.0" encoding="utf-8"?>
<a:theme xmlns:a="http://schemas.openxmlformats.org/drawingml/2006/main" name="Office Theme">
  <a:themeElements>
    <a:clrScheme name="RGA Palette">
      <a:dk1>
        <a:srgbClr val="000000"/>
      </a:dk1>
      <a:lt1>
        <a:srgbClr val="FFFFFF"/>
      </a:lt1>
      <a:dk2>
        <a:srgbClr val="848383"/>
      </a:dk2>
      <a:lt2>
        <a:srgbClr val="CECECE"/>
      </a:lt2>
      <a:accent1>
        <a:srgbClr val="D92B2D"/>
      </a:accent1>
      <a:accent2>
        <a:srgbClr val="006086"/>
      </a:accent2>
      <a:accent3>
        <a:srgbClr val="E37735"/>
      </a:accent3>
      <a:accent4>
        <a:srgbClr val="631C15"/>
      </a:accent4>
      <a:accent5>
        <a:srgbClr val="848383"/>
      </a:accent5>
      <a:accent6>
        <a:srgbClr val="9E9844"/>
      </a:accent6>
      <a:hlink>
        <a:srgbClr val="006086"/>
      </a:hlink>
      <a:folHlink>
        <a:srgbClr val="E31B23"/>
      </a:folHlink>
    </a:clrScheme>
    <a:fontScheme name="Custom 1">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F202519AC01F4DB985337A9EEFDEFA" ma:contentTypeVersion="2" ma:contentTypeDescription="Create a new document." ma:contentTypeScope="" ma:versionID="a10610dcfd840f07f078190b69602e0d">
  <xsd:schema xmlns:xsd="http://www.w3.org/2001/XMLSchema" xmlns:xs="http://www.w3.org/2001/XMLSchema" xmlns:p="http://schemas.microsoft.com/office/2006/metadata/properties" xmlns:ns2="b54c406b-47f9-4f05-8c95-af6319f59aa9" targetNamespace="http://schemas.microsoft.com/office/2006/metadata/properties" ma:root="true" ma:fieldsID="63dc18c155783900232e4b2a83d12087" ns2:_="">
    <xsd:import namespace="b54c406b-47f9-4f05-8c95-af6319f59aa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c406b-47f9-4f05-8c95-af6319f59aa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20E98C-574E-49B9-875D-6F78949DE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4c406b-47f9-4f05-8c95-af6319f59a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BEFDA6-0871-457D-9833-057C9BDF3A5C}">
  <ds:schemaRefs>
    <ds:schemaRef ds:uri="http://schemas.microsoft.com/office/infopath/2007/PartnerControls"/>
    <ds:schemaRef ds:uri="http://purl.org/dc/elements/1.1/"/>
    <ds:schemaRef ds:uri="http://schemas.microsoft.com/office/2006/metadata/properties"/>
    <ds:schemaRef ds:uri="b54c406b-47f9-4f05-8c95-af6319f59aa9"/>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F3786520-D866-461B-A592-B81A5A49F7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RGA_Template_Office</Template>
  <TotalTime>697</TotalTime>
  <Words>2175</Words>
  <Application>Microsoft Office PowerPoint</Application>
  <PresentationFormat>Custom</PresentationFormat>
  <Paragraphs>304</Paragraphs>
  <Slides>32</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ＭＳ Ｐゴシック</vt:lpstr>
      <vt:lpstr>Arial</vt:lpstr>
      <vt:lpstr>Arial Narrow</vt:lpstr>
      <vt:lpstr>Calibri</vt:lpstr>
      <vt:lpstr>Courier New</vt:lpstr>
      <vt:lpstr>Garamond</vt:lpstr>
      <vt:lpstr>Symbol</vt:lpstr>
      <vt:lpstr>Times New Roman</vt:lpstr>
      <vt:lpstr>Trebuchet MS</vt:lpstr>
      <vt:lpstr>Wingdings</vt:lpstr>
      <vt:lpstr>Wingdings 2</vt:lpstr>
      <vt:lpstr>RGA_Template_Office</vt:lpstr>
      <vt:lpstr>Role of insurance in provisioning for Retirement</vt:lpstr>
      <vt:lpstr>3 forms that we will discuss today </vt:lpstr>
      <vt:lpstr>Pension Completion</vt:lpstr>
      <vt:lpstr>Pension Completion – Level Term</vt:lpstr>
      <vt:lpstr>Pension Completion – Decreasing Term</vt:lpstr>
      <vt:lpstr>Characteristics of pension completion benefit</vt:lpstr>
      <vt:lpstr>Annuities – UK Market View</vt:lpstr>
      <vt:lpstr>UK Pension Annuity Market</vt:lpstr>
      <vt:lpstr>Definitions - Impaired v Enhanced</vt:lpstr>
      <vt:lpstr>What is this market all about</vt:lpstr>
      <vt:lpstr>PowerPoint Presentation</vt:lpstr>
      <vt:lpstr>The Common Application Form and Medical Evidence</vt:lpstr>
      <vt:lpstr>Automated Annuity U/W System (Portal AURA)</vt:lpstr>
      <vt:lpstr>Case study – typical online process</vt:lpstr>
      <vt:lpstr>What kind of people are buying enhanced annuities?</vt:lpstr>
      <vt:lpstr>Underwriting and Pricing Impaired Annuities</vt:lpstr>
      <vt:lpstr>Mortality Assumptions Needed</vt:lpstr>
      <vt:lpstr>Other Assumptions Needed</vt:lpstr>
      <vt:lpstr>Base table construction</vt:lpstr>
      <vt:lpstr>Healthy base table</vt:lpstr>
      <vt:lpstr>Smoker loadings</vt:lpstr>
      <vt:lpstr>Impact of socioeconomic status</vt:lpstr>
      <vt:lpstr>Underwriting Loading Specifics</vt:lpstr>
      <vt:lpstr>Rating Methodologies</vt:lpstr>
      <vt:lpstr>Modelling Mortality Improvements</vt:lpstr>
      <vt:lpstr>Current Levels of Mortality Improvement Rates (2013)</vt:lpstr>
      <vt:lpstr>Longevity Risk</vt:lpstr>
      <vt:lpstr>Rapidly Aging Population – A Timebomb  ?</vt:lpstr>
      <vt:lpstr>Longevity Risk</vt:lpstr>
      <vt:lpstr>Factors Influencing Longevity</vt:lpstr>
      <vt:lpstr>Thank you for your attention </vt:lpstr>
      <vt:lpstr>PowerPoint Presentation</vt:lpstr>
    </vt:vector>
  </TitlesOfParts>
  <Company>RGARE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insurance in provision for Retirement</dc:title>
  <dc:creator>Al-Azzouni, Ashraf</dc:creator>
  <dc:description>Template Template for v2007 and v2010</dc:description>
  <cp:lastModifiedBy>Al-Azzouni, Ashraf</cp:lastModifiedBy>
  <cp:revision>45</cp:revision>
  <dcterms:created xsi:type="dcterms:W3CDTF">2019-10-08T11:41:56Z</dcterms:created>
  <dcterms:modified xsi:type="dcterms:W3CDTF">2019-10-14T15:26:09Z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0x010100E9F202519AC01F4DB985337A9EEFDEFA</vt:lpwstr>
  </property>
</Properties>
</file>